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306" r:id="rId3"/>
    <p:sldId id="258" r:id="rId4"/>
    <p:sldId id="259" r:id="rId5"/>
    <p:sldId id="284" r:id="rId6"/>
    <p:sldId id="298" r:id="rId7"/>
    <p:sldId id="285" r:id="rId8"/>
    <p:sldId id="323" r:id="rId9"/>
    <p:sldId id="264" r:id="rId10"/>
    <p:sldId id="265" r:id="rId11"/>
    <p:sldId id="266" r:id="rId12"/>
    <p:sldId id="355" r:id="rId13"/>
    <p:sldId id="371" r:id="rId14"/>
    <p:sldId id="268" r:id="rId15"/>
    <p:sldId id="278" r:id="rId16"/>
    <p:sldId id="279" r:id="rId17"/>
    <p:sldId id="300" r:id="rId18"/>
    <p:sldId id="281" r:id="rId19"/>
    <p:sldId id="304" r:id="rId20"/>
    <p:sldId id="282" r:id="rId21"/>
    <p:sldId id="286" r:id="rId22"/>
    <p:sldId id="287" r:id="rId23"/>
    <p:sldId id="288" r:id="rId24"/>
    <p:sldId id="373" r:id="rId25"/>
    <p:sldId id="365" r:id="rId26"/>
    <p:sldId id="312" r:id="rId27"/>
    <p:sldId id="295" r:id="rId28"/>
    <p:sldId id="302" r:id="rId29"/>
    <p:sldId id="332" r:id="rId30"/>
    <p:sldId id="372" r:id="rId31"/>
    <p:sldId id="351" r:id="rId32"/>
    <p:sldId id="360" r:id="rId33"/>
    <p:sldId id="345" r:id="rId34"/>
    <p:sldId id="358" r:id="rId35"/>
    <p:sldId id="354" r:id="rId36"/>
    <p:sldId id="363" r:id="rId37"/>
    <p:sldId id="322" r:id="rId38"/>
    <p:sldId id="308" r:id="rId39"/>
    <p:sldId id="310" r:id="rId40"/>
    <p:sldId id="348" r:id="rId41"/>
    <p:sldId id="314" r:id="rId42"/>
    <p:sldId id="346" r:id="rId43"/>
    <p:sldId id="303" r:id="rId44"/>
    <p:sldId id="364" r:id="rId45"/>
    <p:sldId id="331" r:id="rId46"/>
    <p:sldId id="368" r:id="rId47"/>
    <p:sldId id="309" r:id="rId48"/>
    <p:sldId id="343" r:id="rId49"/>
    <p:sldId id="369" r:id="rId50"/>
    <p:sldId id="37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3" autoAdjust="0"/>
    <p:restoredTop sz="84397"/>
  </p:normalViewPr>
  <p:slideViewPr>
    <p:cSldViewPr snapToGrid="0">
      <p:cViewPr varScale="1">
        <p:scale>
          <a:sx n="118" d="100"/>
          <a:sy n="118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4" d="100"/>
          <a:sy n="154" d="100"/>
        </p:scale>
        <p:origin x="58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310673794729cb3/Documents/txo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310673794729cb3/Documents/txo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310673794729cb3/Documents/txo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310673794729cb3/Documents/txo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310673794729cb3/Documents/txo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310673794729cb3/Documents/txo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99532278274969"/>
          <c:y val="0.12231086004427684"/>
          <c:w val="0.86405410712749098"/>
          <c:h val="0.5470563096081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multicore!$C$70</c:f>
              <c:strCache>
                <c:ptCount val="1"/>
                <c:pt idx="0">
                  <c:v>Parallelization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multicore!$B$71:$B$78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multicore!$C$71:$C$78</c:f>
              <c:numCache>
                <c:formatCode>General</c:formatCode>
                <c:ptCount val="8"/>
                <c:pt idx="0">
                  <c:v>1.3340472481827621</c:v>
                </c:pt>
                <c:pt idx="1">
                  <c:v>1.3026843192032067</c:v>
                </c:pt>
                <c:pt idx="2">
                  <c:v>1.0714094677721315</c:v>
                </c:pt>
                <c:pt idx="3">
                  <c:v>1.6163056068442723</c:v>
                </c:pt>
                <c:pt idx="4">
                  <c:v>1.3301852851232236</c:v>
                </c:pt>
                <c:pt idx="5">
                  <c:v>1.4841674836395935</c:v>
                </c:pt>
                <c:pt idx="6">
                  <c:v>1.5089551906732523</c:v>
                </c:pt>
                <c:pt idx="7">
                  <c:v>1.3432601450975103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0-4253-831E-38BB7D8D5E37}"/>
            </c:ext>
          </c:extLst>
        </c:ser>
        <c:ser>
          <c:idx val="1"/>
          <c:order val="1"/>
          <c:tx>
            <c:strRef>
              <c:f>multicore!$D$70</c:f>
              <c:strCache>
                <c:ptCount val="1"/>
                <c:pt idx="0">
                  <c:v>Pre-execution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multicore!$B$71:$B$78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multicore!$D$71:$D$78</c:f>
              <c:numCache>
                <c:formatCode>General</c:formatCode>
                <c:ptCount val="8"/>
                <c:pt idx="0">
                  <c:v>0.68269104188218965</c:v>
                </c:pt>
                <c:pt idx="1">
                  <c:v>0.55897164330330251</c:v>
                </c:pt>
                <c:pt idx="2">
                  <c:v>0.11152276314474441</c:v>
                </c:pt>
                <c:pt idx="3">
                  <c:v>4.0542906754442933</c:v>
                </c:pt>
                <c:pt idx="4">
                  <c:v>0.43324403580922732</c:v>
                </c:pt>
                <c:pt idx="5">
                  <c:v>1.1959305659601887</c:v>
                </c:pt>
                <c:pt idx="6">
                  <c:v>2.2628873097438547</c:v>
                </c:pt>
                <c:pt idx="7">
                  <c:v>1.009773757868877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0-4253-831E-38BB7D8D5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043823"/>
        <c:axId val="589415583"/>
      </c:barChart>
      <c:catAx>
        <c:axId val="45504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589415583"/>
        <c:crosses val="autoZero"/>
        <c:auto val="1"/>
        <c:lblAlgn val="ctr"/>
        <c:lblOffset val="100"/>
        <c:noMultiLvlLbl val="0"/>
      </c:catAx>
      <c:valAx>
        <c:axId val="589415583"/>
        <c:scaling>
          <c:orientation val="minMax"/>
          <c:min val="1"/>
        </c:scaling>
        <c:delete val="0"/>
        <c:axPos val="l"/>
        <c:majorGridlines>
          <c:spPr>
            <a:ln w="15240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Speedup over Serialized</a:t>
                </a:r>
                <a:r>
                  <a:rPr lang="en-US" sz="2000" baseline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 Baseline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235743343169303E-3"/>
              <c:y val="8.40240935632091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accent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45504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73186314636432"/>
          <c:y val="5.7802689539550138E-4"/>
          <c:w val="0.4905195987598293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99532278274969"/>
          <c:y val="0.12231086004427684"/>
          <c:w val="0.86405410712749098"/>
          <c:h val="0.5470563096081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multicore!$C$70</c:f>
              <c:strCache>
                <c:ptCount val="1"/>
                <c:pt idx="0">
                  <c:v>Parallelization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multicore!$B$71:$B$78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multicore!$C$71:$C$78</c:f>
              <c:numCache>
                <c:formatCode>General</c:formatCode>
                <c:ptCount val="8"/>
                <c:pt idx="0">
                  <c:v>1.3340472481827621</c:v>
                </c:pt>
                <c:pt idx="1">
                  <c:v>1.3026843192032067</c:v>
                </c:pt>
                <c:pt idx="2">
                  <c:v>1.0714094677721315</c:v>
                </c:pt>
                <c:pt idx="3">
                  <c:v>1.6163056068442723</c:v>
                </c:pt>
                <c:pt idx="4">
                  <c:v>1.3301852851232236</c:v>
                </c:pt>
                <c:pt idx="5">
                  <c:v>1.4841674836395935</c:v>
                </c:pt>
                <c:pt idx="6">
                  <c:v>1.5089551906732523</c:v>
                </c:pt>
                <c:pt idx="7">
                  <c:v>1.3432601450975103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0-4253-831E-38BB7D8D5E37}"/>
            </c:ext>
          </c:extLst>
        </c:ser>
        <c:ser>
          <c:idx val="1"/>
          <c:order val="1"/>
          <c:tx>
            <c:strRef>
              <c:f>multicore!$D$70</c:f>
              <c:strCache>
                <c:ptCount val="1"/>
                <c:pt idx="0">
                  <c:v>Pre-execution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multicore!$B$71:$B$78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multicore!$D$71:$D$78</c:f>
              <c:numCache>
                <c:formatCode>General</c:formatCode>
                <c:ptCount val="8"/>
                <c:pt idx="0">
                  <c:v>0.68269104188218965</c:v>
                </c:pt>
                <c:pt idx="1">
                  <c:v>0.55897164330330251</c:v>
                </c:pt>
                <c:pt idx="2">
                  <c:v>0.11152276314474441</c:v>
                </c:pt>
                <c:pt idx="3">
                  <c:v>4.0542906754442933</c:v>
                </c:pt>
                <c:pt idx="4">
                  <c:v>0.43324403580922732</c:v>
                </c:pt>
                <c:pt idx="5">
                  <c:v>1.1959305659601887</c:v>
                </c:pt>
                <c:pt idx="6">
                  <c:v>2.2628873097438547</c:v>
                </c:pt>
                <c:pt idx="7">
                  <c:v>1.009773757868877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0-4253-831E-38BB7D8D5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043823"/>
        <c:axId val="589415583"/>
      </c:barChart>
      <c:catAx>
        <c:axId val="45504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589415583"/>
        <c:crosses val="autoZero"/>
        <c:auto val="1"/>
        <c:lblAlgn val="ctr"/>
        <c:lblOffset val="100"/>
        <c:noMultiLvlLbl val="0"/>
      </c:catAx>
      <c:valAx>
        <c:axId val="589415583"/>
        <c:scaling>
          <c:orientation val="minMax"/>
          <c:min val="1"/>
        </c:scaling>
        <c:delete val="0"/>
        <c:axPos val="l"/>
        <c:majorGridlines>
          <c:spPr>
            <a:ln w="15240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Speedup over Serialized</a:t>
                </a:r>
                <a:r>
                  <a:rPr lang="en-US" sz="2000" baseline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 Baseline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235743343169303E-3"/>
              <c:y val="8.40240935632091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accent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45504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73186314636432"/>
          <c:y val="5.7802689539550138E-4"/>
          <c:w val="0.4905195987598293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669798922461"/>
          <c:y val="0.25614551563973975"/>
          <c:w val="0.87823709479082179"/>
          <c:h val="0.429009404187595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autoInject!$H$31</c:f>
              <c:strCache>
                <c:ptCount val="1"/>
                <c:pt idx="0">
                  <c:v>Janus (Manual)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cat>
            <c:strRef>
              <c:f>autoInject!$F$32:$F$39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 Table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autoInject!$H$32:$H$39</c:f>
              <c:numCache>
                <c:formatCode>General</c:formatCode>
                <c:ptCount val="8"/>
                <c:pt idx="0">
                  <c:v>2.0167382900649518</c:v>
                </c:pt>
                <c:pt idx="1">
                  <c:v>1.6561393054589997</c:v>
                </c:pt>
                <c:pt idx="2">
                  <c:v>1.1829322309168759</c:v>
                </c:pt>
                <c:pt idx="3">
                  <c:v>5.6705962822885656</c:v>
                </c:pt>
                <c:pt idx="4">
                  <c:v>1.763429320932451</c:v>
                </c:pt>
                <c:pt idx="5">
                  <c:v>2.6800980495997822</c:v>
                </c:pt>
                <c:pt idx="6">
                  <c:v>3.7718425004171068</c:v>
                </c:pt>
                <c:pt idx="7">
                  <c:v>2.3530339029663874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D-4C64-A4DB-AD1CF7FA74E4}"/>
            </c:ext>
          </c:extLst>
        </c:ser>
        <c:ser>
          <c:idx val="3"/>
          <c:order val="1"/>
          <c:tx>
            <c:strRef>
              <c:f>autoInject!$J$31</c:f>
              <c:strCache>
                <c:ptCount val="1"/>
                <c:pt idx="0">
                  <c:v>Janus (Auto)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  <a:effectLst/>
          </c:spPr>
          <c:invertIfNegative val="0"/>
          <c:cat>
            <c:strRef>
              <c:f>autoInject!$F$32:$F$39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 Table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autoInject!$J$32:$J$39</c:f>
              <c:numCache>
                <c:formatCode>General</c:formatCode>
                <c:ptCount val="8"/>
                <c:pt idx="0">
                  <c:v>1.7753869384673462</c:v>
                </c:pt>
                <c:pt idx="1">
                  <c:v>1.1907414861927381</c:v>
                </c:pt>
                <c:pt idx="2">
                  <c:v>1.1102548680550335</c:v>
                </c:pt>
                <c:pt idx="3">
                  <c:v>5.2256924198250729</c:v>
                </c:pt>
                <c:pt idx="4">
                  <c:v>1.1501909997204882</c:v>
                </c:pt>
                <c:pt idx="5">
                  <c:v>2.4775486022127611</c:v>
                </c:pt>
                <c:pt idx="6">
                  <c:v>4.1923529224803735</c:v>
                </c:pt>
                <c:pt idx="7">
                  <c:v>2.0390043181560733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D-4C64-A4DB-AD1CF7FA7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49265888"/>
        <c:axId val="749264904"/>
      </c:barChart>
      <c:catAx>
        <c:axId val="7492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749264904"/>
        <c:crosses val="autoZero"/>
        <c:auto val="1"/>
        <c:lblAlgn val="ctr"/>
        <c:lblOffset val="100"/>
        <c:noMultiLvlLbl val="0"/>
      </c:catAx>
      <c:valAx>
        <c:axId val="749264904"/>
        <c:scaling>
          <c:orientation val="minMax"/>
          <c:max val="6"/>
          <c:min val="1"/>
        </c:scaling>
        <c:delete val="0"/>
        <c:axPos val="l"/>
        <c:majorGridlines>
          <c:spPr>
            <a:ln w="15240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  <a:cs typeface="Times" panose="02020603050405020304" pitchFamily="18" charset="0"/>
                  </a:rPr>
                  <a:t>Speedup over</a:t>
                </a:r>
                <a:r>
                  <a:rPr lang="en-US" sz="2000" b="0" baseline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  <a:cs typeface="Times" panose="02020603050405020304" pitchFamily="18" charset="0"/>
                  </a:rPr>
                  <a:t> </a:t>
                </a:r>
              </a:p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  <a:cs typeface="Times" panose="02020603050405020304" pitchFamily="18" charset="0"/>
                  </a:rPr>
                  <a:t>Serialized Baseline</a:t>
                </a:r>
              </a:p>
            </c:rich>
          </c:tx>
          <c:layout>
            <c:manualLayout>
              <c:xMode val="edge"/>
              <c:yMode val="edge"/>
              <c:x val="4.0197327827319754E-3"/>
              <c:y val="0.225651374644749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accent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7492658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5689039251478"/>
          <c:y val="0.14051531087235489"/>
          <c:w val="0.59920516457669715"/>
          <c:h val="8.8152195264356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72018315301641"/>
          <c:y val="9.8784631087780669E-2"/>
          <c:w val="0.7518217219665686"/>
          <c:h val="0.634976733945827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multicore!$AE$51:$AH$51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multicore!$AE$54:$AH$54</c:f>
              <c:numCache>
                <c:formatCode>General</c:formatCode>
                <c:ptCount val="4"/>
                <c:pt idx="0">
                  <c:v>2.3530339029663874</c:v>
                </c:pt>
                <c:pt idx="1">
                  <c:v>2.1889246629158543</c:v>
                </c:pt>
                <c:pt idx="2">
                  <c:v>2.0675551766011413</c:v>
                </c:pt>
                <c:pt idx="3">
                  <c:v>1.8673935191935118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9-4A8F-878E-940B2BE2F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5470959"/>
        <c:axId val="730117487"/>
      </c:barChart>
      <c:catAx>
        <c:axId val="585470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Number</a:t>
                </a:r>
                <a:r>
                  <a:rPr lang="en-US" sz="2000" baseline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 of cores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5958370138391885"/>
              <c:y val="0.86917337078116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730117487"/>
        <c:crosses val="autoZero"/>
        <c:auto val="1"/>
        <c:lblAlgn val="ctr"/>
        <c:lblOffset val="100"/>
        <c:noMultiLvlLbl val="0"/>
      </c:catAx>
      <c:valAx>
        <c:axId val="730117487"/>
        <c:scaling>
          <c:orientation val="minMax"/>
          <c:max val="3"/>
          <c:min val="1"/>
        </c:scaling>
        <c:delete val="0"/>
        <c:axPos val="l"/>
        <c:majorGridlines>
          <c:spPr>
            <a:ln w="15240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Speed</a:t>
                </a:r>
                <a:r>
                  <a:rPr lang="en-US" sz="2000" baseline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up over </a:t>
                </a:r>
              </a:p>
              <a:p>
                <a:pPr>
                  <a:defRPr sz="200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defRPr>
                </a:pPr>
                <a:r>
                  <a:rPr lang="en-US" sz="2000" baseline="0" dirty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</a:rPr>
                  <a:t>Serialized Baseline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1205167199622848E-2"/>
              <c:y val="7.81005245113338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>
            <a:solidFill>
              <a:schemeClr val="accent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5854709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4456997223172"/>
          <c:y val="0.15490458029914683"/>
          <c:w val="0.86399165928366939"/>
          <c:h val="0.433208692585982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'pre-exc_ratio'!$B$53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'pre-exc_ratio'!$A$54:$A$60</c:f>
              <c:strCache>
                <c:ptCount val="7"/>
                <c:pt idx="0">
                  <c:v>Array Swap</c:v>
                </c:pt>
                <c:pt idx="1">
                  <c:v>Queue</c:v>
                </c:pt>
                <c:pt idx="2">
                  <c:v>Hash Table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</c:strCache>
            </c:strRef>
          </c:cat>
          <c:val>
            <c:numRef>
              <c:f>'pre-exc_ratio'!$B$54:$B$60</c:f>
              <c:numCache>
                <c:formatCode>General</c:formatCode>
                <c:ptCount val="7"/>
                <c:pt idx="0">
                  <c:v>0.50000416663194469</c:v>
                </c:pt>
                <c:pt idx="1">
                  <c:v>0.20574070196350047</c:v>
                </c:pt>
                <c:pt idx="2">
                  <c:v>0.47205438066465255</c:v>
                </c:pt>
                <c:pt idx="3">
                  <c:v>0.83061247367147906</c:v>
                </c:pt>
                <c:pt idx="4">
                  <c:v>0.28247780960879165</c:v>
                </c:pt>
                <c:pt idx="5">
                  <c:v>0.42858503414318228</c:v>
                </c:pt>
                <c:pt idx="6">
                  <c:v>0.78074423068533783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6-41A8-8BF8-1E4057BB2E14}"/>
            </c:ext>
          </c:extLst>
        </c:ser>
        <c:ser>
          <c:idx val="1"/>
          <c:order val="1"/>
          <c:tx>
            <c:strRef>
              <c:f>'pre-exc_ratio'!$C$53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'pre-exc_ratio'!$A$54:$A$60</c:f>
              <c:strCache>
                <c:ptCount val="7"/>
                <c:pt idx="0">
                  <c:v>Array Swap</c:v>
                </c:pt>
                <c:pt idx="1">
                  <c:v>Queue</c:v>
                </c:pt>
                <c:pt idx="2">
                  <c:v>Hash Table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</c:strCache>
            </c:strRef>
          </c:cat>
          <c:val>
            <c:numRef>
              <c:f>'pre-exc_ratio'!$C$54:$C$60</c:f>
              <c:numCache>
                <c:formatCode>General</c:formatCode>
                <c:ptCount val="7"/>
                <c:pt idx="0">
                  <c:v>0.16665694452546231</c:v>
                </c:pt>
                <c:pt idx="1">
                  <c:v>0.43388689335244757</c:v>
                </c:pt>
                <c:pt idx="2">
                  <c:v>0</c:v>
                </c:pt>
                <c:pt idx="3">
                  <c:v>4.4810110152041727E-2</c:v>
                </c:pt>
                <c:pt idx="4">
                  <c:v>0.19479641196637387</c:v>
                </c:pt>
                <c:pt idx="5">
                  <c:v>0.28570748292840886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6-41A8-8BF8-1E4057BB2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97621920"/>
        <c:axId val="114218448"/>
      </c:barChart>
      <c:catAx>
        <c:axId val="976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4218448"/>
        <c:crosses val="autoZero"/>
        <c:auto val="1"/>
        <c:lblAlgn val="ctr"/>
        <c:lblOffset val="100"/>
        <c:noMultiLvlLbl val="0"/>
      </c:catAx>
      <c:valAx>
        <c:axId val="1142184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r>
                  <a:rPr lang="en-US"/>
                  <a:t>Percentage over </a:t>
                </a:r>
              </a:p>
              <a:p>
                <a:pPr>
                  <a:defRPr/>
                </a:pPr>
                <a:r>
                  <a:rPr lang="en-US"/>
                  <a:t>Total Operations</a:t>
                </a:r>
              </a:p>
            </c:rich>
          </c:tx>
          <c:layout>
            <c:manualLayout>
              <c:xMode val="edge"/>
              <c:yMode val="edge"/>
              <c:x val="1.0357468903343605E-2"/>
              <c:y val="0.12478153631384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8575">
            <a:solidFill>
              <a:schemeClr val="accent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6219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85874320057819"/>
          <c:y val="2.1222412398940089E-2"/>
          <c:w val="0.55685646065904215"/>
          <c:h val="0.11804944079908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accent1">
              <a:lumMod val="75000"/>
            </a:schemeClr>
          </a:solidFill>
          <a:latin typeface="Franklin Gothic Medium" panose="020B06030201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7641049001107"/>
          <c:y val="0.27760557529274005"/>
          <c:w val="0.87186351706036747"/>
          <c:h val="0.471777357518243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no_flush_lat!$C$17</c:f>
              <c:strCache>
                <c:ptCount val="1"/>
                <c:pt idx="0">
                  <c:v>Serialized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no_flush_lat!$A$18:$A$25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no_flush_lat!$C$18:$C$25</c:f>
              <c:numCache>
                <c:formatCode>General</c:formatCode>
                <c:ptCount val="8"/>
                <c:pt idx="0">
                  <c:v>4.0041687770288696</c:v>
                </c:pt>
                <c:pt idx="1">
                  <c:v>2.7073817512717828</c:v>
                </c:pt>
                <c:pt idx="2">
                  <c:v>1.3180522044307963</c:v>
                </c:pt>
                <c:pt idx="3">
                  <c:v>11.455498658863691</c:v>
                </c:pt>
                <c:pt idx="4">
                  <c:v>4.341618553674528</c:v>
                </c:pt>
                <c:pt idx="5">
                  <c:v>13.785119464549771</c:v>
                </c:pt>
                <c:pt idx="6">
                  <c:v>7.1821984538811821</c:v>
                </c:pt>
                <c:pt idx="7">
                  <c:v>4.925784869211534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7-49C0-8946-EAD0AC69680B}"/>
            </c:ext>
          </c:extLst>
        </c:ser>
        <c:ser>
          <c:idx val="2"/>
          <c:order val="1"/>
          <c:tx>
            <c:strRef>
              <c:f>no_flush_lat!$D$17</c:f>
              <c:strCache>
                <c:ptCount val="1"/>
                <c:pt idx="0">
                  <c:v>Janus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no_flush_lat!$A$18:$A$25</c:f>
              <c:strCache>
                <c:ptCount val="8"/>
                <c:pt idx="0">
                  <c:v>Array Swap</c:v>
                </c:pt>
                <c:pt idx="1">
                  <c:v>Queue</c:v>
                </c:pt>
                <c:pt idx="2">
                  <c:v>Hash</c:v>
                </c:pt>
                <c:pt idx="3">
                  <c:v>B-Tree</c:v>
                </c:pt>
                <c:pt idx="4">
                  <c:v>RB-Tree</c:v>
                </c:pt>
                <c:pt idx="5">
                  <c:v>TATP</c:v>
                </c:pt>
                <c:pt idx="6">
                  <c:v>TPCC</c:v>
                </c:pt>
                <c:pt idx="7">
                  <c:v>Geo. Mean</c:v>
                </c:pt>
              </c:strCache>
            </c:strRef>
          </c:cat>
          <c:val>
            <c:numRef>
              <c:f>no_flush_lat!$D$18:$D$25</c:f>
              <c:numCache>
                <c:formatCode>General</c:formatCode>
                <c:ptCount val="8"/>
                <c:pt idx="0">
                  <c:v>1.985467721198426</c:v>
                </c:pt>
                <c:pt idx="1">
                  <c:v>1.6347548435977919</c:v>
                </c:pt>
                <c:pt idx="2">
                  <c:v>1.1142246106602325</c:v>
                </c:pt>
                <c:pt idx="3">
                  <c:v>2.020157685117451</c:v>
                </c:pt>
                <c:pt idx="4">
                  <c:v>2.4620315099324785</c:v>
                </c:pt>
                <c:pt idx="5">
                  <c:v>5.1435131138610011</c:v>
                </c:pt>
                <c:pt idx="6">
                  <c:v>1.9041618129831621</c:v>
                </c:pt>
                <c:pt idx="7">
                  <c:v>2.0933760720581924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7-49C0-8946-EAD0AC696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118524704"/>
        <c:axId val="1117957296"/>
      </c:barChart>
      <c:catAx>
        <c:axId val="11185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17957296"/>
        <c:crosses val="autoZero"/>
        <c:auto val="1"/>
        <c:lblAlgn val="ctr"/>
        <c:lblOffset val="100"/>
        <c:noMultiLvlLbl val="0"/>
      </c:catAx>
      <c:valAx>
        <c:axId val="1117957296"/>
        <c:scaling>
          <c:orientation val="minMax"/>
          <c:max val="16"/>
          <c:min val="1"/>
        </c:scaling>
        <c:delete val="0"/>
        <c:axPos val="l"/>
        <c:majorGridlines>
          <c:spPr>
            <a:ln w="19050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r>
                  <a:rPr lang="en-US"/>
                  <a:t>Slowdown over </a:t>
                </a:r>
              </a:p>
              <a:p>
                <a:pPr>
                  <a:defRPr/>
                </a:pPr>
                <a:r>
                  <a:rPr lang="en-US"/>
                  <a:t>Non-blocking Witeback</a:t>
                </a:r>
              </a:p>
            </c:rich>
          </c:tx>
          <c:layout>
            <c:manualLayout>
              <c:xMode val="edge"/>
              <c:yMode val="edge"/>
              <c:x val="1.339858137567515E-2"/>
              <c:y val="0.19374177864489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8575">
            <a:solidFill>
              <a:schemeClr val="accent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18524704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22309711286089"/>
          <c:y val="0.14587830131739984"/>
          <c:w val="0.46869405572335587"/>
          <c:h val="0.11828064153860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accent1">
              <a:lumMod val="75000"/>
            </a:schemeClr>
          </a:solidFill>
          <a:latin typeface="Franklin Gothic Medium" panose="020B06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D243D9-AA43-46F4-873E-A3A31D972A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B4CD1-E126-4BF9-A318-52745800D5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102A-5900-4370-91EE-F8B8AB32601F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A422B-C178-49A4-BA2B-C2D7BA29A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CB2DD-55EA-4B84-B900-D8008C9DC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D3A4B-2C45-4E94-A554-A746E525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6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F4CC-F551-452B-817C-48BDECFC6448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840E-3669-4DA4-949B-2E5AE60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7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integration of backend memory operations, the latency of writeback becomes even longer.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62DD7-2103-8944-BB7A-EB5AE38EF0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76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operations seem indivisible if we look at each of them. And, the integration of different operations results in a serialized latency.</a:t>
            </a:r>
          </a:p>
          <a:p>
            <a:r>
              <a:rPr lang="en-US" dirty="0"/>
              <a:t>This example shows encryption, integrity verification and deduplication need to happen one after another.</a:t>
            </a:r>
          </a:p>
          <a:p>
            <a:endParaRPr lang="en-US" dirty="0"/>
          </a:p>
          <a:p>
            <a:r>
              <a:rPr lang="en-US" dirty="0"/>
              <a:t>Explain why encryption is the last step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we observe that it is possible to decompose them into smaller sub-operations. </a:t>
            </a:r>
          </a:p>
          <a:p>
            <a:r>
              <a:rPr lang="en-US" dirty="0"/>
              <a:t>For example, the encryption operation, which is based on counter-mode, can be divided in to the following steps.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90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reduce the backend memory operation latency and improve the performance, our first key idea is to execute sub-operations in parallel.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76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integrate different operations, we can see there is another type of dependency across different operations. We refer to them as the inter-operation dependency.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Sub-operations that do not have dependency in between can thus execute in parallel.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Second, we identify that a write consists of two parts: address and data. </a:t>
            </a:r>
          </a:p>
          <a:p>
            <a:r>
              <a:rPr lang="en-US" dirty="0"/>
              <a:t>Address and data also have dependency to the backend memory operations, which we refer to as the external dependency.</a:t>
            </a:r>
          </a:p>
          <a:p>
            <a:r>
              <a:rPr lang="en-US" dirty="0"/>
              <a:t>Sub-operations can pre-execute as soon as their data or address dependency is resolved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categorize sub-operations according to their external dependency. </a:t>
            </a:r>
          </a:p>
          <a:p>
            <a:r>
              <a:rPr lang="en-US" dirty="0"/>
              <a:t>The first category is address-dependent sub-operations that can pre-execute as soon as the address is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1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non-volatile memory is high-speed, persistent and byte-addressable. So it allows program to directly manipulate persistent data in memory though a load/store interface.</a:t>
            </a:r>
          </a:p>
          <a:p>
            <a:r>
              <a:rPr lang="en-US" dirty="0"/>
              <a:t>These features make non-volatile memory different from conventional DRAM – since it is both memory and storage</a:t>
            </a:r>
          </a:p>
          <a:p>
            <a:r>
              <a:rPr lang="en-US" dirty="0"/>
              <a:t>To make the integration of non-volatile memory practical, the system requires both memory and storage supports.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7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second category is data-dependent sub-operations that can pre-execute as soon as the data is available.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remaining sub-operations depend on both address and data. They can pre-execute when both address and data of the write are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5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Second, we identify that a write consists of two parts: address and data. </a:t>
            </a:r>
          </a:p>
          <a:p>
            <a:r>
              <a:rPr lang="en-US" dirty="0"/>
              <a:t>Address and data also have dependency to the backend memory operations, which we refer to as the external dependency.</a:t>
            </a:r>
          </a:p>
          <a:p>
            <a:r>
              <a:rPr lang="en-US" dirty="0"/>
              <a:t>Sub-operations can pre-execute as soon as their data or address dependency is resolved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4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apply undo logging to tree node update.</a:t>
            </a:r>
          </a:p>
          <a:p>
            <a:r>
              <a:rPr lang="en-US" dirty="0"/>
              <a:t>This example shows how we can update the key with the new value. </a:t>
            </a:r>
          </a:p>
          <a:p>
            <a:r>
              <a:rPr lang="en-US" dirty="0"/>
              <a:t>First, it traverses the update location with key. </a:t>
            </a:r>
          </a:p>
          <a:p>
            <a:r>
              <a:rPr lang="en-US" dirty="0"/>
              <a:t>During the backup step, it makes a copy of the old data</a:t>
            </a:r>
          </a:p>
          <a:p>
            <a:r>
              <a:rPr lang="en-US" dirty="0"/>
              <a:t>During the update step, it performs in-place update.</a:t>
            </a:r>
          </a:p>
          <a:p>
            <a:r>
              <a:rPr lang="en-US" dirty="0"/>
              <a:t>Finally, in the commit step, it invalidates the backup copy and completes the transaction.</a:t>
            </a:r>
          </a:p>
          <a:p>
            <a:endParaRPr lang="en-US" dirty="0"/>
          </a:p>
          <a:p>
            <a:r>
              <a:rPr lang="en-US" dirty="0"/>
              <a:t>In this example, before the backup step, data is already known. </a:t>
            </a:r>
          </a:p>
          <a:p>
            <a:r>
              <a:rPr lang="en-US" dirty="0"/>
              <a:t>After tree traversal, the address is known. </a:t>
            </a:r>
          </a:p>
          <a:p>
            <a:r>
              <a:rPr lang="en-US" dirty="0"/>
              <a:t>Therefore, the pre-execution for update step can overlap with the backup step. </a:t>
            </a:r>
          </a:p>
          <a:p>
            <a:r>
              <a:rPr lang="en-US" dirty="0"/>
              <a:t>In the update step, it can take the pre-executed result to reduce the writeback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8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this end, we propose Janus.</a:t>
            </a:r>
          </a:p>
          <a:p>
            <a:r>
              <a:rPr lang="en-US" dirty="0"/>
              <a:t>The name Janus is a roman god with two faces.</a:t>
            </a:r>
          </a:p>
          <a:p>
            <a:r>
              <a:rPr lang="en-US" dirty="0"/>
              <a:t>One looking into the past and another into the future.</a:t>
            </a:r>
          </a:p>
          <a:p>
            <a:r>
              <a:rPr lang="en-US" dirty="0"/>
              <a:t>The past is the knowledge about when data and address become available.</a:t>
            </a:r>
          </a:p>
          <a:p>
            <a:r>
              <a:rPr lang="en-US" dirty="0"/>
              <a:t>And the future is we can pre-execute these operations before the write actually happens.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9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our key ideas, we propose Janus. </a:t>
            </a:r>
          </a:p>
          <a:p>
            <a:r>
              <a:rPr lang="en-US" dirty="0"/>
              <a:t>The parallelization approach reduces the latency of each operation.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1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pre-execution further moves their latency off the critical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9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am showing the overview of Janus. The Janus hardware is inside the memory controller. Janus integrates the two aforementioned key ideas: parallelization and pre-execution. </a:t>
            </a:r>
          </a:p>
          <a:p>
            <a:r>
              <a:rPr lang="en-US" dirty="0"/>
              <a:t>To enable pre-execution, Janus provides a software interface. </a:t>
            </a:r>
          </a:p>
          <a:p>
            <a:r>
              <a:rPr lang="en-US" dirty="0"/>
              <a:t>Next, I am showing the software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1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62DD7-2103-8944-BB7A-EB5AE38EF0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06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Janus provides functions for pre-execution for address, data, and both-dependent sub-operations.</a:t>
            </a:r>
          </a:p>
          <a:p>
            <a:r>
              <a:rPr lang="en-US" dirty="0"/>
              <a:t>The pre-execution operates at object granularity for best programmability. </a:t>
            </a:r>
          </a:p>
          <a:p>
            <a:endParaRPr lang="en-US" dirty="0"/>
          </a:p>
          <a:p>
            <a:r>
              <a:rPr lang="en-US" dirty="0"/>
              <a:t>The interface is hardware independent as it only takes the address and data of a write</a:t>
            </a:r>
          </a:p>
          <a:p>
            <a:endParaRPr lang="en-US" dirty="0"/>
          </a:p>
          <a:p>
            <a:r>
              <a:rPr lang="en-US" dirty="0"/>
              <a:t>Here I am showing the pseudo code of the previous undo logging example. </a:t>
            </a:r>
          </a:p>
          <a:p>
            <a:r>
              <a:rPr lang="en-US" dirty="0"/>
              <a:t>It has three steps: backup, update and commit </a:t>
            </a:r>
          </a:p>
          <a:p>
            <a:endParaRPr lang="en-US" dirty="0"/>
          </a:p>
          <a:p>
            <a:r>
              <a:rPr lang="en-US" dirty="0"/>
              <a:t>Before the backup step, we observe that the data for update is already know as shown in the function arguments. </a:t>
            </a:r>
          </a:p>
          <a:p>
            <a:r>
              <a:rPr lang="en-US" dirty="0"/>
              <a:t>The location for update is also known after traversing the tree.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3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memory and storage supports are designed for different purposes, such as providing security guarantee, improving the bandwidth and extending the endurance. </a:t>
            </a:r>
          </a:p>
          <a:p>
            <a:r>
              <a:rPr lang="en-US" dirty="0"/>
              <a:t>We refer to the operations executed by these supports as backend memory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4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I am showing how to instrument the code with Janus interface.</a:t>
            </a:r>
          </a:p>
          <a:p>
            <a:r>
              <a:rPr lang="en-US" dirty="0"/>
              <a:t>First, we create a pre-execution object that keeps track of pre-execution. </a:t>
            </a:r>
          </a:p>
          <a:p>
            <a:r>
              <a:rPr lang="en-US" dirty="0"/>
              <a:t>Then, we place a function for pre-execution on data-dependent sub-operations, and a function for pre-execution on address dependent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12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example is done by programmers. It is effective, while requires significant programmer’s effort.</a:t>
            </a:r>
          </a:p>
          <a:p>
            <a:r>
              <a:rPr lang="en-US" dirty="0"/>
              <a:t>To minimize programmer effort, we provide a compiler pass to automate this process. </a:t>
            </a:r>
          </a:p>
          <a:p>
            <a:endParaRPr lang="en-US" dirty="0"/>
          </a:p>
          <a:p>
            <a:r>
              <a:rPr lang="en-US" dirty="0"/>
              <a:t>The workflow is the following: </a:t>
            </a:r>
          </a:p>
          <a:p>
            <a:r>
              <a:rPr lang="en-US" dirty="0"/>
              <a:t>The source code of the program is fed into Janus compiler pass. By dependency analysis on data and address, the pass instruments the interface functions.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5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I will show the hardware of Janus in detail.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3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pre-execution request is send to a queue of object granularity. Then the converter converts the request into cache line granularity. </a:t>
            </a:r>
          </a:p>
          <a:p>
            <a:r>
              <a:rPr lang="en-US" dirty="0"/>
              <a:t>The converted request gets executed by backend memory operation logic as show in the figure. </a:t>
            </a:r>
          </a:p>
          <a:p>
            <a:r>
              <a:rPr lang="en-US" dirty="0"/>
              <a:t>To make sure pre-execution results does not change processor or memory state, Janus stores the results in the intermediate result buffer. </a:t>
            </a:r>
          </a:p>
          <a:p>
            <a:r>
              <a:rPr lang="en-US" dirty="0"/>
              <a:t>When the write arrives, Janus checks the correctness of pre-execution results before writing back to NVM.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2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I am showing the workflow. </a:t>
            </a:r>
          </a:p>
          <a:p>
            <a:r>
              <a:rPr lang="en-US" dirty="0"/>
              <a:t>Say there is a pre-execution request to location X. </a:t>
            </a:r>
          </a:p>
          <a:p>
            <a:r>
              <a:rPr lang="en-US" dirty="0"/>
              <a:t>First, it gets converted from object granularity to cache line granularity: X1 and X2. </a:t>
            </a:r>
          </a:p>
          <a:p>
            <a:r>
              <a:rPr lang="en-US" dirty="0"/>
              <a:t>Then, it is executed by the backend memory operation unit. The results are stored in the intermediate result buffer.</a:t>
            </a:r>
          </a:p>
          <a:p>
            <a:r>
              <a:rPr lang="en-US" dirty="0"/>
              <a:t>When the write arrives, it takes the corresponding result R1. After checking its correctness, Janus writeback the pre-executed result to NVM.</a:t>
            </a:r>
          </a:p>
          <a:p>
            <a:endParaRPr lang="en-US" dirty="0"/>
          </a:p>
          <a:p>
            <a:r>
              <a:rPr lang="en-US" dirty="0"/>
              <a:t>The correctness checking mechanism makes sure that incorrect pre-execution never cause correctness issue.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4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62DD7-2103-8944-BB7A-EB5AE38EF0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1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6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75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6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its impact to the write latency. </a:t>
            </a:r>
          </a:p>
          <a:p>
            <a:r>
              <a:rPr lang="en-US" dirty="0"/>
              <a:t>In a system without these supports, the latency of a write consists of cache writeback, memory controller, and the NVM access.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8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9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non-volatile memory support (e.g., ADR) guarantee that writes accepted by the memory controller is persistent for better performance. As a result, only the cache writeback step is volatile.</a:t>
            </a:r>
          </a:p>
          <a:p>
            <a:r>
              <a:rPr lang="en-US" dirty="0"/>
              <a:t>However, when backend memory operations are integrated to the system, the latency between the write gets issued to the point it becomes persistent becomes much longer.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latency is increased from around 15 ns to more than 100 ns if the system takes typical backend memory operations such as encryption, integrity verification and deduplication.</a:t>
            </a:r>
          </a:p>
          <a:p>
            <a:endParaRPr lang="en-US" dirty="0"/>
          </a:p>
          <a:p>
            <a:r>
              <a:rPr lang="en-US" dirty="0"/>
              <a:t>Add system stack on the left side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1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write latency is so important? </a:t>
            </a:r>
          </a:p>
          <a:p>
            <a:r>
              <a:rPr lang="en-US" dirty="0"/>
              <a:t>NVM programs need to ensure consistent recovery after failure using crash consistency mechanisms. </a:t>
            </a:r>
          </a:p>
          <a:p>
            <a:endParaRPr lang="en-US" dirty="0"/>
          </a:p>
          <a:p>
            <a:r>
              <a:rPr lang="en-US" dirty="0"/>
              <a:t>The figure shows an NVM system with volatile cache and non-volatile memory. </a:t>
            </a:r>
          </a:p>
          <a:p>
            <a:r>
              <a:rPr lang="en-US" dirty="0"/>
              <a:t>In order to guarantee data persistence, these mechanisms typically use </a:t>
            </a:r>
            <a:r>
              <a:rPr lang="en-US" dirty="0" err="1"/>
              <a:t>persist_barrier</a:t>
            </a:r>
            <a:r>
              <a:rPr lang="en-US" dirty="0"/>
              <a:t> to enforce the writeback. </a:t>
            </a:r>
          </a:p>
          <a:p>
            <a:r>
              <a:rPr lang="en-US" dirty="0"/>
              <a:t>So the execution is blocked by the writeback from </a:t>
            </a:r>
            <a:r>
              <a:rPr lang="en-US"/>
              <a:t>cache to NVM.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840E-3669-4DA4-949B-2E5AE609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6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the undo logging transaction that is commonly used in NVM programs to guarantee data’s crash consistency. </a:t>
            </a:r>
          </a:p>
          <a:p>
            <a:r>
              <a:rPr lang="en-US" dirty="0"/>
              <a:t>The transaction has three steps: backup the current data, perform the in-place update and finally commit the transaction.</a:t>
            </a:r>
          </a:p>
          <a:p>
            <a:r>
              <a:rPr lang="en-US" dirty="0"/>
              <a:t>Between each step, a </a:t>
            </a:r>
            <a:r>
              <a:rPr lang="en-US" dirty="0" err="1"/>
              <a:t>persist_barrier</a:t>
            </a:r>
            <a:r>
              <a:rPr lang="en-US" dirty="0"/>
              <a:t> is used to guarantee all updates have been written back to NVM before starting the next step. Execution cannot continue until writeback completes.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 to undo 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7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way, the writeback from cache is on the critical path.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CC51A-DF08-4DD6-BB27-D2F3983D5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B00E-AA5F-4583-8353-C7C729C72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2CB0F-3C77-41A2-A9D4-5A8261DA0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8A7F-D238-4C71-8B61-E048B511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6D5-88EC-4B2F-9719-260B654AAFE5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9B066-2C17-4FA5-A923-27CD7D86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5086-2B6D-496A-8918-5190B1D2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6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E8D2-31CF-47B6-99D1-79EEF400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5F2C4-CD25-43F5-BF20-B2F107E66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FF2D-F114-40F5-8B94-79BB1AFE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F9DE-B761-4607-8D37-AFD6D2372B1F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6ACF6-F4B7-4B28-8E6D-79B1F3E6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95EF-020F-44F0-AC78-4B4646AC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2FB8D-AB68-4462-8044-10349F72B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9C90-1990-4BF1-A156-8988111B0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E62CC-00EC-4045-959A-9BA80640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F0A-AC5B-44F5-8DF7-0EDE01371141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ED3FF-B0ED-4A96-8567-7D3F36E3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F108-FBF4-41A3-B16C-F4ABC82C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1CE8-DCFB-4027-A371-E0480A4B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8E6588BE-EA6E-4966-9815-D86B81AB0B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1B3FD-030D-4DE2-8417-9C3B03B8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F5DC-85C5-42BB-957D-33105260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05C9-5CEB-45D8-BFEA-88504CFB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4EB7-F5DA-47A9-8628-16D3D1DB7D77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F6E7-71F5-4FBD-8EF0-E0AE3887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32B0-61B6-47CD-BAF7-6A490B67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210ED-0BE6-4017-8C45-7AC87D297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27FF-82A4-432F-9701-65D9A038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50C2-5245-4B5F-991B-453B304E2EA6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BE055-FDCD-459F-92D1-C1102E07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DB0D9-3015-41E0-A891-2C908C87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CD07-2865-4BAA-9973-E792AF04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B811-E7DD-4A25-AE52-1AA2EE745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CBF39-6633-4CF9-9992-5E59773C3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7C7DC-CC5D-40B0-B73C-92CF4455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6FD6-07C0-4F87-8511-4C4A78B210F3}" type="datetime1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2A2BA-AC1E-44AC-A3EE-AD17A206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7BF7D-DC82-48D6-BB45-B8E4CC7C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13A5-6CD0-4698-A139-E7AE92D9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1DAC8-F8CE-4109-882B-A7E637B7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3E42C-5CDD-44FD-B774-46B255B8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9A771-C899-428D-A1D2-94010D349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65C0D-2756-49B7-8A5B-2FE6BDF08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13A29-34BF-4793-A69B-9A5DAD83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2DF4-6626-4ADB-91AF-FE6AEEE0B1AE}" type="datetime1">
              <a:rPr lang="en-US" smtClean="0"/>
              <a:t>6/24/19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0C6AE-7B94-417E-8A7C-9B3EB627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285D4-FEE1-4F06-B347-1F8C5079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DD1C-3A95-45FB-ABF1-476A04D9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4BA5F-5977-403E-8918-7772530D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767B-AEE5-4598-985F-16E54444CB6B}" type="datetime1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D09B8-736E-4940-848A-A27A0F26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A81E0-0C81-4338-9030-782485F5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6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C6EA3-C916-475A-A478-B194BE6F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396-231A-40FC-A630-3C125FA88CD7}" type="datetime1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C67-B1AD-46D5-BE26-6339DDDA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40120-9E16-4524-B221-621C2ABB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0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EADA-B560-4769-94B4-7547354C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89AD9-839D-4206-B33B-1D11902F6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87A58-0239-497F-927C-E448E6FF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B24E4-4CF4-4430-8432-BF341CCB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5606-7805-4A2C-B17A-71C4FE2BB6F5}" type="datetime1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3922C-8AB7-43B2-B742-8D6468DC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790C-FA76-4E40-B71E-85B06B67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944B-CD3F-462D-BA34-14034CD9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BAEBF-9015-4A77-BB6A-E01FF678D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2077D-2BBA-49B3-B5EA-803C49A60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781DD-BB37-4E9A-B37D-572B84FA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73D9-5758-4994-A75D-07F0819EB11E}" type="datetime1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6C1CD-B5A0-499B-9F65-2874CD40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3F77A-C92A-4018-A551-E7E94A4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BB91F-E5FF-408F-836D-729950B2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7DE40-93CE-4A3C-BB87-B5508B0DF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2677-E8C1-46A6-821C-FEC851E5F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D01C-53F2-4B94-934B-D15BD56BBD86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DD73-A54E-4C29-B47B-F8EEB9302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52AF-F6D1-43DF-9CCE-5C85422BE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8E6588BE-EA6E-4966-9815-D86B81AB0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1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F3EF-41F4-49C3-B4E5-AD4440A0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78" y="730414"/>
            <a:ext cx="1125263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Janus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br>
              <a:rPr lang="en-US" sz="4200" dirty="0">
                <a:latin typeface="Franklin Gothic Medium" panose="020B0603020102020204" pitchFamily="34" charset="0"/>
              </a:rPr>
            </a:br>
            <a:r>
              <a:rPr lang="en-US" sz="4200" dirty="0">
                <a:latin typeface="Franklin Gothic Medium" panose="020B0603020102020204" pitchFamily="34" charset="0"/>
              </a:rPr>
              <a:t>Optimizing Memory and Storage Support for Non-Volatile Memory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DD6EA-7CF5-4BEA-ABBA-185F3CF61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8" y="3605980"/>
            <a:ext cx="12072444" cy="104484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Sihang Liu</a:t>
            </a:r>
            <a:endParaRPr lang="en-US" sz="2600" b="1" dirty="0">
              <a:latin typeface="Franklin Gothic Medium" panose="020B0603020102020204" pitchFamily="34" charset="0"/>
            </a:endParaRPr>
          </a:p>
          <a:p>
            <a:r>
              <a:rPr lang="en-US" dirty="0" err="1">
                <a:latin typeface="Franklin Gothic Medium" panose="020B0603020102020204" pitchFamily="34" charset="0"/>
              </a:rPr>
              <a:t>Korakit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Seemakhupt</a:t>
            </a:r>
            <a:r>
              <a:rPr lang="en-US" dirty="0">
                <a:latin typeface="Franklin Gothic Medium" panose="020B0603020102020204" pitchFamily="34" charset="0"/>
              </a:rPr>
              <a:t>, Gennady </a:t>
            </a:r>
            <a:r>
              <a:rPr lang="en-US" dirty="0" err="1">
                <a:latin typeface="Franklin Gothic Medium" panose="020B0603020102020204" pitchFamily="34" charset="0"/>
              </a:rPr>
              <a:t>Pekhimenko</a:t>
            </a:r>
            <a:r>
              <a:rPr lang="en-US" dirty="0">
                <a:latin typeface="Franklin Gothic Medium" panose="020B0603020102020204" pitchFamily="34" charset="0"/>
              </a:rPr>
              <a:t>, </a:t>
            </a:r>
            <a:r>
              <a:rPr lang="en-US" dirty="0" err="1">
                <a:latin typeface="Franklin Gothic Medium" panose="020B0603020102020204" pitchFamily="34" charset="0"/>
              </a:rPr>
              <a:t>Aasheesh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Kolli</a:t>
            </a:r>
            <a:r>
              <a:rPr lang="en-US" dirty="0">
                <a:latin typeface="Franklin Gothic Medium" panose="020B0603020102020204" pitchFamily="34" charset="0"/>
              </a:rPr>
              <a:t>, and Samira Khan</a:t>
            </a:r>
            <a:endParaRPr lang="en-US" baseline="30000" dirty="0">
              <a:latin typeface="Franklin Gothic Medium" panose="020B0603020102020204" pitchFamily="34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A086C93-D589-4265-B8CD-64895816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4" y="4831463"/>
            <a:ext cx="1513286" cy="15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iversity of toronto logo">
            <a:extLst>
              <a:ext uri="{FF2B5EF4-FFF2-40B4-BE49-F238E27FC236}">
                <a16:creationId xmlns:a16="http://schemas.microsoft.com/office/drawing/2014/main" id="{A77E0F36-68C8-427E-A155-2A4A943D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97" y="5185337"/>
            <a:ext cx="2230543" cy="8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enn state">
            <a:extLst>
              <a:ext uri="{FF2B5EF4-FFF2-40B4-BE49-F238E27FC236}">
                <a16:creationId xmlns:a16="http://schemas.microsoft.com/office/drawing/2014/main" id="{400D5398-C018-4DF6-AE84-770B2E21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9" y="5325240"/>
            <a:ext cx="2333474" cy="7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vmware research">
            <a:extLst>
              <a:ext uri="{FF2B5EF4-FFF2-40B4-BE49-F238E27FC236}">
                <a16:creationId xmlns:a16="http://schemas.microsoft.com/office/drawing/2014/main" id="{4C16B655-AEFC-4C6A-A1AA-E02ACA05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64" y="5182178"/>
            <a:ext cx="2412733" cy="87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4D536-7268-49EF-B7EA-D50368A6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z="1600" smtClean="0"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616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0C0F-1880-46A8-AE24-D6BCC996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WRITE LATENCY IN NVM PROGRAMS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B22A5B-BA03-4A19-8763-3E65056E2CCF}"/>
              </a:ext>
            </a:extLst>
          </p:cNvPr>
          <p:cNvGrpSpPr/>
          <p:nvPr/>
        </p:nvGrpSpPr>
        <p:grpSpPr>
          <a:xfrm>
            <a:off x="4269997" y="2160828"/>
            <a:ext cx="5659070" cy="1873649"/>
            <a:chOff x="4317020" y="2852021"/>
            <a:chExt cx="5659070" cy="187364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CC61DB-E786-4912-A3A8-17EAFCECF3DD}"/>
                </a:ext>
              </a:extLst>
            </p:cNvPr>
            <p:cNvSpPr/>
            <p:nvPr/>
          </p:nvSpPr>
          <p:spPr>
            <a:xfrm>
              <a:off x="5070965" y="3570449"/>
              <a:ext cx="4905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Write latency is on critical path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2D242F-F0E2-4C6D-90CE-D2EEA93DBABA}"/>
                </a:ext>
              </a:extLst>
            </p:cNvPr>
            <p:cNvGrpSpPr/>
            <p:nvPr/>
          </p:nvGrpSpPr>
          <p:grpSpPr>
            <a:xfrm>
              <a:off x="4317020" y="2852021"/>
              <a:ext cx="587359" cy="1873649"/>
              <a:chOff x="4309490" y="2852021"/>
              <a:chExt cx="394448" cy="1873649"/>
            </a:xfrm>
          </p:grpSpPr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C8297285-0123-48CB-BF74-FEE8AC178326}"/>
                  </a:ext>
                </a:extLst>
              </p:cNvPr>
              <p:cNvSpPr/>
              <p:nvPr/>
            </p:nvSpPr>
            <p:spPr>
              <a:xfrm rot="12600000">
                <a:off x="4309490" y="2852021"/>
                <a:ext cx="394447" cy="313765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F9194DAF-A936-4155-BB6C-1D954E30C15C}"/>
                  </a:ext>
                </a:extLst>
              </p:cNvPr>
              <p:cNvSpPr/>
              <p:nvPr/>
            </p:nvSpPr>
            <p:spPr>
              <a:xfrm rot="10800000">
                <a:off x="4309490" y="3675176"/>
                <a:ext cx="394447" cy="313765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7D7CCB31-57E7-4339-A9E4-EF05F32E4378}"/>
                  </a:ext>
                </a:extLst>
              </p:cNvPr>
              <p:cNvSpPr/>
              <p:nvPr/>
            </p:nvSpPr>
            <p:spPr>
              <a:xfrm rot="8100000">
                <a:off x="4309491" y="4411905"/>
                <a:ext cx="394447" cy="313765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F3B016-7550-4589-B2D6-FA905AD3632C}"/>
              </a:ext>
            </a:extLst>
          </p:cNvPr>
          <p:cNvGrpSpPr/>
          <p:nvPr/>
        </p:nvGrpSpPr>
        <p:grpSpPr>
          <a:xfrm>
            <a:off x="1757447" y="1644660"/>
            <a:ext cx="492610" cy="3949743"/>
            <a:chOff x="-6324726" y="2343189"/>
            <a:chExt cx="492610" cy="394974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FD174B6-A3A0-4D1D-8016-8FEB0D6CFF97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DDF31B9-9800-49EB-8673-C78019A15935}"/>
                </a:ext>
              </a:extLst>
            </p:cNvPr>
            <p:cNvSpPr/>
            <p:nvPr/>
          </p:nvSpPr>
          <p:spPr>
            <a:xfrm rot="16200000">
              <a:off x="-6913092" y="5298814"/>
              <a:ext cx="1582484" cy="405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800" i="1" dirty="0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241047-062F-47C0-AE10-16587431A5E7}"/>
              </a:ext>
            </a:extLst>
          </p:cNvPr>
          <p:cNvGrpSpPr/>
          <p:nvPr/>
        </p:nvGrpSpPr>
        <p:grpSpPr>
          <a:xfrm>
            <a:off x="2519658" y="1644661"/>
            <a:ext cx="1774436" cy="2599164"/>
            <a:chOff x="2519658" y="1644661"/>
            <a:chExt cx="1774436" cy="259916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B928005-8160-4239-B80D-F9C466F40414}"/>
                </a:ext>
              </a:extLst>
            </p:cNvPr>
            <p:cNvSpPr/>
            <p:nvPr/>
          </p:nvSpPr>
          <p:spPr>
            <a:xfrm>
              <a:off x="2732902" y="2107093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4E7B16C-D84C-4161-8AFE-3C6DAC27839B}"/>
                </a:ext>
              </a:extLst>
            </p:cNvPr>
            <p:cNvSpPr/>
            <p:nvPr/>
          </p:nvSpPr>
          <p:spPr>
            <a:xfrm>
              <a:off x="2732902" y="3948812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872CDD9-8F48-4171-86C5-92837F1CA379}"/>
                </a:ext>
              </a:extLst>
            </p:cNvPr>
            <p:cNvSpPr/>
            <p:nvPr/>
          </p:nvSpPr>
          <p:spPr>
            <a:xfrm>
              <a:off x="2728861" y="3037853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93642-6312-4DC2-9130-65F3D98BFC13}"/>
                </a:ext>
              </a:extLst>
            </p:cNvPr>
            <p:cNvGrpSpPr/>
            <p:nvPr/>
          </p:nvGrpSpPr>
          <p:grpSpPr>
            <a:xfrm>
              <a:off x="2519658" y="1644661"/>
              <a:ext cx="1774436" cy="2599164"/>
              <a:chOff x="2519658" y="1644660"/>
              <a:chExt cx="1774436" cy="341148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77B81BF-2CA9-4FDD-97A1-0A089651CEFE}"/>
                  </a:ext>
                </a:extLst>
              </p:cNvPr>
              <p:cNvSpPr/>
              <p:nvPr/>
            </p:nvSpPr>
            <p:spPr>
              <a:xfrm>
                <a:off x="2733017" y="1644660"/>
                <a:ext cx="1338673" cy="8526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B664C3F-8032-4452-B637-09881A0D9FC1}"/>
                  </a:ext>
                </a:extLst>
              </p:cNvPr>
              <p:cNvSpPr/>
              <p:nvPr/>
            </p:nvSpPr>
            <p:spPr>
              <a:xfrm>
                <a:off x="2728865" y="2858959"/>
                <a:ext cx="1338673" cy="8526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EF733D7-5796-41B0-AADF-022142525897}"/>
                  </a:ext>
                </a:extLst>
              </p:cNvPr>
              <p:cNvSpPr/>
              <p:nvPr/>
            </p:nvSpPr>
            <p:spPr>
              <a:xfrm>
                <a:off x="2728864" y="4054774"/>
                <a:ext cx="1338672" cy="8526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ABB41E2-4BEA-407C-8C2A-18546D746674}"/>
                  </a:ext>
                </a:extLst>
              </p:cNvPr>
              <p:cNvCxnSpPr/>
              <p:nvPr/>
            </p:nvCxnSpPr>
            <p:spPr>
              <a:xfrm>
                <a:off x="2537012" y="2676602"/>
                <a:ext cx="1757082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D8A4111-04EB-4CCA-B599-39E60E332526}"/>
                  </a:ext>
                </a:extLst>
              </p:cNvPr>
              <p:cNvCxnSpPr/>
              <p:nvPr/>
            </p:nvCxnSpPr>
            <p:spPr>
              <a:xfrm>
                <a:off x="2537012" y="3876910"/>
                <a:ext cx="1757081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1A652FE-CF54-4D4E-AA1E-604EEDA81AAA}"/>
                  </a:ext>
                </a:extLst>
              </p:cNvPr>
              <p:cNvCxnSpPr/>
              <p:nvPr/>
            </p:nvCxnSpPr>
            <p:spPr>
              <a:xfrm>
                <a:off x="2519658" y="5056143"/>
                <a:ext cx="1757082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2B185B4-8AE2-475E-8C32-9EDB036E1084}"/>
                </a:ext>
              </a:extLst>
            </p:cNvPr>
            <p:cNvSpPr/>
            <p:nvPr/>
          </p:nvSpPr>
          <p:spPr>
            <a:xfrm>
              <a:off x="2822957" y="1652669"/>
              <a:ext cx="1175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Backup</a:t>
              </a:r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D320FD0-380F-460B-872A-52BECE60ECA3}"/>
                </a:ext>
              </a:extLst>
            </p:cNvPr>
            <p:cNvSpPr/>
            <p:nvPr/>
          </p:nvSpPr>
          <p:spPr>
            <a:xfrm>
              <a:off x="2850303" y="2571757"/>
              <a:ext cx="1121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Update</a:t>
              </a:r>
              <a:endParaRPr lang="en-US" sz="24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AA4CA0C-D0E9-4A60-A860-883F0F944813}"/>
                </a:ext>
              </a:extLst>
            </p:cNvPr>
            <p:cNvSpPr/>
            <p:nvPr/>
          </p:nvSpPr>
          <p:spPr>
            <a:xfrm>
              <a:off x="2773664" y="3480895"/>
              <a:ext cx="1236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Commit</a:t>
              </a:r>
              <a:endParaRPr lang="en-US" sz="24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C5207-5896-4FB1-866F-0AA39C61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10</a:t>
            </a:fld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7E664D-42BD-406A-B960-C1A0DF029524}"/>
              </a:ext>
            </a:extLst>
          </p:cNvPr>
          <p:cNvSpPr/>
          <p:nvPr/>
        </p:nvSpPr>
        <p:spPr>
          <a:xfrm>
            <a:off x="0" y="6113800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Crash consistency mechanism puts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write latency </a:t>
            </a:r>
            <a:r>
              <a:rPr lang="en-US" sz="3200" dirty="0">
                <a:latin typeface="Franklin Gothic Medium" panose="020B0603020102020204" pitchFamily="34" charset="0"/>
              </a:rPr>
              <a:t>on the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critical path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71FA9F-C114-9349-AA61-B421E02366FB}"/>
              </a:ext>
            </a:extLst>
          </p:cNvPr>
          <p:cNvSpPr/>
          <p:nvPr/>
        </p:nvSpPr>
        <p:spPr>
          <a:xfrm>
            <a:off x="2250057" y="5341138"/>
            <a:ext cx="7839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Example: Steps in undo logging transaction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9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0C0F-1880-46A8-AE24-D6BCC996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WRITE LATENCY IN NVM PROGRAMS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EDEE2EC-1C63-427A-AF7F-69B1A300BF7D}"/>
              </a:ext>
            </a:extLst>
          </p:cNvPr>
          <p:cNvSpPr/>
          <p:nvPr/>
        </p:nvSpPr>
        <p:spPr>
          <a:xfrm>
            <a:off x="5117924" y="3213753"/>
            <a:ext cx="875038" cy="47563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8BDACD-40F6-42E8-B03F-8AC41DF2D141}"/>
              </a:ext>
            </a:extLst>
          </p:cNvPr>
          <p:cNvGrpSpPr/>
          <p:nvPr/>
        </p:nvGrpSpPr>
        <p:grpSpPr>
          <a:xfrm>
            <a:off x="8815678" y="2646551"/>
            <a:ext cx="2735337" cy="2723560"/>
            <a:chOff x="8815678" y="2646551"/>
            <a:chExt cx="2735337" cy="272356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B6725FA-8DA0-45BD-8AF5-574B9BE0A3B6}"/>
                </a:ext>
              </a:extLst>
            </p:cNvPr>
            <p:cNvSpPr/>
            <p:nvPr/>
          </p:nvSpPr>
          <p:spPr>
            <a:xfrm>
              <a:off x="9463135" y="3510385"/>
              <a:ext cx="208788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Backend memory operations</a:t>
              </a: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21B2581A-804B-4CC5-B885-3BAD0BA7E6F4}"/>
                </a:ext>
              </a:extLst>
            </p:cNvPr>
            <p:cNvSpPr/>
            <p:nvPr/>
          </p:nvSpPr>
          <p:spPr>
            <a:xfrm rot="12600000">
              <a:off x="8832529" y="2646551"/>
              <a:ext cx="587358" cy="31376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878DC3EF-DF58-4D54-8C72-2774B88D6003}"/>
                </a:ext>
              </a:extLst>
            </p:cNvPr>
            <p:cNvSpPr/>
            <p:nvPr/>
          </p:nvSpPr>
          <p:spPr>
            <a:xfrm rot="10800000">
              <a:off x="8815678" y="3859545"/>
              <a:ext cx="587358" cy="31376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67B90DCD-5C77-4735-911C-CEF1B3167F25}"/>
                </a:ext>
              </a:extLst>
            </p:cNvPr>
            <p:cNvSpPr/>
            <p:nvPr/>
          </p:nvSpPr>
          <p:spPr>
            <a:xfrm rot="8100000">
              <a:off x="8823980" y="5056346"/>
              <a:ext cx="587358" cy="31376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E7C358-6942-474E-B30C-0CD6D88A8A39}"/>
              </a:ext>
            </a:extLst>
          </p:cNvPr>
          <p:cNvGrpSpPr/>
          <p:nvPr/>
        </p:nvGrpSpPr>
        <p:grpSpPr>
          <a:xfrm>
            <a:off x="1757447" y="1644660"/>
            <a:ext cx="492610" cy="3949743"/>
            <a:chOff x="-6324726" y="2343189"/>
            <a:chExt cx="492610" cy="394974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767A505-BA83-4193-BD73-59601547754C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118F27-93A2-4BA7-8A1F-2EF633B78F1A}"/>
                </a:ext>
              </a:extLst>
            </p:cNvPr>
            <p:cNvSpPr/>
            <p:nvPr/>
          </p:nvSpPr>
          <p:spPr>
            <a:xfrm rot="16200000">
              <a:off x="-6913092" y="5298814"/>
              <a:ext cx="1582484" cy="405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800" i="1" dirty="0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45544-4563-4712-84AD-246C3D41FD35}"/>
              </a:ext>
            </a:extLst>
          </p:cNvPr>
          <p:cNvGrpSpPr/>
          <p:nvPr/>
        </p:nvGrpSpPr>
        <p:grpSpPr>
          <a:xfrm>
            <a:off x="6925481" y="1644660"/>
            <a:ext cx="1774884" cy="4200862"/>
            <a:chOff x="6925481" y="1644660"/>
            <a:chExt cx="1774884" cy="420086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9A57C3C-3606-4BA3-A104-54E00C8C8E0D}"/>
                </a:ext>
              </a:extLst>
            </p:cNvPr>
            <p:cNvSpPr/>
            <p:nvPr/>
          </p:nvSpPr>
          <p:spPr>
            <a:xfrm>
              <a:off x="7152477" y="5159900"/>
              <a:ext cx="1338672" cy="5190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418EAED-FD6C-4C19-8EC4-B7863F0FE5B9}"/>
                </a:ext>
              </a:extLst>
            </p:cNvPr>
            <p:cNvSpPr/>
            <p:nvPr/>
          </p:nvSpPr>
          <p:spPr>
            <a:xfrm>
              <a:off x="7121477" y="2270997"/>
              <a:ext cx="1338672" cy="5190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52B200E-9AB7-411C-8A13-0721E1F33A55}"/>
                </a:ext>
              </a:extLst>
            </p:cNvPr>
            <p:cNvSpPr/>
            <p:nvPr/>
          </p:nvSpPr>
          <p:spPr>
            <a:xfrm>
              <a:off x="7152482" y="4984811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FC734E0-EED0-43B7-9E34-A2DD70CAA7F4}"/>
                </a:ext>
              </a:extLst>
            </p:cNvPr>
            <p:cNvSpPr/>
            <p:nvPr/>
          </p:nvSpPr>
          <p:spPr>
            <a:xfrm>
              <a:off x="7139577" y="3523865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F0C45D3-CAA5-4961-A46F-4A6458ACB317}"/>
                </a:ext>
              </a:extLst>
            </p:cNvPr>
            <p:cNvSpPr/>
            <p:nvPr/>
          </p:nvSpPr>
          <p:spPr>
            <a:xfrm>
              <a:off x="7121476" y="2099084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E3C015A-306D-4C02-B17E-E97680CF6EE0}"/>
                </a:ext>
              </a:extLst>
            </p:cNvPr>
            <p:cNvSpPr/>
            <p:nvPr/>
          </p:nvSpPr>
          <p:spPr>
            <a:xfrm>
              <a:off x="7144469" y="3695410"/>
              <a:ext cx="1338672" cy="5190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55EB2E1-E364-431E-8299-9D92CFBB2907}"/>
                </a:ext>
              </a:extLst>
            </p:cNvPr>
            <p:cNvGrpSpPr/>
            <p:nvPr/>
          </p:nvGrpSpPr>
          <p:grpSpPr>
            <a:xfrm>
              <a:off x="6925481" y="1660753"/>
              <a:ext cx="1774884" cy="4184769"/>
              <a:chOff x="7755286" y="1675580"/>
              <a:chExt cx="1774884" cy="4184769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FECDD7E-CD69-4C56-A326-125BBCAE2F01}"/>
                  </a:ext>
                </a:extLst>
              </p:cNvPr>
              <p:cNvSpPr/>
              <p:nvPr/>
            </p:nvSpPr>
            <p:spPr>
              <a:xfrm>
                <a:off x="7951291" y="1675580"/>
                <a:ext cx="1338673" cy="11338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44C9905-8611-4C70-AC2E-9A3318E83105}"/>
                  </a:ext>
                </a:extLst>
              </p:cNvPr>
              <p:cNvSpPr/>
              <p:nvPr/>
            </p:nvSpPr>
            <p:spPr>
              <a:xfrm>
                <a:off x="7964491" y="3105494"/>
                <a:ext cx="1338673" cy="11338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D53AD0E-965E-41E5-A4D5-CDA9FD8667F6}"/>
                  </a:ext>
                </a:extLst>
              </p:cNvPr>
              <p:cNvSpPr/>
              <p:nvPr/>
            </p:nvSpPr>
            <p:spPr>
              <a:xfrm>
                <a:off x="7982292" y="4559692"/>
                <a:ext cx="1338673" cy="11338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2909C58-B111-4B25-B691-01DD47A3A2AD}"/>
                  </a:ext>
                </a:extLst>
              </p:cNvPr>
              <p:cNvCxnSpPr/>
              <p:nvPr/>
            </p:nvCxnSpPr>
            <p:spPr>
              <a:xfrm>
                <a:off x="7755286" y="2963543"/>
                <a:ext cx="1757082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BDB6E6F-F3E7-4F30-8C03-85D345A25CF0}"/>
                  </a:ext>
                </a:extLst>
              </p:cNvPr>
              <p:cNvCxnSpPr/>
              <p:nvPr/>
            </p:nvCxnSpPr>
            <p:spPr>
              <a:xfrm>
                <a:off x="7773088" y="4396837"/>
                <a:ext cx="1757082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C4806EB-7CAA-448F-8100-CA871FA682A4}"/>
                  </a:ext>
                </a:extLst>
              </p:cNvPr>
              <p:cNvCxnSpPr/>
              <p:nvPr/>
            </p:nvCxnSpPr>
            <p:spPr>
              <a:xfrm>
                <a:off x="7773088" y="5860349"/>
                <a:ext cx="1757082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A8D8AAA-B16B-4DAB-930B-77F8A3008923}"/>
                </a:ext>
              </a:extLst>
            </p:cNvPr>
            <p:cNvSpPr/>
            <p:nvPr/>
          </p:nvSpPr>
          <p:spPr>
            <a:xfrm>
              <a:off x="7211531" y="1644660"/>
              <a:ext cx="1175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Backup</a:t>
              </a:r>
              <a:endParaRPr lang="en-US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CF65BC0-B4FD-4B56-9578-A5CE75A6053C}"/>
                </a:ext>
              </a:extLst>
            </p:cNvPr>
            <p:cNvSpPr/>
            <p:nvPr/>
          </p:nvSpPr>
          <p:spPr>
            <a:xfrm>
              <a:off x="7250993" y="3067119"/>
              <a:ext cx="1121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Update</a:t>
              </a:r>
              <a:endParaRPr lang="en-US" sz="24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40C7DFA-353F-4D1E-B659-307648D4495A}"/>
                </a:ext>
              </a:extLst>
            </p:cNvPr>
            <p:cNvSpPr/>
            <p:nvPr/>
          </p:nvSpPr>
          <p:spPr>
            <a:xfrm>
              <a:off x="7193510" y="4531155"/>
              <a:ext cx="1236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Commit</a:t>
              </a:r>
              <a:endParaRPr lang="en-US" sz="2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019B61-A723-4B60-A537-0F0FBD5307A5}"/>
              </a:ext>
            </a:extLst>
          </p:cNvPr>
          <p:cNvGrpSpPr/>
          <p:nvPr/>
        </p:nvGrpSpPr>
        <p:grpSpPr>
          <a:xfrm>
            <a:off x="2519658" y="1644661"/>
            <a:ext cx="1774436" cy="2599164"/>
            <a:chOff x="2519658" y="1644661"/>
            <a:chExt cx="1774436" cy="2599164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1799182-155B-4970-ADDC-9C88EBF7508F}"/>
                </a:ext>
              </a:extLst>
            </p:cNvPr>
            <p:cNvSpPr/>
            <p:nvPr/>
          </p:nvSpPr>
          <p:spPr>
            <a:xfrm>
              <a:off x="2732902" y="2107093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FFD7A90-7AC9-4BFB-8418-C31B1C170050}"/>
                </a:ext>
              </a:extLst>
            </p:cNvPr>
            <p:cNvSpPr/>
            <p:nvPr/>
          </p:nvSpPr>
          <p:spPr>
            <a:xfrm>
              <a:off x="2732902" y="3948812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FDF040F-6008-47DC-8BA8-788C9E591CD0}"/>
                </a:ext>
              </a:extLst>
            </p:cNvPr>
            <p:cNvSpPr/>
            <p:nvPr/>
          </p:nvSpPr>
          <p:spPr>
            <a:xfrm>
              <a:off x="2728861" y="3037853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1EFD02-A98F-4B1A-AC5A-F5D1BEA167AB}"/>
                </a:ext>
              </a:extLst>
            </p:cNvPr>
            <p:cNvGrpSpPr/>
            <p:nvPr/>
          </p:nvGrpSpPr>
          <p:grpSpPr>
            <a:xfrm>
              <a:off x="2519658" y="1644661"/>
              <a:ext cx="1774436" cy="2599164"/>
              <a:chOff x="2519658" y="1644660"/>
              <a:chExt cx="1774436" cy="341148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9DDDD8-A9E3-4A4D-A303-256AC9B1AC21}"/>
                  </a:ext>
                </a:extLst>
              </p:cNvPr>
              <p:cNvSpPr/>
              <p:nvPr/>
            </p:nvSpPr>
            <p:spPr>
              <a:xfrm>
                <a:off x="2733017" y="1644660"/>
                <a:ext cx="1338673" cy="8526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BFFCB7E-C1A4-43A7-B8C6-C4782166ABDF}"/>
                  </a:ext>
                </a:extLst>
              </p:cNvPr>
              <p:cNvSpPr/>
              <p:nvPr/>
            </p:nvSpPr>
            <p:spPr>
              <a:xfrm>
                <a:off x="2728865" y="2858959"/>
                <a:ext cx="1338673" cy="8526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DBC4F90-F7B5-476F-9EE3-A1238A31B41D}"/>
                  </a:ext>
                </a:extLst>
              </p:cNvPr>
              <p:cNvSpPr/>
              <p:nvPr/>
            </p:nvSpPr>
            <p:spPr>
              <a:xfrm>
                <a:off x="2728864" y="4054774"/>
                <a:ext cx="1338672" cy="8526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400"/>
                  </a:lnSpc>
                </a:pPr>
                <a:endParaRPr lang="en-US" sz="24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B7766A4-29B9-4127-8EBE-5C5013601DBC}"/>
                  </a:ext>
                </a:extLst>
              </p:cNvPr>
              <p:cNvCxnSpPr/>
              <p:nvPr/>
            </p:nvCxnSpPr>
            <p:spPr>
              <a:xfrm>
                <a:off x="2537012" y="2676602"/>
                <a:ext cx="1757082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1EAD74B-A4BC-4D76-8C60-6DB26DD7B76D}"/>
                  </a:ext>
                </a:extLst>
              </p:cNvPr>
              <p:cNvCxnSpPr/>
              <p:nvPr/>
            </p:nvCxnSpPr>
            <p:spPr>
              <a:xfrm>
                <a:off x="2537012" y="3876910"/>
                <a:ext cx="1757081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A0FFA40-4E46-4840-915B-0FD4005E59AC}"/>
                  </a:ext>
                </a:extLst>
              </p:cNvPr>
              <p:cNvCxnSpPr/>
              <p:nvPr/>
            </p:nvCxnSpPr>
            <p:spPr>
              <a:xfrm>
                <a:off x="2519658" y="5056143"/>
                <a:ext cx="1757082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6525088-52C5-47CC-A8F1-773FE4732D6F}"/>
                </a:ext>
              </a:extLst>
            </p:cNvPr>
            <p:cNvSpPr/>
            <p:nvPr/>
          </p:nvSpPr>
          <p:spPr>
            <a:xfrm>
              <a:off x="2822957" y="1652669"/>
              <a:ext cx="1175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Backup</a:t>
              </a:r>
              <a:endParaRPr lang="en-US" sz="24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DEC62F4-6BBC-4FD7-B366-EBA74E1C50E4}"/>
                </a:ext>
              </a:extLst>
            </p:cNvPr>
            <p:cNvSpPr/>
            <p:nvPr/>
          </p:nvSpPr>
          <p:spPr>
            <a:xfrm>
              <a:off x="2850303" y="2571757"/>
              <a:ext cx="1121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Update</a:t>
              </a:r>
              <a:endParaRPr lang="en-US" sz="24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78CA22B-74F5-408F-9B68-A318DD062A7B}"/>
                </a:ext>
              </a:extLst>
            </p:cNvPr>
            <p:cNvSpPr/>
            <p:nvPr/>
          </p:nvSpPr>
          <p:spPr>
            <a:xfrm>
              <a:off x="2773664" y="3480895"/>
              <a:ext cx="1236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Commit</a:t>
              </a:r>
              <a:endParaRPr lang="en-US" sz="2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09CB7F-23E5-4FCD-A524-3397413E9776}"/>
              </a:ext>
            </a:extLst>
          </p:cNvPr>
          <p:cNvGrpSpPr/>
          <p:nvPr/>
        </p:nvGrpSpPr>
        <p:grpSpPr>
          <a:xfrm>
            <a:off x="4528524" y="4271368"/>
            <a:ext cx="2136604" cy="1656465"/>
            <a:chOff x="4528524" y="4165176"/>
            <a:chExt cx="2136604" cy="176265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5412B84-A06C-40A1-A6B3-07FE7E3A3100}"/>
                </a:ext>
              </a:extLst>
            </p:cNvPr>
            <p:cNvSpPr/>
            <p:nvPr/>
          </p:nvSpPr>
          <p:spPr>
            <a:xfrm>
              <a:off x="4528524" y="4599936"/>
              <a:ext cx="20878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Increased latency</a:t>
              </a:r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E8E21910-1061-4EDA-858A-D6D489190600}"/>
                </a:ext>
              </a:extLst>
            </p:cNvPr>
            <p:cNvSpPr/>
            <p:nvPr/>
          </p:nvSpPr>
          <p:spPr>
            <a:xfrm>
              <a:off x="6544439" y="4165176"/>
              <a:ext cx="120689" cy="1762657"/>
            </a:xfrm>
            <a:prstGeom prst="leftBracke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7BD33-AC3C-4513-BA4A-EB1869D1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11</a:t>
            </a:fld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8E4853D-EF47-4577-B0F9-8FDD6689E3F2}"/>
              </a:ext>
            </a:extLst>
          </p:cNvPr>
          <p:cNvSpPr/>
          <p:nvPr/>
        </p:nvSpPr>
        <p:spPr>
          <a:xfrm>
            <a:off x="0" y="6113800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Backend memory operations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increase</a:t>
            </a:r>
            <a:r>
              <a:rPr lang="en-US" sz="3200" dirty="0">
                <a:latin typeface="Franklin Gothic Medium" panose="020B0603020102020204" pitchFamily="34" charset="0"/>
              </a:rPr>
              <a:t> the writeback latency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2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8F838B-0290-49A3-9F3E-BD8C5DEE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AF6D03-4894-4D1B-BBBF-3138202B5DAC}"/>
              </a:ext>
            </a:extLst>
          </p:cNvPr>
          <p:cNvSpPr/>
          <p:nvPr/>
        </p:nvSpPr>
        <p:spPr>
          <a:xfrm>
            <a:off x="0" y="2696884"/>
            <a:ext cx="12192000" cy="14642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Franklin Gothic Medium" panose="020B0603020102020204" pitchFamily="34" charset="0"/>
              </a:rPr>
              <a:t>Backend memory operations are on the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critical path</a:t>
            </a:r>
            <a:endParaRPr lang="en-US" sz="40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4000" dirty="0">
                <a:latin typeface="Franklin Gothic Medium" panose="020B0603020102020204" pitchFamily="34" charset="0"/>
              </a:rPr>
              <a:t>How to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reduce</a:t>
            </a:r>
            <a:r>
              <a:rPr lang="en-US" sz="4000" dirty="0">
                <a:latin typeface="Franklin Gothic Medium" panose="020B0603020102020204" pitchFamily="34" charset="0"/>
              </a:rPr>
              <a:t> the latency?</a:t>
            </a:r>
          </a:p>
        </p:txBody>
      </p:sp>
    </p:spTree>
    <p:extLst>
      <p:ext uri="{BB962C8B-B14F-4D97-AF65-F5344CB8AC3E}">
        <p14:creationId xmlns:p14="http://schemas.microsoft.com/office/powerpoint/2010/main" val="278919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7C20-BA23-4126-BBD8-92C3C63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1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91DC8-AD6E-4759-9D85-5A4C0EC9805A}"/>
              </a:ext>
            </a:extLst>
          </p:cNvPr>
          <p:cNvSpPr/>
          <p:nvPr/>
        </p:nvSpPr>
        <p:spPr>
          <a:xfrm>
            <a:off x="2665378" y="2008228"/>
            <a:ext cx="7266022" cy="58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BACKGROUND AND MOTIVATION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4AC19-760F-4C88-948D-5C1739BF19C3}"/>
              </a:ext>
            </a:extLst>
          </p:cNvPr>
          <p:cNvSpPr/>
          <p:nvPr/>
        </p:nvSpPr>
        <p:spPr>
          <a:xfrm>
            <a:off x="2665378" y="2727244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KEY IDEAS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8D44D-53F9-450B-BFF1-C54B08062AD7}"/>
              </a:ext>
            </a:extLst>
          </p:cNvPr>
          <p:cNvSpPr/>
          <p:nvPr/>
        </p:nvSpPr>
        <p:spPr>
          <a:xfrm>
            <a:off x="2665378" y="3446260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J</a:t>
            </a:r>
            <a:r>
              <a:rPr lang="en-US" sz="2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ANUS</a:t>
            </a:r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MECHANISM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FD995-BDDA-4D8C-9A9A-FFF1B936A9D7}"/>
              </a:ext>
            </a:extLst>
          </p:cNvPr>
          <p:cNvSpPr/>
          <p:nvPr/>
        </p:nvSpPr>
        <p:spPr>
          <a:xfrm>
            <a:off x="2665378" y="4165276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EVALUATION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0BE94-EC98-4277-B191-C7C8A7D642A8}"/>
              </a:ext>
            </a:extLst>
          </p:cNvPr>
          <p:cNvSpPr/>
          <p:nvPr/>
        </p:nvSpPr>
        <p:spPr>
          <a:xfrm>
            <a:off x="2665377" y="4884778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49CE-3D4B-4528-A320-15246705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9E2-FF9E-824B-BC6B-E1567BE22C0E}" type="slidenum">
              <a:rPr lang="en-US" sz="1600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7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17B5-CB3D-4C86-8526-AD6ECB65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OBSERVATION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69315A5-E81A-42D8-AFB2-03B3A11B0777}"/>
              </a:ext>
            </a:extLst>
          </p:cNvPr>
          <p:cNvSpPr/>
          <p:nvPr/>
        </p:nvSpPr>
        <p:spPr>
          <a:xfrm>
            <a:off x="1051740" y="5183896"/>
            <a:ext cx="238249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04E43C-01F1-44F0-BC26-3759CAA5961F}"/>
              </a:ext>
            </a:extLst>
          </p:cNvPr>
          <p:cNvSpPr/>
          <p:nvPr/>
        </p:nvSpPr>
        <p:spPr>
          <a:xfrm>
            <a:off x="5866247" y="526367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A3F5A7-9339-44EC-B83B-4E915B1069A3}"/>
              </a:ext>
            </a:extLst>
          </p:cNvPr>
          <p:cNvSpPr/>
          <p:nvPr/>
        </p:nvSpPr>
        <p:spPr>
          <a:xfrm>
            <a:off x="3513075" y="5183896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ED42D7-6B68-4D24-86E4-06303A93BB02}"/>
              </a:ext>
            </a:extLst>
          </p:cNvPr>
          <p:cNvSpPr/>
          <p:nvPr/>
        </p:nvSpPr>
        <p:spPr>
          <a:xfrm>
            <a:off x="1817840" y="3901988"/>
            <a:ext cx="869201" cy="7625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53B431-807D-4094-A331-A7ADAB810F3D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2252441" y="3477443"/>
            <a:ext cx="0" cy="424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B28610-651C-4F28-80A6-74DFAFB33A12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2252441" y="4664503"/>
            <a:ext cx="0" cy="395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4B4E7B8-586A-41E3-B297-3C7B00C3785D}"/>
              </a:ext>
            </a:extLst>
          </p:cNvPr>
          <p:cNvSpPr/>
          <p:nvPr/>
        </p:nvSpPr>
        <p:spPr>
          <a:xfrm>
            <a:off x="4240092" y="3901988"/>
            <a:ext cx="869201" cy="7625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00955B2-2C52-43EF-911E-DD426F895B0B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674693" y="3477443"/>
            <a:ext cx="0" cy="424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5088EB-1ABF-4A88-A172-CFA1DC01547F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4674693" y="4664503"/>
            <a:ext cx="0" cy="395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420832C-EFC3-494C-A633-D0096B14C280}"/>
              </a:ext>
            </a:extLst>
          </p:cNvPr>
          <p:cNvSpPr/>
          <p:nvPr/>
        </p:nvSpPr>
        <p:spPr>
          <a:xfrm>
            <a:off x="6651266" y="3910781"/>
            <a:ext cx="869201" cy="7625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3F431B9-CD0B-46D1-829E-D23D0F939F7F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7085867" y="3486236"/>
            <a:ext cx="0" cy="424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0D4B35-DC9A-4DA3-B601-0816C8839DE1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085867" y="4673296"/>
            <a:ext cx="0" cy="395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AB93998-B9B6-42E4-82DE-6FEFE5620C1F}"/>
              </a:ext>
            </a:extLst>
          </p:cNvPr>
          <p:cNvSpPr/>
          <p:nvPr/>
        </p:nvSpPr>
        <p:spPr>
          <a:xfrm>
            <a:off x="9250995" y="5444140"/>
            <a:ext cx="869201" cy="7625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0BA26FF-7CD6-4308-BC62-91BC4D98A876}"/>
              </a:ext>
            </a:extLst>
          </p:cNvPr>
          <p:cNvCxnSpPr>
            <a:cxnSpLocks/>
            <a:stCxn id="59" idx="2"/>
            <a:endCxn id="50" idx="0"/>
          </p:cNvCxnSpPr>
          <p:nvPr/>
        </p:nvCxnSpPr>
        <p:spPr>
          <a:xfrm>
            <a:off x="9685596" y="5083203"/>
            <a:ext cx="0" cy="360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3DF7373-AEAD-47B3-96DF-4D485703048E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685596" y="6206655"/>
            <a:ext cx="0" cy="395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4CA68BA-9B57-45B5-9BFE-F504753A1330}"/>
              </a:ext>
            </a:extLst>
          </p:cNvPr>
          <p:cNvSpPr/>
          <p:nvPr/>
        </p:nvSpPr>
        <p:spPr>
          <a:xfrm>
            <a:off x="9250996" y="3197234"/>
            <a:ext cx="869201" cy="7625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01DAC3D-C755-4560-98FC-0C817045A72F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685597" y="2772689"/>
            <a:ext cx="0" cy="424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713AB2-C9B7-45BB-93C2-B8A093096FBB}"/>
              </a:ext>
            </a:extLst>
          </p:cNvPr>
          <p:cNvCxnSpPr>
            <a:cxnSpLocks/>
            <a:stCxn id="56" idx="2"/>
            <a:endCxn id="59" idx="0"/>
          </p:cNvCxnSpPr>
          <p:nvPr/>
        </p:nvCxnSpPr>
        <p:spPr>
          <a:xfrm flipH="1">
            <a:off x="9685596" y="3959750"/>
            <a:ext cx="1" cy="360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FCB30EE-0005-4AE3-9C8F-0FF7ACCFDCDA}"/>
              </a:ext>
            </a:extLst>
          </p:cNvPr>
          <p:cNvSpPr/>
          <p:nvPr/>
        </p:nvSpPr>
        <p:spPr>
          <a:xfrm>
            <a:off x="9250995" y="4320687"/>
            <a:ext cx="869201" cy="7625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751FC274-86D4-4AC4-B22B-EED8A9DD5F47}"/>
              </a:ext>
            </a:extLst>
          </p:cNvPr>
          <p:cNvSpPr/>
          <p:nvPr/>
        </p:nvSpPr>
        <p:spPr>
          <a:xfrm>
            <a:off x="3162169" y="4012021"/>
            <a:ext cx="550194" cy="542450"/>
          </a:xfrm>
          <a:prstGeom prst="mathPlus">
            <a:avLst>
              <a:gd name="adj1" fmla="val 129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Sign 62">
            <a:extLst>
              <a:ext uri="{FF2B5EF4-FFF2-40B4-BE49-F238E27FC236}">
                <a16:creationId xmlns:a16="http://schemas.microsoft.com/office/drawing/2014/main" id="{18378E80-0459-4A1E-BA34-4B866F205C11}"/>
              </a:ext>
            </a:extLst>
          </p:cNvPr>
          <p:cNvSpPr/>
          <p:nvPr/>
        </p:nvSpPr>
        <p:spPr>
          <a:xfrm>
            <a:off x="5634146" y="4020814"/>
            <a:ext cx="550194" cy="542450"/>
          </a:xfrm>
          <a:prstGeom prst="mathPlus">
            <a:avLst>
              <a:gd name="adj1" fmla="val 129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4F8C115D-00F1-4512-8688-304C79A37031}"/>
              </a:ext>
            </a:extLst>
          </p:cNvPr>
          <p:cNvSpPr/>
          <p:nvPr/>
        </p:nvSpPr>
        <p:spPr>
          <a:xfrm>
            <a:off x="8122574" y="4152462"/>
            <a:ext cx="564544" cy="261568"/>
          </a:xfrm>
          <a:prstGeom prst="rightArrow">
            <a:avLst>
              <a:gd name="adj1" fmla="val 37840"/>
              <a:gd name="adj2" fmla="val 834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0285ABF-903A-4738-A97B-BFC5D0B66567}"/>
              </a:ext>
            </a:extLst>
          </p:cNvPr>
          <p:cNvSpPr/>
          <p:nvPr/>
        </p:nvSpPr>
        <p:spPr>
          <a:xfrm>
            <a:off x="-241731" y="1567561"/>
            <a:ext cx="12192000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Each backend memory operation seems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indivisible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D57CD000-4F13-4D0E-81D0-1E14547707AA}"/>
              </a:ext>
            </a:extLst>
          </p:cNvPr>
          <p:cNvSpPr/>
          <p:nvPr/>
        </p:nvSpPr>
        <p:spPr>
          <a:xfrm>
            <a:off x="838200" y="2283052"/>
            <a:ext cx="427081" cy="31376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2251E22-D3E5-41B7-AD71-E75501B391CD}"/>
              </a:ext>
            </a:extLst>
          </p:cNvPr>
          <p:cNvSpPr/>
          <p:nvPr/>
        </p:nvSpPr>
        <p:spPr>
          <a:xfrm>
            <a:off x="1265281" y="2089175"/>
            <a:ext cx="7403447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Integration leads to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serialized</a:t>
            </a:r>
            <a:r>
              <a:rPr lang="en-US" sz="3200" dirty="0">
                <a:latin typeface="Franklin Gothic Medium" panose="020B0603020102020204" pitchFamily="34" charset="0"/>
              </a:rPr>
              <a:t> operations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DAAAD-31CB-4805-9D79-FF8B4248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6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39" grpId="0"/>
      <p:bldP spid="32" grpId="0" animBg="1"/>
      <p:bldP spid="43" grpId="0" animBg="1"/>
      <p:bldP spid="46" grpId="0" animBg="1"/>
      <p:bldP spid="50" grpId="0" animBg="1"/>
      <p:bldP spid="56" grpId="0" animBg="1"/>
      <p:bldP spid="59" grpId="0" animBg="1"/>
      <p:bldP spid="41" grpId="0" animBg="1"/>
      <p:bldP spid="63" grpId="0" animBg="1"/>
      <p:bldP spid="42" grpId="0" animBg="1"/>
      <p:bldP spid="70" grpId="0"/>
      <p:bldP spid="73" grpId="0" animBg="1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17B5-CB3D-4C86-8526-AD6ECB65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OBSERVATION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ED42D7-6B68-4D24-86E4-06303A93BB02}"/>
              </a:ext>
            </a:extLst>
          </p:cNvPr>
          <p:cNvSpPr/>
          <p:nvPr/>
        </p:nvSpPr>
        <p:spPr>
          <a:xfrm>
            <a:off x="2517553" y="3633145"/>
            <a:ext cx="869201" cy="7625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53B431-807D-4094-A331-A7ADAB810F3D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2952154" y="3208600"/>
            <a:ext cx="0" cy="424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B28610-651C-4F28-80A6-74DFAFB33A12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2952154" y="4395660"/>
            <a:ext cx="0" cy="395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0285ABF-903A-4738-A97B-BFC5D0B66567}"/>
              </a:ext>
            </a:extLst>
          </p:cNvPr>
          <p:cNvSpPr/>
          <p:nvPr/>
        </p:nvSpPr>
        <p:spPr>
          <a:xfrm>
            <a:off x="626591" y="1533525"/>
            <a:ext cx="11212512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However, it is possible to decompose them into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sub-operations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5C89244-7859-41F0-B0B2-394D881F37B0}"/>
              </a:ext>
            </a:extLst>
          </p:cNvPr>
          <p:cNvSpPr/>
          <p:nvPr/>
        </p:nvSpPr>
        <p:spPr>
          <a:xfrm>
            <a:off x="4239964" y="3883619"/>
            <a:ext cx="1149793" cy="261568"/>
          </a:xfrm>
          <a:prstGeom prst="rightArrow">
            <a:avLst>
              <a:gd name="adj1" fmla="val 37840"/>
              <a:gd name="adj2" fmla="val 834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7D045A-9550-49C2-A7C0-073FED2C72A0}"/>
              </a:ext>
            </a:extLst>
          </p:cNvPr>
          <p:cNvSpPr/>
          <p:nvPr/>
        </p:nvSpPr>
        <p:spPr>
          <a:xfrm>
            <a:off x="3680528" y="3329429"/>
            <a:ext cx="22023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i="1" dirty="0">
                <a:latin typeface="Franklin Gothic Medium" panose="020B0603020102020204" pitchFamily="34" charset="0"/>
              </a:rPr>
              <a:t>Decompose</a:t>
            </a:r>
            <a:endParaRPr lang="en-US" sz="3200" i="1" dirty="0">
              <a:latin typeface="Franklin Gothic Medium" panose="020B06030201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1A31A6-B903-4AD6-B6D4-F433600DE9CC}"/>
              </a:ext>
            </a:extLst>
          </p:cNvPr>
          <p:cNvSpPr/>
          <p:nvPr/>
        </p:nvSpPr>
        <p:spPr>
          <a:xfrm>
            <a:off x="7591432" y="2892811"/>
            <a:ext cx="336772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Generate counter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D371A3B-B62D-4CB6-BFDB-BD239A197F45}"/>
              </a:ext>
            </a:extLst>
          </p:cNvPr>
          <p:cNvSpPr/>
          <p:nvPr/>
        </p:nvSpPr>
        <p:spPr>
          <a:xfrm>
            <a:off x="7591432" y="3483503"/>
            <a:ext cx="374938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Encrypt counter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CF1229-7BBF-45E0-A8C1-7A3848E5AC70}"/>
              </a:ext>
            </a:extLst>
          </p:cNvPr>
          <p:cNvGrpSpPr/>
          <p:nvPr/>
        </p:nvGrpSpPr>
        <p:grpSpPr>
          <a:xfrm>
            <a:off x="7547998" y="4089687"/>
            <a:ext cx="4252898" cy="451406"/>
            <a:chOff x="7339677" y="4581680"/>
            <a:chExt cx="4252898" cy="4514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318EF1B-048D-4EFC-9BC9-43DE36AE8644}"/>
                </a:ext>
              </a:extLst>
            </p:cNvPr>
            <p:cNvSpPr/>
            <p:nvPr/>
          </p:nvSpPr>
          <p:spPr>
            <a:xfrm>
              <a:off x="7339677" y="4581680"/>
              <a:ext cx="4252898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Data      Encrypted counter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01FAFA8F-83CF-4EE9-8923-79BC006AE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311" y="4622648"/>
              <a:ext cx="318642" cy="31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C77673A-29DA-4EB9-9572-8ECDD2F65AE1}"/>
              </a:ext>
            </a:extLst>
          </p:cNvPr>
          <p:cNvSpPr/>
          <p:nvPr/>
        </p:nvSpPr>
        <p:spPr>
          <a:xfrm>
            <a:off x="1760903" y="5033086"/>
            <a:ext cx="238249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8D9657-ECD9-491D-A953-3A9C20F7D47F}"/>
              </a:ext>
            </a:extLst>
          </p:cNvPr>
          <p:cNvSpPr/>
          <p:nvPr/>
        </p:nvSpPr>
        <p:spPr>
          <a:xfrm>
            <a:off x="7547998" y="4691836"/>
            <a:ext cx="402010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Generate MAC</a:t>
            </a:r>
          </a:p>
          <a:p>
            <a:pPr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(for integrity verification)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00EA349-69CA-4D64-A318-C8C3CD40CD31}"/>
              </a:ext>
            </a:extLst>
          </p:cNvPr>
          <p:cNvSpPr/>
          <p:nvPr/>
        </p:nvSpPr>
        <p:spPr>
          <a:xfrm>
            <a:off x="6318585" y="2922150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37E6498-1437-4D7C-8488-0EA0F9B2604A}"/>
              </a:ext>
            </a:extLst>
          </p:cNvPr>
          <p:cNvSpPr/>
          <p:nvPr/>
        </p:nvSpPr>
        <p:spPr>
          <a:xfrm>
            <a:off x="6318585" y="351787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9A663A-A032-4ACA-8F08-DF6D287BC112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6753186" y="3304816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07518A4-6656-4FB4-A6D9-6B1FEA42C0D9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6753186" y="3900538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41735-C1D6-4CA3-92B9-582EDE897CF8}"/>
              </a:ext>
            </a:extLst>
          </p:cNvPr>
          <p:cNvSpPr/>
          <p:nvPr/>
        </p:nvSpPr>
        <p:spPr>
          <a:xfrm>
            <a:off x="6318585" y="409889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8B15A5E-9000-48FD-8EA8-2C7C216BECED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6753186" y="4481558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F30AFFB-7CF4-40D9-8ED3-848A16FEFD68}"/>
              </a:ext>
            </a:extLst>
          </p:cNvPr>
          <p:cNvSpPr/>
          <p:nvPr/>
        </p:nvSpPr>
        <p:spPr>
          <a:xfrm>
            <a:off x="6318585" y="469183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9D22299-E2B5-4FB8-BB83-29700B741330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6753186" y="507450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ABA67-7636-4B53-99B6-CDFC3985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4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0" grpId="0"/>
      <p:bldP spid="61" grpId="0"/>
      <p:bldP spid="62" grpId="0"/>
      <p:bldP spid="65" grpId="0"/>
      <p:bldP spid="71" grpId="0"/>
      <p:bldP spid="72" grpId="0" animBg="1"/>
      <p:bldP spid="75" grpId="0" animBg="1"/>
      <p:bldP spid="79" grpId="0" animBg="1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1E6B-6D54-42EC-A6EE-7732B37F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PARALLELIZATION</a:t>
            </a:r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33E1F8-2CA6-4F04-A75F-33DCE1AAF856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728A5A9-EE36-4BAA-88B6-B60E452C84FE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13FC8F0-1F02-4850-B57E-35411F1C838F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DC01F0-E3D7-47FB-9A51-C8489E4BC314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9F73FD-6A08-4614-BAA5-EE610594517B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A39BDF-9105-47A7-B50B-0CDA2BD3E5B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C22EBEA-0C80-45A2-A555-14FB91593145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366C85E-349E-4DB8-BD45-1DB30F1DC195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E30B0F-C2EE-436B-92D1-CCABA780E5DE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E461870-30F0-47CE-A2BB-4DA850A12682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BEAA0-E5F4-4B27-A4F3-8F080A23A103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1A1F7E9-3671-467E-BAF8-51A58EBF1C51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BF1569-C011-4701-BD23-8A4B7583FD3B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EC78061-29F9-45DC-8727-D67D91112FBF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F54FAB-B703-4765-9500-68650748C6CD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4C95A26-4D44-422A-8934-235308591579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76E2DB7-E7C5-4CD8-B3BA-7C5AD8FCE094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3212735-A47F-43AA-A4B7-941B8D014B60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25A701-8182-43C6-BD7E-C22971FD33C7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3009917-9E21-4130-82C8-8C8F2D7BEF06}"/>
              </a:ext>
            </a:extLst>
          </p:cNvPr>
          <p:cNvSpPr/>
          <p:nvPr/>
        </p:nvSpPr>
        <p:spPr>
          <a:xfrm>
            <a:off x="1052517" y="1533143"/>
            <a:ext cx="10515595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After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decomposing</a:t>
            </a:r>
            <a:r>
              <a:rPr lang="en-US" sz="3200" dirty="0">
                <a:latin typeface="Franklin Gothic Medium" panose="020B0603020102020204" pitchFamily="34" charset="0"/>
              </a:rPr>
              <a:t> the example operations: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D17A7-DF1D-4709-A3C4-983FA4F9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16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B3AEABB-A577-484F-ACF9-F0DF8BAC9886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E6D361-33D6-AC4A-95FF-5D02D711E31B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493635B-BBC8-5041-9B38-7A68780479CA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8A9DA44-74BD-1A45-BD6E-EC38872B5652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382EF2F-F5C6-FC41-BF2E-BC6A3FE914F2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B8EC29A-C721-F241-AE93-1B263C79F4CD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29" grpId="0" animBg="1"/>
      <p:bldP spid="30" grpId="0" animBg="1"/>
      <p:bldP spid="33" grpId="0" animBg="1"/>
      <p:bldP spid="41" grpId="0" animBg="1"/>
      <p:bldP spid="42" grpId="0" animBg="1"/>
      <p:bldP spid="45" grpId="0" animBg="1"/>
      <p:bldP spid="47" grpId="0" animBg="1"/>
      <p:bldP spid="49" grpId="0" animBg="1"/>
      <p:bldP spid="51" grpId="0"/>
      <p:bldP spid="52" grpId="0" animBg="1"/>
      <p:bldP spid="53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1E6B-6D54-42EC-A6EE-7732B37F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PARALLELIZATION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430FBC1-A45F-4A55-96BC-64513A9D328D}"/>
              </a:ext>
            </a:extLst>
          </p:cNvPr>
          <p:cNvSpPr/>
          <p:nvPr/>
        </p:nvSpPr>
        <p:spPr>
          <a:xfrm>
            <a:off x="838205" y="1504082"/>
            <a:ext cx="10515595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There are two types of dependencies: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A032B7-7A9F-445A-B7D0-344D88B862B4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4D9951-10E2-40A9-81AF-8E9D97E3E247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D247CA-988E-4D8C-AD10-957DD5E29D47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797E453-61BF-4D7B-82EE-246E69DB837B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E916060-CDB0-4132-BDB6-79CC2E42594F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7507474-6148-4AF5-94DC-BC67A45A1F16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9A2FE42C-16A5-4F6D-A253-A64695C5E016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F83A9BD-C2B1-4202-AE9F-1AA79B3543C4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C06E683-123D-4233-A5CD-D2EE073EA302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B615BE-3EA4-47AA-953C-0383FE7131F5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C9A8234-CBBA-4579-8695-50C5DB2480F7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8FC504-B853-4B52-9FC0-2B15FD5992EB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BC09B-8C22-4B71-9FF7-563B79517440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3887EE-52CA-4EF8-95CB-DA2680566EDF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FB15EB6-8E6A-4E09-82CE-80E083DE386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58A27E-0270-41E9-AFC4-5BE4EBC540FE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3D6C0E-7414-4EB8-9583-9F9A9F59760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0FE8DF-4566-4724-B6BC-C8B443DC6BBE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9CA0AF5-BA6B-4536-A938-42CC5826F69A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93C9259-5148-40AF-96A2-CA708752D318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57CDF21-F41B-4C27-B92F-4FACAD37DE83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4D272C1-F682-4F6D-8887-4688792E3B30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1328FF-26FB-49A1-B9EB-10A8FF36E3DF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DE3C1D-1DF1-4162-AB02-1404E63DDB14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7FB3EB-9F22-48FF-AF07-D5714820FDD5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BE4088D-495A-471B-9E80-7583AA4BBC58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889443" y="3045386"/>
            <a:ext cx="1976913" cy="985409"/>
          </a:xfrm>
          <a:prstGeom prst="bentConnector3">
            <a:avLst>
              <a:gd name="adj1" fmla="val 99844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F7CE8D-25D1-4114-AA93-D05975D87491}"/>
              </a:ext>
            </a:extLst>
          </p:cNvPr>
          <p:cNvGrpSpPr/>
          <p:nvPr/>
        </p:nvGrpSpPr>
        <p:grpSpPr>
          <a:xfrm>
            <a:off x="3889444" y="3566220"/>
            <a:ext cx="4413113" cy="655909"/>
            <a:chOff x="3889444" y="3566220"/>
            <a:chExt cx="4413113" cy="6559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A792C4-52AA-4E20-8D90-8EB466EA12CE}"/>
                </a:ext>
              </a:extLst>
            </p:cNvPr>
            <p:cNvCxnSpPr>
              <a:cxnSpLocks/>
            </p:cNvCxnSpPr>
            <p:nvPr/>
          </p:nvCxnSpPr>
          <p:spPr>
            <a:xfrm>
              <a:off x="6329680" y="3641109"/>
              <a:ext cx="0" cy="38968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6C981290-3C12-4501-BC5C-96AD051D7572}"/>
                </a:ext>
              </a:extLst>
            </p:cNvPr>
            <p:cNvCxnSpPr>
              <a:cxnSpLocks/>
              <a:stCxn id="74" idx="1"/>
              <a:endCxn id="65" idx="3"/>
            </p:cNvCxnSpPr>
            <p:nvPr/>
          </p:nvCxnSpPr>
          <p:spPr>
            <a:xfrm rot="10800000" flipV="1">
              <a:off x="3889444" y="3641109"/>
              <a:ext cx="4413113" cy="581020"/>
            </a:xfrm>
            <a:prstGeom prst="bentConnector3">
              <a:avLst>
                <a:gd name="adj1" fmla="val 78456"/>
              </a:avLst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BCD0CD-0E6B-4B63-A8E0-3860824DC2BD}"/>
                </a:ext>
              </a:extLst>
            </p:cNvPr>
            <p:cNvSpPr/>
            <p:nvPr/>
          </p:nvSpPr>
          <p:spPr>
            <a:xfrm>
              <a:off x="6255920" y="3566220"/>
              <a:ext cx="143452" cy="14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DD0DD4B-1751-4EB6-B33E-D46242DBB3E6}"/>
              </a:ext>
            </a:extLst>
          </p:cNvPr>
          <p:cNvSpPr/>
          <p:nvPr/>
        </p:nvSpPr>
        <p:spPr>
          <a:xfrm>
            <a:off x="6095999" y="2148549"/>
            <a:ext cx="4401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Inter-operation</a:t>
            </a:r>
            <a:r>
              <a:rPr lang="en-US" sz="2800" dirty="0">
                <a:latin typeface="Franklin Gothic Medium" panose="020B0603020102020204" pitchFamily="34" charset="0"/>
              </a:rPr>
              <a:t> dependency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6ED3F-B2D7-41BE-BBC5-0228D3FF5007}"/>
              </a:ext>
            </a:extLst>
          </p:cNvPr>
          <p:cNvGrpSpPr/>
          <p:nvPr/>
        </p:nvGrpSpPr>
        <p:grpSpPr>
          <a:xfrm>
            <a:off x="5794750" y="2970885"/>
            <a:ext cx="2507806" cy="1832263"/>
            <a:chOff x="5794750" y="2970885"/>
            <a:chExt cx="2507806" cy="18322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F69C41-02A4-4278-BC02-83AF1EC24353}"/>
                </a:ext>
              </a:extLst>
            </p:cNvPr>
            <p:cNvSpPr/>
            <p:nvPr/>
          </p:nvSpPr>
          <p:spPr>
            <a:xfrm>
              <a:off x="5794750" y="2970885"/>
              <a:ext cx="143452" cy="14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DF0B29B1-E056-4031-89ED-2212B5A77311}"/>
                </a:ext>
              </a:extLst>
            </p:cNvPr>
            <p:cNvCxnSpPr>
              <a:cxnSpLocks/>
              <a:stCxn id="13" idx="6"/>
              <a:endCxn id="81" idx="1"/>
            </p:cNvCxnSpPr>
            <p:nvPr/>
          </p:nvCxnSpPr>
          <p:spPr>
            <a:xfrm>
              <a:off x="5938202" y="3042611"/>
              <a:ext cx="2364354" cy="1760537"/>
            </a:xfrm>
            <a:prstGeom prst="bentConnector3">
              <a:avLst>
                <a:gd name="adj1" fmla="val 69249"/>
              </a:avLst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DD8B2FC-8FC5-4D1B-BFD3-2676D6948A93}"/>
              </a:ext>
            </a:extLst>
          </p:cNvPr>
          <p:cNvSpPr/>
          <p:nvPr/>
        </p:nvSpPr>
        <p:spPr>
          <a:xfrm>
            <a:off x="838200" y="2162275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Intra-operation</a:t>
            </a:r>
            <a:r>
              <a:rPr lang="en-US" sz="2800" dirty="0">
                <a:latin typeface="Franklin Gothic Medium" panose="020B0603020102020204" pitchFamily="34" charset="0"/>
              </a:rPr>
              <a:t> dependency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0C898-1F0E-4842-AF61-64F69F1A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17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5D743A5-239D-44B4-B2BE-55565970281F}"/>
              </a:ext>
            </a:extLst>
          </p:cNvPr>
          <p:cNvSpPr/>
          <p:nvPr/>
        </p:nvSpPr>
        <p:spPr>
          <a:xfrm>
            <a:off x="-1" y="5981198"/>
            <a:ext cx="12192000" cy="68103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Franklin Gothic Medium" panose="020B0603020102020204" pitchFamily="34" charset="0"/>
              </a:rPr>
              <a:t>2. Dependency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across different operations </a:t>
            </a:r>
            <a:r>
              <a:rPr lang="en-US" sz="3400" dirty="0">
                <a:latin typeface="Franklin Gothic Medium" panose="020B0603020102020204" pitchFamily="34" charset="0"/>
              </a:rPr>
              <a:t>when they cooperate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9190A0B-F1EB-A74F-B199-53C41413C580}"/>
              </a:ext>
            </a:extLst>
          </p:cNvPr>
          <p:cNvSpPr/>
          <p:nvPr/>
        </p:nvSpPr>
        <p:spPr>
          <a:xfrm rot="2896455">
            <a:off x="6365053" y="2565042"/>
            <a:ext cx="294253" cy="4516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771727E3-2EE7-544B-BD50-B5D05E9E8524}"/>
              </a:ext>
            </a:extLst>
          </p:cNvPr>
          <p:cNvSpPr/>
          <p:nvPr/>
        </p:nvSpPr>
        <p:spPr>
          <a:xfrm rot="18074050">
            <a:off x="2354259" y="2706391"/>
            <a:ext cx="294253" cy="7088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34">
            <a:extLst>
              <a:ext uri="{FF2B5EF4-FFF2-40B4-BE49-F238E27FC236}">
                <a16:creationId xmlns:a16="http://schemas.microsoft.com/office/drawing/2014/main" id="{80C48D6A-86A4-A849-B3AC-997FFC469A02}"/>
              </a:ext>
            </a:extLst>
          </p:cNvPr>
          <p:cNvSpPr/>
          <p:nvPr/>
        </p:nvSpPr>
        <p:spPr>
          <a:xfrm>
            <a:off x="27605" y="5970551"/>
            <a:ext cx="12192000" cy="68103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Franklin Gothic Medium" panose="020B0603020102020204" pitchFamily="34" charset="0"/>
              </a:rPr>
              <a:t>1. Dependency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within each operation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43" grpId="0" animBg="1"/>
      <p:bldP spid="6" grpId="0" animBg="1"/>
      <p:bldP spid="46" grpId="0" animBg="1"/>
      <p:bldP spid="47" grpId="0" animBg="1"/>
      <p:bldP spid="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1E6B-6D54-42EC-A6EE-7732B37F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PARALLELIZATION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430FBC1-A45F-4A55-96BC-64513A9D328D}"/>
              </a:ext>
            </a:extLst>
          </p:cNvPr>
          <p:cNvSpPr/>
          <p:nvPr/>
        </p:nvSpPr>
        <p:spPr>
          <a:xfrm>
            <a:off x="838205" y="1504082"/>
            <a:ext cx="10515595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There are two types of dependencies: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A032B7-7A9F-445A-B7D0-344D88B862B4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4D9951-10E2-40A9-81AF-8E9D97E3E247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D247CA-988E-4D8C-AD10-957DD5E29D47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797E453-61BF-4D7B-82EE-246E69DB837B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E916060-CDB0-4132-BDB6-79CC2E42594F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7507474-6148-4AF5-94DC-BC67A45A1F16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F83A9BD-C2B1-4202-AE9F-1AA79B3543C4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C06E683-123D-4233-A5CD-D2EE073EA302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B615BE-3EA4-47AA-953C-0383FE7131F5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C9A8234-CBBA-4579-8695-50C5DB2480F7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8FC504-B853-4B52-9FC0-2B15FD5992EB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BC09B-8C22-4B71-9FF7-563B79517440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3887EE-52CA-4EF8-95CB-DA2680566EDF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FB15EB6-8E6A-4E09-82CE-80E083DE386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58A27E-0270-41E9-AFC4-5BE4EBC540FE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3D6C0E-7414-4EB8-9583-9F9A9F59760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0FE8DF-4566-4724-B6BC-C8B443DC6BBE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9CA0AF5-BA6B-4536-A938-42CC5826F69A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93C9259-5148-40AF-96A2-CA708752D318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57CDF21-F41B-4C27-B92F-4FACAD37DE83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4D272C1-F682-4F6D-8887-4688792E3B30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1328FF-26FB-49A1-B9EB-10A8FF36E3DF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DE3C1D-1DF1-4162-AB02-1404E63DDB14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7FB3EB-9F22-48FF-AF07-D5714820FDD5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BE4088D-495A-471B-9E80-7583AA4BBC58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889443" y="3045386"/>
            <a:ext cx="1976913" cy="985409"/>
          </a:xfrm>
          <a:prstGeom prst="bentConnector3">
            <a:avLst>
              <a:gd name="adj1" fmla="val 99844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F7CE8D-25D1-4114-AA93-D05975D87491}"/>
              </a:ext>
            </a:extLst>
          </p:cNvPr>
          <p:cNvGrpSpPr/>
          <p:nvPr/>
        </p:nvGrpSpPr>
        <p:grpSpPr>
          <a:xfrm>
            <a:off x="3889444" y="3566220"/>
            <a:ext cx="4413113" cy="655909"/>
            <a:chOff x="3889444" y="3566220"/>
            <a:chExt cx="4413113" cy="6559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A792C4-52AA-4E20-8D90-8EB466EA12CE}"/>
                </a:ext>
              </a:extLst>
            </p:cNvPr>
            <p:cNvCxnSpPr>
              <a:cxnSpLocks/>
            </p:cNvCxnSpPr>
            <p:nvPr/>
          </p:nvCxnSpPr>
          <p:spPr>
            <a:xfrm>
              <a:off x="6329680" y="3641109"/>
              <a:ext cx="0" cy="389686"/>
            </a:xfrm>
            <a:prstGeom prst="straightConnector1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6C981290-3C12-4501-BC5C-96AD051D7572}"/>
                </a:ext>
              </a:extLst>
            </p:cNvPr>
            <p:cNvCxnSpPr>
              <a:cxnSpLocks/>
              <a:stCxn id="74" idx="1"/>
              <a:endCxn id="65" idx="3"/>
            </p:cNvCxnSpPr>
            <p:nvPr/>
          </p:nvCxnSpPr>
          <p:spPr>
            <a:xfrm rot="10800000" flipV="1">
              <a:off x="3889444" y="3641109"/>
              <a:ext cx="4413113" cy="581020"/>
            </a:xfrm>
            <a:prstGeom prst="bentConnector3">
              <a:avLst>
                <a:gd name="adj1" fmla="val 78456"/>
              </a:avLst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BCD0CD-0E6B-4B63-A8E0-3860824DC2BD}"/>
                </a:ext>
              </a:extLst>
            </p:cNvPr>
            <p:cNvSpPr/>
            <p:nvPr/>
          </p:nvSpPr>
          <p:spPr>
            <a:xfrm>
              <a:off x="6255920" y="3566220"/>
              <a:ext cx="143452" cy="1434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DD0DD4B-1751-4EB6-B33E-D46242DBB3E6}"/>
              </a:ext>
            </a:extLst>
          </p:cNvPr>
          <p:cNvSpPr/>
          <p:nvPr/>
        </p:nvSpPr>
        <p:spPr>
          <a:xfrm>
            <a:off x="6095999" y="2148549"/>
            <a:ext cx="4401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Inter-operation</a:t>
            </a:r>
            <a:r>
              <a:rPr lang="en-US" sz="2800" dirty="0">
                <a:latin typeface="Franklin Gothic Medium" panose="020B0603020102020204" pitchFamily="34" charset="0"/>
              </a:rPr>
              <a:t> dependency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6ED3F-B2D7-41BE-BBC5-0228D3FF5007}"/>
              </a:ext>
            </a:extLst>
          </p:cNvPr>
          <p:cNvGrpSpPr/>
          <p:nvPr/>
        </p:nvGrpSpPr>
        <p:grpSpPr>
          <a:xfrm>
            <a:off x="5794750" y="2970885"/>
            <a:ext cx="2507806" cy="1832263"/>
            <a:chOff x="5794750" y="2970885"/>
            <a:chExt cx="2507806" cy="18322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F69C41-02A4-4278-BC02-83AF1EC24353}"/>
                </a:ext>
              </a:extLst>
            </p:cNvPr>
            <p:cNvSpPr/>
            <p:nvPr/>
          </p:nvSpPr>
          <p:spPr>
            <a:xfrm>
              <a:off x="5794750" y="2970885"/>
              <a:ext cx="143452" cy="1434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DF0B29B1-E056-4031-89ED-2212B5A77311}"/>
                </a:ext>
              </a:extLst>
            </p:cNvPr>
            <p:cNvCxnSpPr>
              <a:cxnSpLocks/>
              <a:stCxn id="13" idx="6"/>
              <a:endCxn id="81" idx="1"/>
            </p:cNvCxnSpPr>
            <p:nvPr/>
          </p:nvCxnSpPr>
          <p:spPr>
            <a:xfrm>
              <a:off x="5938202" y="3042611"/>
              <a:ext cx="2364354" cy="1760537"/>
            </a:xfrm>
            <a:prstGeom prst="bentConnector3">
              <a:avLst>
                <a:gd name="adj1" fmla="val 69249"/>
              </a:avLst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DD8B2FC-8FC5-4D1B-BFD3-2676D6948A93}"/>
              </a:ext>
            </a:extLst>
          </p:cNvPr>
          <p:cNvSpPr/>
          <p:nvPr/>
        </p:nvSpPr>
        <p:spPr>
          <a:xfrm>
            <a:off x="838200" y="2162275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Intra-operation</a:t>
            </a:r>
            <a:r>
              <a:rPr lang="en-US" sz="2800" dirty="0">
                <a:latin typeface="Franklin Gothic Medium" panose="020B0603020102020204" pitchFamily="34" charset="0"/>
              </a:rPr>
              <a:t> dependency</a:t>
            </a:r>
            <a:endParaRPr lang="en-US" sz="28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2FE42C-16A5-4F6D-A253-A64695C5E016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63A4B-2032-40B5-8B2D-6E19C6D6C1FE}"/>
              </a:ext>
            </a:extLst>
          </p:cNvPr>
          <p:cNvSpPr/>
          <p:nvPr/>
        </p:nvSpPr>
        <p:spPr>
          <a:xfrm>
            <a:off x="109500" y="3042127"/>
            <a:ext cx="2260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Parallelizable</a:t>
            </a:r>
            <a:endParaRPr lang="en-US" sz="2800" dirty="0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D84EB9DC-C17F-4866-9AC3-8D682DC7E1EF}"/>
              </a:ext>
            </a:extLst>
          </p:cNvPr>
          <p:cNvSpPr/>
          <p:nvPr/>
        </p:nvSpPr>
        <p:spPr>
          <a:xfrm>
            <a:off x="2508521" y="2865978"/>
            <a:ext cx="120689" cy="966463"/>
          </a:xfrm>
          <a:prstGeom prst="leftBracke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375D2-C1F1-4237-A07B-8ECD6E37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18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3916435-BF8A-45B0-8977-8C67A6A6FFCC}"/>
              </a:ext>
            </a:extLst>
          </p:cNvPr>
          <p:cNvSpPr/>
          <p:nvPr/>
        </p:nvSpPr>
        <p:spPr>
          <a:xfrm>
            <a:off x="-1" y="5981198"/>
            <a:ext cx="12192000" cy="68103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Franklin Gothic Medium" panose="020B0603020102020204" pitchFamily="34" charset="0"/>
              </a:rPr>
              <a:t>Sub-operations without dependency can execute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 parallel</a:t>
            </a:r>
          </a:p>
        </p:txBody>
      </p:sp>
    </p:spTree>
    <p:extLst>
      <p:ext uri="{BB962C8B-B14F-4D97-AF65-F5344CB8AC3E}">
        <p14:creationId xmlns:p14="http://schemas.microsoft.com/office/powerpoint/2010/main" val="54736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1E6B-6D54-42EC-A6EE-7732B37F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PARALLELIZATION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430FBC1-A45F-4A55-96BC-64513A9D328D}"/>
              </a:ext>
            </a:extLst>
          </p:cNvPr>
          <p:cNvSpPr/>
          <p:nvPr/>
        </p:nvSpPr>
        <p:spPr>
          <a:xfrm>
            <a:off x="838205" y="1504082"/>
            <a:ext cx="10515595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There are two types of dependencies: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A032B7-7A9F-445A-B7D0-344D88B862B4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4D9951-10E2-40A9-81AF-8E9D97E3E247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D247CA-988E-4D8C-AD10-957DD5E29D47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797E453-61BF-4D7B-82EE-246E69DB837B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E916060-CDB0-4132-BDB6-79CC2E42594F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7507474-6148-4AF5-94DC-BC67A45A1F16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F83A9BD-C2B1-4202-AE9F-1AA79B3543C4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C06E683-123D-4233-A5CD-D2EE073EA302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B615BE-3EA4-47AA-953C-0383FE7131F5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C9A8234-CBBA-4579-8695-50C5DB2480F7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8FC504-B853-4B52-9FC0-2B15FD5992EB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BC09B-8C22-4B71-9FF7-563B79517440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3887EE-52CA-4EF8-95CB-DA2680566EDF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FB15EB6-8E6A-4E09-82CE-80E083DE386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58A27E-0270-41E9-AFC4-5BE4EBC540FE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3D6C0E-7414-4EB8-9583-9F9A9F59760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0FE8DF-4566-4724-B6BC-C8B443DC6BBE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9CA0AF5-BA6B-4536-A938-42CC5826F69A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93C9259-5148-40AF-96A2-CA708752D318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57CDF21-F41B-4C27-B92F-4FACAD37DE83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4D272C1-F682-4F6D-8887-4688792E3B30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1328FF-26FB-49A1-B9EB-10A8FF36E3DF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DE3C1D-1DF1-4162-AB02-1404E63DDB14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7FB3EB-9F22-48FF-AF07-D5714820FDD5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BE4088D-495A-471B-9E80-7583AA4BBC58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889443" y="3045386"/>
            <a:ext cx="1976913" cy="985409"/>
          </a:xfrm>
          <a:prstGeom prst="bentConnector3">
            <a:avLst>
              <a:gd name="adj1" fmla="val 99844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F7CE8D-25D1-4114-AA93-D05975D87491}"/>
              </a:ext>
            </a:extLst>
          </p:cNvPr>
          <p:cNvGrpSpPr/>
          <p:nvPr/>
        </p:nvGrpSpPr>
        <p:grpSpPr>
          <a:xfrm>
            <a:off x="3889444" y="3566220"/>
            <a:ext cx="4413113" cy="655909"/>
            <a:chOff x="3889444" y="3566220"/>
            <a:chExt cx="4413113" cy="6559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A792C4-52AA-4E20-8D90-8EB466EA12CE}"/>
                </a:ext>
              </a:extLst>
            </p:cNvPr>
            <p:cNvCxnSpPr>
              <a:cxnSpLocks/>
            </p:cNvCxnSpPr>
            <p:nvPr/>
          </p:nvCxnSpPr>
          <p:spPr>
            <a:xfrm>
              <a:off x="6329680" y="3641109"/>
              <a:ext cx="0" cy="389686"/>
            </a:xfrm>
            <a:prstGeom prst="straightConnector1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6C981290-3C12-4501-BC5C-96AD051D7572}"/>
                </a:ext>
              </a:extLst>
            </p:cNvPr>
            <p:cNvCxnSpPr>
              <a:cxnSpLocks/>
              <a:stCxn id="74" idx="1"/>
              <a:endCxn id="65" idx="3"/>
            </p:cNvCxnSpPr>
            <p:nvPr/>
          </p:nvCxnSpPr>
          <p:spPr>
            <a:xfrm rot="10800000" flipV="1">
              <a:off x="3889444" y="3641109"/>
              <a:ext cx="4413113" cy="581020"/>
            </a:xfrm>
            <a:prstGeom prst="bentConnector3">
              <a:avLst>
                <a:gd name="adj1" fmla="val 78456"/>
              </a:avLst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BCD0CD-0E6B-4B63-A8E0-3860824DC2BD}"/>
                </a:ext>
              </a:extLst>
            </p:cNvPr>
            <p:cNvSpPr/>
            <p:nvPr/>
          </p:nvSpPr>
          <p:spPr>
            <a:xfrm>
              <a:off x="6255920" y="3566220"/>
              <a:ext cx="143452" cy="1434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DD0DD4B-1751-4EB6-B33E-D46242DBB3E6}"/>
              </a:ext>
            </a:extLst>
          </p:cNvPr>
          <p:cNvSpPr/>
          <p:nvPr/>
        </p:nvSpPr>
        <p:spPr>
          <a:xfrm>
            <a:off x="6095999" y="2148549"/>
            <a:ext cx="4401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Inter-operation</a:t>
            </a:r>
            <a:r>
              <a:rPr lang="en-US" sz="2800" dirty="0">
                <a:latin typeface="Franklin Gothic Medium" panose="020B0603020102020204" pitchFamily="34" charset="0"/>
              </a:rPr>
              <a:t> dependency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6ED3F-B2D7-41BE-BBC5-0228D3FF5007}"/>
              </a:ext>
            </a:extLst>
          </p:cNvPr>
          <p:cNvGrpSpPr/>
          <p:nvPr/>
        </p:nvGrpSpPr>
        <p:grpSpPr>
          <a:xfrm>
            <a:off x="5794750" y="2970885"/>
            <a:ext cx="2507806" cy="1832263"/>
            <a:chOff x="5794750" y="2970885"/>
            <a:chExt cx="2507806" cy="18322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F69C41-02A4-4278-BC02-83AF1EC24353}"/>
                </a:ext>
              </a:extLst>
            </p:cNvPr>
            <p:cNvSpPr/>
            <p:nvPr/>
          </p:nvSpPr>
          <p:spPr>
            <a:xfrm>
              <a:off x="5794750" y="2970885"/>
              <a:ext cx="143452" cy="1434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DF0B29B1-E056-4031-89ED-2212B5A77311}"/>
                </a:ext>
              </a:extLst>
            </p:cNvPr>
            <p:cNvCxnSpPr>
              <a:cxnSpLocks/>
              <a:stCxn id="13" idx="6"/>
              <a:endCxn id="81" idx="1"/>
            </p:cNvCxnSpPr>
            <p:nvPr/>
          </p:nvCxnSpPr>
          <p:spPr>
            <a:xfrm>
              <a:off x="5938202" y="3042611"/>
              <a:ext cx="2364354" cy="1760537"/>
            </a:xfrm>
            <a:prstGeom prst="bentConnector3">
              <a:avLst>
                <a:gd name="adj1" fmla="val 69249"/>
              </a:avLst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DD8B2FC-8FC5-4D1B-BFD3-2676D6948A93}"/>
              </a:ext>
            </a:extLst>
          </p:cNvPr>
          <p:cNvSpPr/>
          <p:nvPr/>
        </p:nvSpPr>
        <p:spPr>
          <a:xfrm>
            <a:off x="838200" y="2162275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Intra-operation</a:t>
            </a:r>
            <a:r>
              <a:rPr lang="en-US" sz="2800" dirty="0">
                <a:latin typeface="Franklin Gothic Medium" panose="020B0603020102020204" pitchFamily="34" charset="0"/>
              </a:rPr>
              <a:t> dependency</a:t>
            </a:r>
            <a:endParaRPr lang="en-US" sz="28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2FE42C-16A5-4F6D-A253-A64695C5E016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63A4B-2032-40B5-8B2D-6E19C6D6C1FE}"/>
              </a:ext>
            </a:extLst>
          </p:cNvPr>
          <p:cNvSpPr/>
          <p:nvPr/>
        </p:nvSpPr>
        <p:spPr>
          <a:xfrm>
            <a:off x="145304" y="4581145"/>
            <a:ext cx="2260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Parallelizable</a:t>
            </a:r>
            <a:endParaRPr lang="en-US" sz="2800" dirty="0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D84EB9DC-C17F-4866-9AC3-8D682DC7E1EF}"/>
              </a:ext>
            </a:extLst>
          </p:cNvPr>
          <p:cNvSpPr/>
          <p:nvPr/>
        </p:nvSpPr>
        <p:spPr>
          <a:xfrm>
            <a:off x="2448176" y="4035457"/>
            <a:ext cx="120689" cy="1762657"/>
          </a:xfrm>
          <a:prstGeom prst="leftBracke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39416-768B-4286-B1AE-29947F8B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19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3916435-BF8A-45B0-8977-8C67A6A6FFCC}"/>
              </a:ext>
            </a:extLst>
          </p:cNvPr>
          <p:cNvSpPr/>
          <p:nvPr/>
        </p:nvSpPr>
        <p:spPr>
          <a:xfrm>
            <a:off x="-1" y="5981198"/>
            <a:ext cx="12192000" cy="68103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Franklin Gothic Medium" panose="020B0603020102020204" pitchFamily="34" charset="0"/>
              </a:rPr>
              <a:t>Sub-operations without dependency can execute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 parallel</a:t>
            </a:r>
          </a:p>
        </p:txBody>
      </p:sp>
    </p:spTree>
    <p:extLst>
      <p:ext uri="{BB962C8B-B14F-4D97-AF65-F5344CB8AC3E}">
        <p14:creationId xmlns:p14="http://schemas.microsoft.com/office/powerpoint/2010/main" val="166891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FAA2-676D-4846-ADD2-8E489167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036CC-6AB7-4D2B-93DC-1A152A62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B897DA-534A-48D9-BD94-47655940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607"/>
            <a:ext cx="10515600" cy="477774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Problem and Motivation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The non-volatile memory (NVM) acts as both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memory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storage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NVM systems require both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memory </a:t>
            </a:r>
            <a:r>
              <a:rPr lang="en-US" sz="2400" dirty="0"/>
              <a:t>and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storage support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However, operations in memory and storage support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increases write latency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which is on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critical path </a:t>
            </a:r>
            <a:r>
              <a:rPr lang="en-US" sz="2400" dirty="0"/>
              <a:t>of NVM programs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Key Ideas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We observe that these operations can be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divided</a:t>
            </a:r>
            <a:r>
              <a:rPr lang="en-US" sz="2400" dirty="0"/>
              <a:t> into smaller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sub-operations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We propose Janus, 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software-hardware co-design</a:t>
            </a:r>
            <a:r>
              <a:rPr lang="en-US" sz="2400" dirty="0"/>
              <a:t> that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Parallelizes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sub-operations if they are independent</a:t>
            </a:r>
          </a:p>
          <a:p>
            <a:pPr lvl="1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Pre-executes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sub-operations if their dependencies are resolved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2X faster than serialized baseline</a:t>
            </a:r>
          </a:p>
        </p:txBody>
      </p:sp>
    </p:spTree>
    <p:extLst>
      <p:ext uri="{BB962C8B-B14F-4D97-AF65-F5344CB8AC3E}">
        <p14:creationId xmlns:p14="http://schemas.microsoft.com/office/powerpoint/2010/main" val="20038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A027-0CB6-4B4A-A93A-75DAAAB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PRE-EXECUTION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AE3AE-BDFE-4B36-940E-DFF9DAD1DFBE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CFD47-D077-4EE5-9F35-9CF550493BE4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A29A35-7AEA-46A4-8FF5-289FC68EFE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6DCF19-E4BC-4FC8-BCCC-3470910CE3A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D04A889-CACB-4938-A807-4D99C0EA7360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A234CC-AEDD-489B-AD7C-87B94666A62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05F1AE-84BF-4899-BA1D-97D4BF0728CD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DA5A4-3905-4BEA-98D2-CC48D2B4B755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7A56D-68B3-4C9B-BDA8-02977895DD4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81AD52-CD9B-4818-B4C2-E0E4DFA0102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0B6555-C49F-48C3-90E4-F32F1B2AA04D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4A91A-A4BE-4C95-A498-6F202C6DB53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AB9F-6E31-40C1-B2B2-F199922555F2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D18AC-D4B4-4B04-8D1F-587737EC5AEC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9AF1D-20BF-4228-B1FA-247817CF4E8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DE1DF4-8539-42D8-BBBC-2EE71A9F1B1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C401C0-394C-4AA3-B282-888FA0D6457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4B2C72-2CDC-4AD4-8DEC-BF610E38D90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FFA9ED-2CAE-4611-9FA6-2BAE86CD3986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7F6214-BCC2-4225-BFB5-DF255C7595F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4C7D3-ADAE-4D2E-BF75-B5CE02BE9CBA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45657B-1975-4DF7-B608-0C65CFB24B96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2E78D0C-0FDA-427F-9B31-9BF91E855A1B}"/>
              </a:ext>
            </a:extLst>
          </p:cNvPr>
          <p:cNvCxnSpPr>
            <a:stCxn id="4" idx="3"/>
            <a:endCxn id="24" idx="1"/>
          </p:cNvCxnSpPr>
          <p:nvPr/>
        </p:nvCxnSpPr>
        <p:spPr>
          <a:xfrm>
            <a:off x="3889443" y="3045386"/>
            <a:ext cx="4413113" cy="1757762"/>
          </a:xfrm>
          <a:prstGeom prst="bentConnector3">
            <a:avLst>
              <a:gd name="adj1" fmla="val 8357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AE9521-DDA1-401A-852C-F855522E9F58}"/>
              </a:ext>
            </a:extLst>
          </p:cNvPr>
          <p:cNvCxnSpPr/>
          <p:nvPr/>
        </p:nvCxnSpPr>
        <p:spPr>
          <a:xfrm>
            <a:off x="5864352" y="3045386"/>
            <a:ext cx="0" cy="985409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E089F-49E6-4830-BF82-8BD781DF77E0}"/>
              </a:ext>
            </a:extLst>
          </p:cNvPr>
          <p:cNvCxnSpPr>
            <a:cxnSpLocks/>
          </p:cNvCxnSpPr>
          <p:nvPr/>
        </p:nvCxnSpPr>
        <p:spPr>
          <a:xfrm>
            <a:off x="6329680" y="3641109"/>
            <a:ext cx="0" cy="389686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0E3A882-5C98-4486-9732-B0A8CCF1180F}"/>
              </a:ext>
            </a:extLst>
          </p:cNvPr>
          <p:cNvCxnSpPr>
            <a:cxnSpLocks/>
            <a:stCxn id="17" idx="1"/>
            <a:endCxn id="8" idx="3"/>
          </p:cNvCxnSpPr>
          <p:nvPr/>
        </p:nvCxnSpPr>
        <p:spPr>
          <a:xfrm rot="10800000" flipV="1">
            <a:off x="3889444" y="3641109"/>
            <a:ext cx="4413113" cy="581020"/>
          </a:xfrm>
          <a:prstGeom prst="bentConnector3">
            <a:avLst>
              <a:gd name="adj1" fmla="val 7845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443CF03-291B-44EC-AC5A-4E32E64B0A9C}"/>
              </a:ext>
            </a:extLst>
          </p:cNvPr>
          <p:cNvSpPr/>
          <p:nvPr/>
        </p:nvSpPr>
        <p:spPr>
          <a:xfrm>
            <a:off x="5792626" y="2976469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A7CE2E-5435-4F76-B39C-F7E064041EA0}"/>
              </a:ext>
            </a:extLst>
          </p:cNvPr>
          <p:cNvSpPr/>
          <p:nvPr/>
        </p:nvSpPr>
        <p:spPr>
          <a:xfrm>
            <a:off x="6255920" y="3566220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D152F6-D91A-4B58-85EE-10BC72EA9398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19E0A5-21B6-42B4-BD33-568D7387BB6B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595E42-F64E-42D3-9C65-0262C23FCBE2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EBA36F-E230-46B4-A1F1-F650CA30ED8C}"/>
              </a:ext>
            </a:extLst>
          </p:cNvPr>
          <p:cNvSpPr/>
          <p:nvPr/>
        </p:nvSpPr>
        <p:spPr>
          <a:xfrm>
            <a:off x="4397151" y="1804276"/>
            <a:ext cx="1653305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B8A5B8-0531-4ADF-B0AB-9F61794BB597}"/>
              </a:ext>
            </a:extLst>
          </p:cNvPr>
          <p:cNvSpPr/>
          <p:nvPr/>
        </p:nvSpPr>
        <p:spPr>
          <a:xfrm>
            <a:off x="6557278" y="1804277"/>
            <a:ext cx="1279321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6A235A6-310F-470A-9BB7-622D6C89E6B3}"/>
              </a:ext>
            </a:extLst>
          </p:cNvPr>
          <p:cNvGrpSpPr/>
          <p:nvPr/>
        </p:nvGrpSpPr>
        <p:grpSpPr>
          <a:xfrm>
            <a:off x="3454843" y="2260298"/>
            <a:ext cx="5282314" cy="1961831"/>
            <a:chOff x="3454843" y="2260298"/>
            <a:chExt cx="5282314" cy="19618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B7A0203-278F-4E66-83E3-17FE2E4D6DE9}"/>
                </a:ext>
              </a:extLst>
            </p:cNvPr>
            <p:cNvCxnSpPr>
              <a:stCxn id="43" idx="2"/>
              <a:endCxn id="4" idx="0"/>
            </p:cNvCxnSpPr>
            <p:nvPr/>
          </p:nvCxnSpPr>
          <p:spPr>
            <a:xfrm flipH="1">
              <a:off x="3454843" y="2260298"/>
              <a:ext cx="1768961" cy="593755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9B7554C-B231-44F3-95B5-DE936132030D}"/>
                </a:ext>
              </a:extLst>
            </p:cNvPr>
            <p:cNvCxnSpPr>
              <a:cxnSpLocks/>
              <a:stCxn id="43" idx="2"/>
              <a:endCxn id="10" idx="0"/>
            </p:cNvCxnSpPr>
            <p:nvPr/>
          </p:nvCxnSpPr>
          <p:spPr>
            <a:xfrm>
              <a:off x="5223804" y="2260298"/>
              <a:ext cx="872196" cy="1770497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C4447AE-2849-4E02-8522-46DE42A8072F}"/>
                </a:ext>
              </a:extLst>
            </p:cNvPr>
            <p:cNvCxnSpPr>
              <a:cxnSpLocks/>
              <a:stCxn id="43" idx="2"/>
              <a:endCxn id="20" idx="1"/>
            </p:cNvCxnSpPr>
            <p:nvPr/>
          </p:nvCxnSpPr>
          <p:spPr>
            <a:xfrm>
              <a:off x="5223804" y="2260298"/>
              <a:ext cx="3078752" cy="1961831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FD2FAFA-736D-4C12-9013-2C739EB46773}"/>
                </a:ext>
              </a:extLst>
            </p:cNvPr>
            <p:cNvCxnSpPr>
              <a:cxnSpLocks/>
              <a:stCxn id="44" idx="2"/>
              <a:endCxn id="8" idx="3"/>
            </p:cNvCxnSpPr>
            <p:nvPr/>
          </p:nvCxnSpPr>
          <p:spPr>
            <a:xfrm flipH="1">
              <a:off x="3889443" y="2260299"/>
              <a:ext cx="3307496" cy="196183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C65C23B-5FA7-4AB5-AAFB-605BD8FC227C}"/>
                </a:ext>
              </a:extLst>
            </p:cNvPr>
            <p:cNvCxnSpPr>
              <a:cxnSpLocks/>
              <a:stCxn id="44" idx="2"/>
              <a:endCxn id="16" idx="0"/>
            </p:cNvCxnSpPr>
            <p:nvPr/>
          </p:nvCxnSpPr>
          <p:spPr>
            <a:xfrm>
              <a:off x="7196939" y="2260299"/>
              <a:ext cx="1540218" cy="593754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C268E613-5296-48B2-BA27-ED78D9CA60AD}"/>
              </a:ext>
            </a:extLst>
          </p:cNvPr>
          <p:cNvSpPr/>
          <p:nvPr/>
        </p:nvSpPr>
        <p:spPr>
          <a:xfrm>
            <a:off x="629677" y="1804276"/>
            <a:ext cx="3692920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A write consists of: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C0390-BBD3-4E9E-AAF5-AE847BFA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20</a:t>
            </a:fld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62B6C9F-F1C9-4900-89CB-3A3EDED9195F}"/>
              </a:ext>
            </a:extLst>
          </p:cNvPr>
          <p:cNvSpPr/>
          <p:nvPr/>
        </p:nvSpPr>
        <p:spPr>
          <a:xfrm>
            <a:off x="0" y="5819601"/>
            <a:ext cx="12192000" cy="10102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Sub-operations can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pre-execute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as soon as their data/address dependency is resolved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D7BE45-3A50-7A41-A748-4E975AD687AF}"/>
              </a:ext>
            </a:extLst>
          </p:cNvPr>
          <p:cNvGrpSpPr/>
          <p:nvPr/>
        </p:nvGrpSpPr>
        <p:grpSpPr>
          <a:xfrm>
            <a:off x="8003382" y="1690234"/>
            <a:ext cx="4501310" cy="757237"/>
            <a:chOff x="8003382" y="1690234"/>
            <a:chExt cx="4501310" cy="757237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DA16692-A7B4-4C0F-830D-BE8366B224BB}"/>
                </a:ext>
              </a:extLst>
            </p:cNvPr>
            <p:cNvSpPr/>
            <p:nvPr/>
          </p:nvSpPr>
          <p:spPr>
            <a:xfrm>
              <a:off x="8339756" y="1690234"/>
              <a:ext cx="4164936" cy="646986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External</a:t>
              </a:r>
              <a:r>
                <a:rPr lang="en-US" sz="3200" dirty="0">
                  <a:latin typeface="Franklin Gothic Medium" panose="020B0603020102020204" pitchFamily="34" charset="0"/>
                </a:rPr>
                <a:t> dependency</a:t>
              </a:r>
            </a:p>
          </p:txBody>
        </p:sp>
        <p:sp>
          <p:nvSpPr>
            <p:cNvPr id="65" name="Down Arrow 64">
              <a:extLst>
                <a:ext uri="{FF2B5EF4-FFF2-40B4-BE49-F238E27FC236}">
                  <a16:creationId xmlns:a16="http://schemas.microsoft.com/office/drawing/2014/main" id="{80D38DD0-034B-BA4A-BD29-B78B6189A339}"/>
                </a:ext>
              </a:extLst>
            </p:cNvPr>
            <p:cNvSpPr/>
            <p:nvPr/>
          </p:nvSpPr>
          <p:spPr>
            <a:xfrm rot="2896455">
              <a:off x="8032299" y="2124301"/>
              <a:ext cx="294253" cy="35208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1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0" grpId="0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A027-0CB6-4B4A-A93A-75DAAAB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PRE-EXECUTION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AE3AE-BDFE-4B36-940E-DFF9DAD1DFBE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A29A35-7AEA-46A4-8FF5-289FC68EFE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6DCF19-E4BC-4FC8-BCCC-3470910CE3A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D04A889-CACB-4938-A807-4D99C0EA7360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A234CC-AEDD-489B-AD7C-87B94666A62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05F1AE-84BF-4899-BA1D-97D4BF0728CD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DA5A4-3905-4BEA-98D2-CC48D2B4B755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7A56D-68B3-4C9B-BDA8-02977895DD4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81AD52-CD9B-4818-B4C2-E0E4DFA0102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0B6555-C49F-48C3-90E4-F32F1B2AA04D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4A91A-A4BE-4C95-A498-6F202C6DB53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AB9F-6E31-40C1-B2B2-F199922555F2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9AF1D-20BF-4228-B1FA-247817CF4E8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DE1DF4-8539-42D8-BBBC-2EE71A9F1B1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C401C0-394C-4AA3-B282-888FA0D6457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4B2C72-2CDC-4AD4-8DEC-BF610E38D90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FFA9ED-2CAE-4611-9FA6-2BAE86CD3986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7F6214-BCC2-4225-BFB5-DF255C7595F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4C7D3-ADAE-4D2E-BF75-B5CE02BE9CBA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45657B-1975-4DF7-B608-0C65CFB24B96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AE9521-DDA1-401A-852C-F855522E9F58}"/>
              </a:ext>
            </a:extLst>
          </p:cNvPr>
          <p:cNvCxnSpPr/>
          <p:nvPr/>
        </p:nvCxnSpPr>
        <p:spPr>
          <a:xfrm>
            <a:off x="5864352" y="3045386"/>
            <a:ext cx="0" cy="985409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E089F-49E6-4830-BF82-8BD781DF77E0}"/>
              </a:ext>
            </a:extLst>
          </p:cNvPr>
          <p:cNvCxnSpPr>
            <a:cxnSpLocks/>
          </p:cNvCxnSpPr>
          <p:nvPr/>
        </p:nvCxnSpPr>
        <p:spPr>
          <a:xfrm>
            <a:off x="6329680" y="3641109"/>
            <a:ext cx="0" cy="389686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0E3A882-5C98-4486-9732-B0A8CCF1180F}"/>
              </a:ext>
            </a:extLst>
          </p:cNvPr>
          <p:cNvCxnSpPr>
            <a:cxnSpLocks/>
            <a:stCxn id="17" idx="1"/>
            <a:endCxn id="8" idx="3"/>
          </p:cNvCxnSpPr>
          <p:nvPr/>
        </p:nvCxnSpPr>
        <p:spPr>
          <a:xfrm rot="10800000" flipV="1">
            <a:off x="3889444" y="3641109"/>
            <a:ext cx="4413113" cy="581020"/>
          </a:xfrm>
          <a:prstGeom prst="bentConnector3">
            <a:avLst>
              <a:gd name="adj1" fmla="val 7845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443CF03-291B-44EC-AC5A-4E32E64B0A9C}"/>
              </a:ext>
            </a:extLst>
          </p:cNvPr>
          <p:cNvSpPr/>
          <p:nvPr/>
        </p:nvSpPr>
        <p:spPr>
          <a:xfrm>
            <a:off x="5792626" y="2976469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A7CE2E-5435-4F76-B39C-F7E064041EA0}"/>
              </a:ext>
            </a:extLst>
          </p:cNvPr>
          <p:cNvSpPr/>
          <p:nvPr/>
        </p:nvSpPr>
        <p:spPr>
          <a:xfrm>
            <a:off x="6255920" y="3566220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D152F6-D91A-4B58-85EE-10BC72EA9398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19E0A5-21B6-42B4-BD33-568D7387BB6B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595E42-F64E-42D3-9C65-0262C23FCBE2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EBA36F-E230-46B4-A1F1-F650CA30ED8C}"/>
              </a:ext>
            </a:extLst>
          </p:cNvPr>
          <p:cNvSpPr/>
          <p:nvPr/>
        </p:nvSpPr>
        <p:spPr>
          <a:xfrm>
            <a:off x="4397151" y="1804276"/>
            <a:ext cx="1653305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B8A5B8-0531-4ADF-B0AB-9F61794BB597}"/>
              </a:ext>
            </a:extLst>
          </p:cNvPr>
          <p:cNvSpPr/>
          <p:nvPr/>
        </p:nvSpPr>
        <p:spPr>
          <a:xfrm>
            <a:off x="6557278" y="1804277"/>
            <a:ext cx="1279321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7A0203-278F-4E66-83E3-17FE2E4D6DE9}"/>
              </a:ext>
            </a:extLst>
          </p:cNvPr>
          <p:cNvCxnSpPr>
            <a:stCxn id="43" idx="2"/>
            <a:endCxn id="4" idx="0"/>
          </p:cNvCxnSpPr>
          <p:nvPr/>
        </p:nvCxnSpPr>
        <p:spPr>
          <a:xfrm flipH="1">
            <a:off x="3454843" y="2260298"/>
            <a:ext cx="1768961" cy="59375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B7554C-B231-44F3-95B5-DE936132030D}"/>
              </a:ext>
            </a:extLst>
          </p:cNvPr>
          <p:cNvCxnSpPr>
            <a:cxnSpLocks/>
            <a:stCxn id="43" idx="2"/>
            <a:endCxn id="10" idx="0"/>
          </p:cNvCxnSpPr>
          <p:nvPr/>
        </p:nvCxnSpPr>
        <p:spPr>
          <a:xfrm>
            <a:off x="5223804" y="2260298"/>
            <a:ext cx="872196" cy="1770497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C4447AE-2849-4E02-8522-46DE42A8072F}"/>
              </a:ext>
            </a:extLst>
          </p:cNvPr>
          <p:cNvCxnSpPr>
            <a:cxnSpLocks/>
            <a:stCxn id="43" idx="2"/>
            <a:endCxn id="20" idx="1"/>
          </p:cNvCxnSpPr>
          <p:nvPr/>
        </p:nvCxnSpPr>
        <p:spPr>
          <a:xfrm>
            <a:off x="5223804" y="2260298"/>
            <a:ext cx="3078752" cy="1961831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D2FAFA-736D-4C12-9013-2C739EB46773}"/>
              </a:ext>
            </a:extLst>
          </p:cNvPr>
          <p:cNvCxnSpPr>
            <a:cxnSpLocks/>
            <a:stCxn id="44" idx="2"/>
            <a:endCxn id="8" idx="3"/>
          </p:cNvCxnSpPr>
          <p:nvPr/>
        </p:nvCxnSpPr>
        <p:spPr>
          <a:xfrm flipH="1">
            <a:off x="3889443" y="2260299"/>
            <a:ext cx="3307496" cy="1961830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65C23B-5FA7-4AB5-AAFB-605BD8FC227C}"/>
              </a:ext>
            </a:extLst>
          </p:cNvPr>
          <p:cNvCxnSpPr>
            <a:cxnSpLocks/>
            <a:stCxn id="44" idx="2"/>
            <a:endCxn id="16" idx="0"/>
          </p:cNvCxnSpPr>
          <p:nvPr/>
        </p:nvCxnSpPr>
        <p:spPr>
          <a:xfrm>
            <a:off x="7196939" y="2260299"/>
            <a:ext cx="1540218" cy="593754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268E613-5296-48B2-BA27-ED78D9CA60AD}"/>
              </a:ext>
            </a:extLst>
          </p:cNvPr>
          <p:cNvSpPr/>
          <p:nvPr/>
        </p:nvSpPr>
        <p:spPr>
          <a:xfrm>
            <a:off x="629677" y="1804276"/>
            <a:ext cx="3692920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A write consists of: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CFD47-D077-4EE5-9F35-9CF550493BE4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D18AC-D4B4-4B04-8D1F-587737EC5AEC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2961D59-F885-4B81-9670-3821F16C89FA}"/>
              </a:ext>
            </a:extLst>
          </p:cNvPr>
          <p:cNvSpPr/>
          <p:nvPr/>
        </p:nvSpPr>
        <p:spPr>
          <a:xfrm>
            <a:off x="8343421" y="1672623"/>
            <a:ext cx="3692920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r>
              <a:rPr lang="en-US" sz="3200" dirty="0">
                <a:latin typeface="Franklin Gothic Medium" panose="020B0603020102020204" pitchFamily="34" charset="0"/>
              </a:rPr>
              <a:t>-dependent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309EC-E0BE-4D83-916B-1FFFE286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21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81BF6B8-9C75-40CA-886C-78A85A229D4E}"/>
              </a:ext>
            </a:extLst>
          </p:cNvPr>
          <p:cNvSpPr/>
          <p:nvPr/>
        </p:nvSpPr>
        <p:spPr>
          <a:xfrm>
            <a:off x="0" y="5819601"/>
            <a:ext cx="12192000" cy="10102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Address-dependent</a:t>
            </a:r>
            <a:r>
              <a:rPr lang="en-US" sz="3200" dirty="0">
                <a:latin typeface="Franklin Gothic Medium" panose="020B0603020102020204" pitchFamily="34" charset="0"/>
              </a:rPr>
              <a:t> sub-operations can pre-execute as soon as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the address of the write is available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8" name="Connector: Elbow 25">
            <a:extLst>
              <a:ext uri="{FF2B5EF4-FFF2-40B4-BE49-F238E27FC236}">
                <a16:creationId xmlns:a16="http://schemas.microsoft.com/office/drawing/2014/main" id="{CEEE0F31-B520-DC4A-8BF8-4CE8B25204E5}"/>
              </a:ext>
            </a:extLst>
          </p:cNvPr>
          <p:cNvCxnSpPr/>
          <p:nvPr/>
        </p:nvCxnSpPr>
        <p:spPr>
          <a:xfrm>
            <a:off x="3889443" y="3045386"/>
            <a:ext cx="4413113" cy="1757762"/>
          </a:xfrm>
          <a:prstGeom prst="bentConnector3">
            <a:avLst>
              <a:gd name="adj1" fmla="val 8357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80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A027-0CB6-4B4A-A93A-75DAAAB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PRE-EXECUTION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AE3AE-BDFE-4B36-940E-DFF9DAD1DFBE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CFD47-D077-4EE5-9F35-9CF550493BE4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A29A35-7AEA-46A4-8FF5-289FC68EFE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6DCF19-E4BC-4FC8-BCCC-3470910CE3A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D04A889-CACB-4938-A807-4D99C0EA7360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A234CC-AEDD-489B-AD7C-87B94666A62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4A91A-A4BE-4C95-A498-6F202C6DB53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AB9F-6E31-40C1-B2B2-F199922555F2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9AF1D-20BF-4228-B1FA-247817CF4E8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DE1DF4-8539-42D8-BBBC-2EE71A9F1B1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C401C0-394C-4AA3-B282-888FA0D6457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4B2C72-2CDC-4AD4-8DEC-BF610E38D90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FFA9ED-2CAE-4611-9FA6-2BAE86CD3986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7F6214-BCC2-4225-BFB5-DF255C7595F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4C7D3-ADAE-4D2E-BF75-B5CE02BE9CBA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45657B-1975-4DF7-B608-0C65CFB24B96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8D152F6-D91A-4B58-85EE-10BC72EA9398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19E0A5-21B6-42B4-BD33-568D7387BB6B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595E42-F64E-42D3-9C65-0262C23FCBE2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EBA36F-E230-46B4-A1F1-F650CA30ED8C}"/>
              </a:ext>
            </a:extLst>
          </p:cNvPr>
          <p:cNvSpPr/>
          <p:nvPr/>
        </p:nvSpPr>
        <p:spPr>
          <a:xfrm>
            <a:off x="4397151" y="1804276"/>
            <a:ext cx="1653305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B8A5B8-0531-4ADF-B0AB-9F61794BB597}"/>
              </a:ext>
            </a:extLst>
          </p:cNvPr>
          <p:cNvSpPr/>
          <p:nvPr/>
        </p:nvSpPr>
        <p:spPr>
          <a:xfrm>
            <a:off x="6557278" y="1804277"/>
            <a:ext cx="1279321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7A0203-278F-4E66-83E3-17FE2E4D6DE9}"/>
              </a:ext>
            </a:extLst>
          </p:cNvPr>
          <p:cNvCxnSpPr>
            <a:stCxn id="43" idx="2"/>
            <a:endCxn id="4" idx="0"/>
          </p:cNvCxnSpPr>
          <p:nvPr/>
        </p:nvCxnSpPr>
        <p:spPr>
          <a:xfrm flipH="1">
            <a:off x="3454843" y="2260298"/>
            <a:ext cx="1768961" cy="593755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B7554C-B231-44F3-95B5-DE936132030D}"/>
              </a:ext>
            </a:extLst>
          </p:cNvPr>
          <p:cNvCxnSpPr>
            <a:cxnSpLocks/>
            <a:stCxn id="43" idx="2"/>
            <a:endCxn id="10" idx="0"/>
          </p:cNvCxnSpPr>
          <p:nvPr/>
        </p:nvCxnSpPr>
        <p:spPr>
          <a:xfrm>
            <a:off x="5223804" y="2260298"/>
            <a:ext cx="872196" cy="1770497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C4447AE-2849-4E02-8522-46DE42A8072F}"/>
              </a:ext>
            </a:extLst>
          </p:cNvPr>
          <p:cNvCxnSpPr>
            <a:cxnSpLocks/>
            <a:stCxn id="43" idx="2"/>
            <a:endCxn id="20" idx="1"/>
          </p:cNvCxnSpPr>
          <p:nvPr/>
        </p:nvCxnSpPr>
        <p:spPr>
          <a:xfrm>
            <a:off x="5223804" y="2260298"/>
            <a:ext cx="3078752" cy="1961831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D2FAFA-736D-4C12-9013-2C739EB46773}"/>
              </a:ext>
            </a:extLst>
          </p:cNvPr>
          <p:cNvCxnSpPr>
            <a:cxnSpLocks/>
            <a:stCxn id="44" idx="2"/>
            <a:endCxn id="8" idx="3"/>
          </p:cNvCxnSpPr>
          <p:nvPr/>
        </p:nvCxnSpPr>
        <p:spPr>
          <a:xfrm flipH="1">
            <a:off x="3889443" y="2260299"/>
            <a:ext cx="3307496" cy="1961830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65C23B-5FA7-4AB5-AAFB-605BD8FC227C}"/>
              </a:ext>
            </a:extLst>
          </p:cNvPr>
          <p:cNvCxnSpPr>
            <a:cxnSpLocks/>
            <a:stCxn id="44" idx="2"/>
            <a:endCxn id="16" idx="0"/>
          </p:cNvCxnSpPr>
          <p:nvPr/>
        </p:nvCxnSpPr>
        <p:spPr>
          <a:xfrm>
            <a:off x="7196939" y="2260299"/>
            <a:ext cx="1540218" cy="59375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268E613-5296-48B2-BA27-ED78D9CA60AD}"/>
              </a:ext>
            </a:extLst>
          </p:cNvPr>
          <p:cNvSpPr/>
          <p:nvPr/>
        </p:nvSpPr>
        <p:spPr>
          <a:xfrm>
            <a:off x="629677" y="1804276"/>
            <a:ext cx="3692920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A write consists of: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068249-91F6-4F5A-9284-1F4647F50044}"/>
              </a:ext>
            </a:extLst>
          </p:cNvPr>
          <p:cNvCxnSpPr/>
          <p:nvPr/>
        </p:nvCxnSpPr>
        <p:spPr>
          <a:xfrm>
            <a:off x="5864352" y="3045386"/>
            <a:ext cx="0" cy="985409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0F0F8BB-23A4-4F1C-B547-5F72FEC0AE58}"/>
              </a:ext>
            </a:extLst>
          </p:cNvPr>
          <p:cNvCxnSpPr>
            <a:cxnSpLocks/>
          </p:cNvCxnSpPr>
          <p:nvPr/>
        </p:nvCxnSpPr>
        <p:spPr>
          <a:xfrm>
            <a:off x="6329680" y="3641109"/>
            <a:ext cx="0" cy="389686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E6B7379-65A5-4BE5-A7EC-A3B9A5E7AF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89444" y="3641109"/>
            <a:ext cx="4413113" cy="581020"/>
          </a:xfrm>
          <a:prstGeom prst="bentConnector3">
            <a:avLst>
              <a:gd name="adj1" fmla="val 7845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89A70A2-A82E-414A-A98C-4040A2E231E1}"/>
              </a:ext>
            </a:extLst>
          </p:cNvPr>
          <p:cNvSpPr/>
          <p:nvPr/>
        </p:nvSpPr>
        <p:spPr>
          <a:xfrm>
            <a:off x="5792626" y="2976469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7A4F4EA-F679-4254-8D90-68000BA09929}"/>
              </a:ext>
            </a:extLst>
          </p:cNvPr>
          <p:cNvSpPr/>
          <p:nvPr/>
        </p:nvSpPr>
        <p:spPr>
          <a:xfrm>
            <a:off x="6255920" y="3566220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05F1AE-84BF-4899-BA1D-97D4BF0728CD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DA5A4-3905-4BEA-98D2-CC48D2B4B755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7A56D-68B3-4C9B-BDA8-02977895DD4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81AD52-CD9B-4818-B4C2-E0E4DFA0102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0B6555-C49F-48C3-90E4-F32F1B2AA04D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8CBB9A-C236-4D0D-9ED9-A10664863659}"/>
              </a:ext>
            </a:extLst>
          </p:cNvPr>
          <p:cNvCxnSpPr>
            <a:cxnSpLocks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D18AC-D4B4-4B04-8D1F-587737EC5AEC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19CAE8B-07C4-4694-AF09-4EC05D2750D2}"/>
              </a:ext>
            </a:extLst>
          </p:cNvPr>
          <p:cNvSpPr/>
          <p:nvPr/>
        </p:nvSpPr>
        <p:spPr>
          <a:xfrm>
            <a:off x="8343421" y="1672623"/>
            <a:ext cx="3692920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r>
              <a:rPr lang="en-US" sz="3200" dirty="0">
                <a:latin typeface="Franklin Gothic Medium" panose="020B0603020102020204" pitchFamily="34" charset="0"/>
              </a:rPr>
              <a:t>-dependent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DA7BE4-409F-48A2-910B-D436A389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22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654357B-1ECF-4982-9408-64D92BEA2FB4}"/>
              </a:ext>
            </a:extLst>
          </p:cNvPr>
          <p:cNvSpPr/>
          <p:nvPr/>
        </p:nvSpPr>
        <p:spPr>
          <a:xfrm>
            <a:off x="0" y="5819601"/>
            <a:ext cx="12192000" cy="10102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Data-dependent</a:t>
            </a:r>
            <a:r>
              <a:rPr lang="en-US" sz="3200" dirty="0">
                <a:latin typeface="Franklin Gothic Medium" panose="020B0603020102020204" pitchFamily="34" charset="0"/>
              </a:rPr>
              <a:t> sub-operations can pre-execute as soon as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the data of the write is available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9" name="Connector: Elbow 25">
            <a:extLst>
              <a:ext uri="{FF2B5EF4-FFF2-40B4-BE49-F238E27FC236}">
                <a16:creationId xmlns:a16="http://schemas.microsoft.com/office/drawing/2014/main" id="{6ACD3F2B-D379-0943-8873-EB01AD6CBF63}"/>
              </a:ext>
            </a:extLst>
          </p:cNvPr>
          <p:cNvCxnSpPr/>
          <p:nvPr/>
        </p:nvCxnSpPr>
        <p:spPr>
          <a:xfrm>
            <a:off x="3889443" y="3045386"/>
            <a:ext cx="4413113" cy="1757762"/>
          </a:xfrm>
          <a:prstGeom prst="bentConnector3">
            <a:avLst>
              <a:gd name="adj1" fmla="val 8357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44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or: Elbow 25">
            <a:extLst>
              <a:ext uri="{FF2B5EF4-FFF2-40B4-BE49-F238E27FC236}">
                <a16:creationId xmlns:a16="http://schemas.microsoft.com/office/drawing/2014/main" id="{3BD57B49-9F51-C246-98AF-1076691BF06A}"/>
              </a:ext>
            </a:extLst>
          </p:cNvPr>
          <p:cNvCxnSpPr/>
          <p:nvPr/>
        </p:nvCxnSpPr>
        <p:spPr>
          <a:xfrm>
            <a:off x="3889443" y="3045386"/>
            <a:ext cx="4413113" cy="1757762"/>
          </a:xfrm>
          <a:prstGeom prst="bentConnector3">
            <a:avLst>
              <a:gd name="adj1" fmla="val 8357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91A027-0CB6-4B4A-A93A-75DAAAB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PRE-EXECUTION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AE3AE-BDFE-4B36-940E-DFF9DAD1DFBE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CFD47-D077-4EE5-9F35-9CF550493BE4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A29A35-7AEA-46A4-8FF5-289FC68EFE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6DCF19-E4BC-4FC8-BCCC-3470910CE3A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D04A889-CACB-4938-A807-4D99C0EA7360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A234CC-AEDD-489B-AD7C-87B94666A62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05F1AE-84BF-4899-BA1D-97D4BF0728CD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DA5A4-3905-4BEA-98D2-CC48D2B4B755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7A56D-68B3-4C9B-BDA8-02977895DD4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81AD52-CD9B-4818-B4C2-E0E4DFA0102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0B6555-C49F-48C3-90E4-F32F1B2AA04D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4A91A-A4BE-4C95-A498-6F202C6DB53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AB9F-6E31-40C1-B2B2-F199922555F2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D18AC-D4B4-4B04-8D1F-587737EC5AEC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9AF1D-20BF-4228-B1FA-247817CF4E8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DE1DF4-8539-42D8-BBBC-2EE71A9F1B1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C401C0-394C-4AA3-B282-888FA0D6457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4B2C72-2CDC-4AD4-8DEC-BF610E38D90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FFA9ED-2CAE-4611-9FA6-2BAE86CD3986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7F6214-BCC2-4225-BFB5-DF255C7595F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4C7D3-ADAE-4D2E-BF75-B5CE02BE9CBA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45657B-1975-4DF7-B608-0C65CFB24B96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AE9521-DDA1-401A-852C-F855522E9F58}"/>
              </a:ext>
            </a:extLst>
          </p:cNvPr>
          <p:cNvCxnSpPr/>
          <p:nvPr/>
        </p:nvCxnSpPr>
        <p:spPr>
          <a:xfrm>
            <a:off x="5864352" y="3045386"/>
            <a:ext cx="0" cy="985409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E089F-49E6-4830-BF82-8BD781DF77E0}"/>
              </a:ext>
            </a:extLst>
          </p:cNvPr>
          <p:cNvCxnSpPr>
            <a:cxnSpLocks/>
          </p:cNvCxnSpPr>
          <p:nvPr/>
        </p:nvCxnSpPr>
        <p:spPr>
          <a:xfrm>
            <a:off x="6329680" y="3641109"/>
            <a:ext cx="0" cy="389686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0E3A882-5C98-4486-9732-B0A8CCF1180F}"/>
              </a:ext>
            </a:extLst>
          </p:cNvPr>
          <p:cNvCxnSpPr>
            <a:cxnSpLocks/>
            <a:stCxn id="17" idx="1"/>
            <a:endCxn id="8" idx="3"/>
          </p:cNvCxnSpPr>
          <p:nvPr/>
        </p:nvCxnSpPr>
        <p:spPr>
          <a:xfrm rot="10800000" flipV="1">
            <a:off x="3889444" y="3641109"/>
            <a:ext cx="4413113" cy="581020"/>
          </a:xfrm>
          <a:prstGeom prst="bentConnector3">
            <a:avLst>
              <a:gd name="adj1" fmla="val 7845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443CF03-291B-44EC-AC5A-4E32E64B0A9C}"/>
              </a:ext>
            </a:extLst>
          </p:cNvPr>
          <p:cNvSpPr/>
          <p:nvPr/>
        </p:nvSpPr>
        <p:spPr>
          <a:xfrm>
            <a:off x="5792626" y="2976469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A7CE2E-5435-4F76-B39C-F7E064041EA0}"/>
              </a:ext>
            </a:extLst>
          </p:cNvPr>
          <p:cNvSpPr/>
          <p:nvPr/>
        </p:nvSpPr>
        <p:spPr>
          <a:xfrm>
            <a:off x="6255920" y="3566220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D152F6-D91A-4B58-85EE-10BC72EA9398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19E0A5-21B6-42B4-BD33-568D7387BB6B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595E42-F64E-42D3-9C65-0262C23FCBE2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EBA36F-E230-46B4-A1F1-F650CA30ED8C}"/>
              </a:ext>
            </a:extLst>
          </p:cNvPr>
          <p:cNvSpPr/>
          <p:nvPr/>
        </p:nvSpPr>
        <p:spPr>
          <a:xfrm>
            <a:off x="4397151" y="1804276"/>
            <a:ext cx="1653305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B8A5B8-0531-4ADF-B0AB-9F61794BB597}"/>
              </a:ext>
            </a:extLst>
          </p:cNvPr>
          <p:cNvSpPr/>
          <p:nvPr/>
        </p:nvSpPr>
        <p:spPr>
          <a:xfrm>
            <a:off x="6557278" y="1804277"/>
            <a:ext cx="1279321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7A0203-278F-4E66-83E3-17FE2E4D6DE9}"/>
              </a:ext>
            </a:extLst>
          </p:cNvPr>
          <p:cNvCxnSpPr>
            <a:stCxn id="43" idx="2"/>
            <a:endCxn id="4" idx="0"/>
          </p:cNvCxnSpPr>
          <p:nvPr/>
        </p:nvCxnSpPr>
        <p:spPr>
          <a:xfrm flipH="1">
            <a:off x="3454843" y="2260298"/>
            <a:ext cx="1768961" cy="59375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B7554C-B231-44F3-95B5-DE936132030D}"/>
              </a:ext>
            </a:extLst>
          </p:cNvPr>
          <p:cNvCxnSpPr>
            <a:cxnSpLocks/>
            <a:stCxn id="43" idx="2"/>
            <a:endCxn id="10" idx="0"/>
          </p:cNvCxnSpPr>
          <p:nvPr/>
        </p:nvCxnSpPr>
        <p:spPr>
          <a:xfrm>
            <a:off x="5223804" y="2260298"/>
            <a:ext cx="872196" cy="177049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C4447AE-2849-4E02-8522-46DE42A8072F}"/>
              </a:ext>
            </a:extLst>
          </p:cNvPr>
          <p:cNvCxnSpPr>
            <a:cxnSpLocks/>
            <a:stCxn id="43" idx="2"/>
            <a:endCxn id="20" idx="1"/>
          </p:cNvCxnSpPr>
          <p:nvPr/>
        </p:nvCxnSpPr>
        <p:spPr>
          <a:xfrm>
            <a:off x="5223804" y="2260298"/>
            <a:ext cx="3078752" cy="196183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D2FAFA-736D-4C12-9013-2C739EB46773}"/>
              </a:ext>
            </a:extLst>
          </p:cNvPr>
          <p:cNvCxnSpPr>
            <a:cxnSpLocks/>
            <a:stCxn id="44" idx="2"/>
            <a:endCxn id="8" idx="3"/>
          </p:cNvCxnSpPr>
          <p:nvPr/>
        </p:nvCxnSpPr>
        <p:spPr>
          <a:xfrm flipH="1">
            <a:off x="3889443" y="2260299"/>
            <a:ext cx="3307496" cy="196183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65C23B-5FA7-4AB5-AAFB-605BD8FC227C}"/>
              </a:ext>
            </a:extLst>
          </p:cNvPr>
          <p:cNvCxnSpPr>
            <a:cxnSpLocks/>
            <a:stCxn id="44" idx="2"/>
            <a:endCxn id="16" idx="0"/>
          </p:cNvCxnSpPr>
          <p:nvPr/>
        </p:nvCxnSpPr>
        <p:spPr>
          <a:xfrm>
            <a:off x="7196939" y="2260299"/>
            <a:ext cx="1540218" cy="59375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268E613-5296-48B2-BA27-ED78D9CA60AD}"/>
              </a:ext>
            </a:extLst>
          </p:cNvPr>
          <p:cNvSpPr/>
          <p:nvPr/>
        </p:nvSpPr>
        <p:spPr>
          <a:xfrm>
            <a:off x="629677" y="1804276"/>
            <a:ext cx="3692920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A write consists of: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9C5C26E-6028-4429-BDB2-A26BABF20B54}"/>
              </a:ext>
            </a:extLst>
          </p:cNvPr>
          <p:cNvSpPr/>
          <p:nvPr/>
        </p:nvSpPr>
        <p:spPr>
          <a:xfrm>
            <a:off x="8343421" y="1672623"/>
            <a:ext cx="3692920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Both</a:t>
            </a:r>
            <a:r>
              <a:rPr lang="en-US" sz="3200" dirty="0">
                <a:latin typeface="Franklin Gothic Medium" panose="020B0603020102020204" pitchFamily="34" charset="0"/>
              </a:rPr>
              <a:t>-dependent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46F32-7F3C-4AF3-9D0C-062DA3C5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23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6C5CE8-2E82-4EEE-BB96-CE0C332BFE8F}"/>
              </a:ext>
            </a:extLst>
          </p:cNvPr>
          <p:cNvSpPr/>
          <p:nvPr/>
        </p:nvSpPr>
        <p:spPr>
          <a:xfrm>
            <a:off x="0" y="5819601"/>
            <a:ext cx="12192000" cy="10102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Both-dependent</a:t>
            </a:r>
            <a:r>
              <a:rPr lang="en-US" sz="3200" dirty="0">
                <a:latin typeface="Franklin Gothic Medium" panose="020B0603020102020204" pitchFamily="34" charset="0"/>
              </a:rPr>
              <a:t> sub-operations can pre-execute as soon as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both the data and address of the write are available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3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A027-0CB6-4B4A-A93A-75DAAAB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II: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PRE-EXECUTION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AE3AE-BDFE-4B36-940E-DFF9DAD1DFBE}"/>
              </a:ext>
            </a:extLst>
          </p:cNvPr>
          <p:cNvSpPr/>
          <p:nvPr/>
        </p:nvSpPr>
        <p:spPr>
          <a:xfrm>
            <a:off x="3020242" y="2854053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CFD47-D077-4EE5-9F35-9CF550493BE4}"/>
              </a:ext>
            </a:extLst>
          </p:cNvPr>
          <p:cNvSpPr/>
          <p:nvPr/>
        </p:nvSpPr>
        <p:spPr>
          <a:xfrm>
            <a:off x="3020242" y="344977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A29A35-7AEA-46A4-8FF5-289FC68EFE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54843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6DCF19-E4BC-4FC8-BCCC-3470910CE3A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454843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D04A889-CACB-4938-A807-4D99C0EA7360}"/>
              </a:ext>
            </a:extLst>
          </p:cNvPr>
          <p:cNvSpPr/>
          <p:nvPr/>
        </p:nvSpPr>
        <p:spPr>
          <a:xfrm>
            <a:off x="3020242" y="4030796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A234CC-AEDD-489B-AD7C-87B94666A62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454843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05F1AE-84BF-4899-BA1D-97D4BF0728CD}"/>
              </a:ext>
            </a:extLst>
          </p:cNvPr>
          <p:cNvSpPr/>
          <p:nvPr/>
        </p:nvSpPr>
        <p:spPr>
          <a:xfrm>
            <a:off x="5661399" y="4030795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DA5A4-3905-4BEA-98D2-CC48D2B4B755}"/>
              </a:ext>
            </a:extLst>
          </p:cNvPr>
          <p:cNvSpPr/>
          <p:nvPr/>
        </p:nvSpPr>
        <p:spPr>
          <a:xfrm>
            <a:off x="5661399" y="462651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7A56D-68B3-4C9B-BDA8-02977895DD4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6000" y="4413461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81AD52-CD9B-4818-B4C2-E0E4DFA0102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096000" y="500918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0B6555-C49F-48C3-90E4-F32F1B2AA04D}"/>
              </a:ext>
            </a:extLst>
          </p:cNvPr>
          <p:cNvSpPr/>
          <p:nvPr/>
        </p:nvSpPr>
        <p:spPr>
          <a:xfrm>
            <a:off x="5661399" y="5207538"/>
            <a:ext cx="869201" cy="382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4A91A-A4BE-4C95-A498-6F202C6DB53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5590203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AB9F-6E31-40C1-B2B2-F199922555F2}"/>
              </a:ext>
            </a:extLst>
          </p:cNvPr>
          <p:cNvSpPr/>
          <p:nvPr/>
        </p:nvSpPr>
        <p:spPr>
          <a:xfrm>
            <a:off x="8302556" y="2854053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D18AC-D4B4-4B04-8D1F-587737EC5AEC}"/>
              </a:ext>
            </a:extLst>
          </p:cNvPr>
          <p:cNvSpPr/>
          <p:nvPr/>
        </p:nvSpPr>
        <p:spPr>
          <a:xfrm>
            <a:off x="8302556" y="344977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9AF1D-20BF-4228-B1FA-247817CF4E8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737157" y="3236719"/>
            <a:ext cx="0" cy="213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DE1DF4-8539-42D8-BBBC-2EE71A9F1B1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737157" y="383244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C401C0-394C-4AA3-B282-888FA0D64578}"/>
              </a:ext>
            </a:extLst>
          </p:cNvPr>
          <p:cNvSpPr/>
          <p:nvPr/>
        </p:nvSpPr>
        <p:spPr>
          <a:xfrm>
            <a:off x="8302556" y="4030796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4B2C72-2CDC-4AD4-8DEC-BF610E38D90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737157" y="441346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FFA9ED-2CAE-4611-9FA6-2BAE86CD3986}"/>
              </a:ext>
            </a:extLst>
          </p:cNvPr>
          <p:cNvSpPr/>
          <p:nvPr/>
        </p:nvSpPr>
        <p:spPr>
          <a:xfrm>
            <a:off x="3020242" y="4623739"/>
            <a:ext cx="869201" cy="3826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7F6214-BCC2-4225-BFB5-DF255C7595F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454843" y="5006404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4C7D3-ADAE-4D2E-BF75-B5CE02BE9CBA}"/>
              </a:ext>
            </a:extLst>
          </p:cNvPr>
          <p:cNvSpPr/>
          <p:nvPr/>
        </p:nvSpPr>
        <p:spPr>
          <a:xfrm>
            <a:off x="8302556" y="4611815"/>
            <a:ext cx="869201" cy="382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45657B-1975-4DF7-B608-0C65CFB24B96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37157" y="4994481"/>
            <a:ext cx="0" cy="1983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2E78D0C-0FDA-427F-9B31-9BF91E855A1B}"/>
              </a:ext>
            </a:extLst>
          </p:cNvPr>
          <p:cNvCxnSpPr>
            <a:stCxn id="4" idx="3"/>
            <a:endCxn id="24" idx="1"/>
          </p:cNvCxnSpPr>
          <p:nvPr/>
        </p:nvCxnSpPr>
        <p:spPr>
          <a:xfrm>
            <a:off x="3889443" y="3045386"/>
            <a:ext cx="4413113" cy="1757762"/>
          </a:xfrm>
          <a:prstGeom prst="bentConnector3">
            <a:avLst>
              <a:gd name="adj1" fmla="val 8357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AE9521-DDA1-401A-852C-F855522E9F58}"/>
              </a:ext>
            </a:extLst>
          </p:cNvPr>
          <p:cNvCxnSpPr/>
          <p:nvPr/>
        </p:nvCxnSpPr>
        <p:spPr>
          <a:xfrm>
            <a:off x="5864352" y="3045386"/>
            <a:ext cx="0" cy="985409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E089F-49E6-4830-BF82-8BD781DF77E0}"/>
              </a:ext>
            </a:extLst>
          </p:cNvPr>
          <p:cNvCxnSpPr>
            <a:cxnSpLocks/>
          </p:cNvCxnSpPr>
          <p:nvPr/>
        </p:nvCxnSpPr>
        <p:spPr>
          <a:xfrm>
            <a:off x="6329680" y="3641109"/>
            <a:ext cx="0" cy="389686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0E3A882-5C98-4486-9732-B0A8CCF1180F}"/>
              </a:ext>
            </a:extLst>
          </p:cNvPr>
          <p:cNvCxnSpPr>
            <a:cxnSpLocks/>
            <a:stCxn id="17" idx="1"/>
            <a:endCxn id="8" idx="3"/>
          </p:cNvCxnSpPr>
          <p:nvPr/>
        </p:nvCxnSpPr>
        <p:spPr>
          <a:xfrm rot="10800000" flipV="1">
            <a:off x="3889444" y="3641109"/>
            <a:ext cx="4413113" cy="581020"/>
          </a:xfrm>
          <a:prstGeom prst="bentConnector3">
            <a:avLst>
              <a:gd name="adj1" fmla="val 7845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443CF03-291B-44EC-AC5A-4E32E64B0A9C}"/>
              </a:ext>
            </a:extLst>
          </p:cNvPr>
          <p:cNvSpPr/>
          <p:nvPr/>
        </p:nvSpPr>
        <p:spPr>
          <a:xfrm>
            <a:off x="5792626" y="2976469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A7CE2E-5435-4F76-B39C-F7E064041EA0}"/>
              </a:ext>
            </a:extLst>
          </p:cNvPr>
          <p:cNvSpPr/>
          <p:nvPr/>
        </p:nvSpPr>
        <p:spPr>
          <a:xfrm>
            <a:off x="6255920" y="3566220"/>
            <a:ext cx="143452" cy="1434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D152F6-D91A-4B58-85EE-10BC72EA9398}"/>
              </a:ext>
            </a:extLst>
          </p:cNvPr>
          <p:cNvSpPr/>
          <p:nvPr/>
        </p:nvSpPr>
        <p:spPr>
          <a:xfrm>
            <a:off x="7505560" y="6026811"/>
            <a:ext cx="246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19E0A5-21B6-42B4-BD33-568D7387BB6B}"/>
              </a:ext>
            </a:extLst>
          </p:cNvPr>
          <p:cNvSpPr/>
          <p:nvPr/>
        </p:nvSpPr>
        <p:spPr>
          <a:xfrm>
            <a:off x="4962009" y="5911593"/>
            <a:ext cx="23531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Integrity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Verification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595E42-F64E-42D3-9C65-0262C23FCBE2}"/>
              </a:ext>
            </a:extLst>
          </p:cNvPr>
          <p:cNvSpPr/>
          <p:nvPr/>
        </p:nvSpPr>
        <p:spPr>
          <a:xfrm>
            <a:off x="2138054" y="5911593"/>
            <a:ext cx="263357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Counter-mode Encryption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EBA36F-E230-46B4-A1F1-F650CA30ED8C}"/>
              </a:ext>
            </a:extLst>
          </p:cNvPr>
          <p:cNvSpPr/>
          <p:nvPr/>
        </p:nvSpPr>
        <p:spPr>
          <a:xfrm>
            <a:off x="4397151" y="1804276"/>
            <a:ext cx="1653305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B8A5B8-0531-4ADF-B0AB-9F61794BB597}"/>
              </a:ext>
            </a:extLst>
          </p:cNvPr>
          <p:cNvSpPr/>
          <p:nvPr/>
        </p:nvSpPr>
        <p:spPr>
          <a:xfrm>
            <a:off x="6557278" y="1804277"/>
            <a:ext cx="1279321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6A235A6-310F-470A-9BB7-622D6C89E6B3}"/>
              </a:ext>
            </a:extLst>
          </p:cNvPr>
          <p:cNvGrpSpPr/>
          <p:nvPr/>
        </p:nvGrpSpPr>
        <p:grpSpPr>
          <a:xfrm>
            <a:off x="3454843" y="2260298"/>
            <a:ext cx="5282314" cy="1961831"/>
            <a:chOff x="3454843" y="2260298"/>
            <a:chExt cx="5282314" cy="19618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B7A0203-278F-4E66-83E3-17FE2E4D6DE9}"/>
                </a:ext>
              </a:extLst>
            </p:cNvPr>
            <p:cNvCxnSpPr>
              <a:stCxn id="43" idx="2"/>
              <a:endCxn id="4" idx="0"/>
            </p:cNvCxnSpPr>
            <p:nvPr/>
          </p:nvCxnSpPr>
          <p:spPr>
            <a:xfrm flipH="1">
              <a:off x="3454843" y="2260298"/>
              <a:ext cx="1768961" cy="593755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9B7554C-B231-44F3-95B5-DE936132030D}"/>
                </a:ext>
              </a:extLst>
            </p:cNvPr>
            <p:cNvCxnSpPr>
              <a:cxnSpLocks/>
              <a:stCxn id="43" idx="2"/>
              <a:endCxn id="10" idx="0"/>
            </p:cNvCxnSpPr>
            <p:nvPr/>
          </p:nvCxnSpPr>
          <p:spPr>
            <a:xfrm>
              <a:off x="5223804" y="2260298"/>
              <a:ext cx="872196" cy="1770497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C4447AE-2849-4E02-8522-46DE42A8072F}"/>
                </a:ext>
              </a:extLst>
            </p:cNvPr>
            <p:cNvCxnSpPr>
              <a:cxnSpLocks/>
              <a:stCxn id="43" idx="2"/>
              <a:endCxn id="20" idx="1"/>
            </p:cNvCxnSpPr>
            <p:nvPr/>
          </p:nvCxnSpPr>
          <p:spPr>
            <a:xfrm>
              <a:off x="5223804" y="2260298"/>
              <a:ext cx="3078752" cy="1961831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FD2FAFA-736D-4C12-9013-2C739EB46773}"/>
                </a:ext>
              </a:extLst>
            </p:cNvPr>
            <p:cNvCxnSpPr>
              <a:cxnSpLocks/>
              <a:stCxn id="44" idx="2"/>
              <a:endCxn id="8" idx="3"/>
            </p:cNvCxnSpPr>
            <p:nvPr/>
          </p:nvCxnSpPr>
          <p:spPr>
            <a:xfrm flipH="1">
              <a:off x="3889443" y="2260299"/>
              <a:ext cx="3307496" cy="196183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C65C23B-5FA7-4AB5-AAFB-605BD8FC227C}"/>
                </a:ext>
              </a:extLst>
            </p:cNvPr>
            <p:cNvCxnSpPr>
              <a:cxnSpLocks/>
              <a:stCxn id="44" idx="2"/>
              <a:endCxn id="16" idx="0"/>
            </p:cNvCxnSpPr>
            <p:nvPr/>
          </p:nvCxnSpPr>
          <p:spPr>
            <a:xfrm>
              <a:off x="7196939" y="2260299"/>
              <a:ext cx="1540218" cy="593754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C268E613-5296-48B2-BA27-ED78D9CA60AD}"/>
              </a:ext>
            </a:extLst>
          </p:cNvPr>
          <p:cNvSpPr/>
          <p:nvPr/>
        </p:nvSpPr>
        <p:spPr>
          <a:xfrm>
            <a:off x="629677" y="1804276"/>
            <a:ext cx="3692920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A write consists of: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C0390-BBD3-4E9E-AAF5-AE847BFA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24</a:t>
            </a:fld>
            <a:endParaRPr lang="en-US"/>
          </a:p>
        </p:txBody>
      </p:sp>
      <p:sp>
        <p:nvSpPr>
          <p:cNvPr id="51" name="Rectangle: Rounded Corners 47">
            <a:extLst>
              <a:ext uri="{FF2B5EF4-FFF2-40B4-BE49-F238E27FC236}">
                <a16:creationId xmlns:a16="http://schemas.microsoft.com/office/drawing/2014/main" id="{E3881DB7-98D8-194C-9DF5-E6CE681CC459}"/>
              </a:ext>
            </a:extLst>
          </p:cNvPr>
          <p:cNvSpPr/>
          <p:nvPr/>
        </p:nvSpPr>
        <p:spPr>
          <a:xfrm>
            <a:off x="-1" y="5896824"/>
            <a:ext cx="12192000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Franklin Gothic Medium" panose="020B0603020102020204" pitchFamily="34" charset="0"/>
              </a:rPr>
              <a:t>How can we know the address/data ahead of time?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342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DD3D0-5374-48C9-A93E-013F15C0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25E984-CDE6-4F41-A085-B1FEFD26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ADDRESS AND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07861-6300-4A2B-B15A-26C16AEE544B}"/>
              </a:ext>
            </a:extLst>
          </p:cNvPr>
          <p:cNvSpPr/>
          <p:nvPr/>
        </p:nvSpPr>
        <p:spPr>
          <a:xfrm>
            <a:off x="838200" y="1705765"/>
            <a:ext cx="8544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Update tree node &lt;</a:t>
            </a:r>
            <a:r>
              <a:rPr lang="en-US" sz="2800" dirty="0">
                <a:latin typeface="Courier" pitchFamily="2" charset="0"/>
              </a:rPr>
              <a:t>Key</a:t>
            </a:r>
            <a:r>
              <a:rPr lang="en-US" sz="2800" dirty="0">
                <a:latin typeface="Franklin Gothic Medium" panose="020B0603020102020204" pitchFamily="34" charset="0"/>
              </a:rPr>
              <a:t>, </a:t>
            </a:r>
            <a:r>
              <a:rPr lang="en-US" sz="2800" dirty="0">
                <a:latin typeface="Courier" pitchFamily="2" charset="0"/>
              </a:rPr>
              <a:t>Value</a:t>
            </a:r>
            <a:r>
              <a:rPr lang="en-US" sz="2800" dirty="0">
                <a:latin typeface="Franklin Gothic Medium" panose="020B0603020102020204" pitchFamily="34" charset="0"/>
              </a:rPr>
              <a:t>&gt; using undo log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AEF40-8880-4A42-8F94-0D06B9CD916A}"/>
              </a:ext>
            </a:extLst>
          </p:cNvPr>
          <p:cNvSpPr/>
          <p:nvPr/>
        </p:nvSpPr>
        <p:spPr>
          <a:xfrm>
            <a:off x="2590551" y="2547303"/>
            <a:ext cx="1338673" cy="649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0AC06-E0BA-4DD3-93D8-9442A6B1507E}"/>
              </a:ext>
            </a:extLst>
          </p:cNvPr>
          <p:cNvSpPr/>
          <p:nvPr/>
        </p:nvSpPr>
        <p:spPr>
          <a:xfrm>
            <a:off x="2586399" y="3472461"/>
            <a:ext cx="1338673" cy="649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604CC-2C9A-4B42-8EC2-9528D3256CE0}"/>
              </a:ext>
            </a:extLst>
          </p:cNvPr>
          <p:cNvSpPr/>
          <p:nvPr/>
        </p:nvSpPr>
        <p:spPr>
          <a:xfrm>
            <a:off x="2586398" y="4383537"/>
            <a:ext cx="1338672" cy="649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315D4E-685B-4ADE-BB91-001BD6B004B5}"/>
              </a:ext>
            </a:extLst>
          </p:cNvPr>
          <p:cNvCxnSpPr/>
          <p:nvPr/>
        </p:nvCxnSpPr>
        <p:spPr>
          <a:xfrm>
            <a:off x="2394546" y="3333526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0B989C-4150-4BF8-A551-7FB1BD769666}"/>
              </a:ext>
            </a:extLst>
          </p:cNvPr>
          <p:cNvCxnSpPr/>
          <p:nvPr/>
        </p:nvCxnSpPr>
        <p:spPr>
          <a:xfrm>
            <a:off x="2394546" y="4248025"/>
            <a:ext cx="1757081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0493EC-5B5C-4328-92D9-0DBEFABABACA}"/>
              </a:ext>
            </a:extLst>
          </p:cNvPr>
          <p:cNvCxnSpPr/>
          <p:nvPr/>
        </p:nvCxnSpPr>
        <p:spPr>
          <a:xfrm>
            <a:off x="2377192" y="5146467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4829E1-1A92-2C48-9869-4CA0DEB5BD31}"/>
              </a:ext>
            </a:extLst>
          </p:cNvPr>
          <p:cNvSpPr/>
          <p:nvPr/>
        </p:nvSpPr>
        <p:spPr>
          <a:xfrm>
            <a:off x="5474044" y="4389624"/>
            <a:ext cx="815546" cy="815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3C228C-78BD-5647-A5E6-22D1678DF066}"/>
              </a:ext>
            </a:extLst>
          </p:cNvPr>
          <p:cNvSpPr/>
          <p:nvPr/>
        </p:nvSpPr>
        <p:spPr>
          <a:xfrm>
            <a:off x="6566401" y="2775440"/>
            <a:ext cx="815546" cy="815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4B94D8-E796-5C42-BC3B-608FA5C13D88}"/>
              </a:ext>
            </a:extLst>
          </p:cNvPr>
          <p:cNvSpPr/>
          <p:nvPr/>
        </p:nvSpPr>
        <p:spPr>
          <a:xfrm>
            <a:off x="7689918" y="4375133"/>
            <a:ext cx="815546" cy="815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394FC-8B58-324E-8859-D1B2CE89878A}"/>
              </a:ext>
            </a:extLst>
          </p:cNvPr>
          <p:cNvSpPr/>
          <p:nvPr/>
        </p:nvSpPr>
        <p:spPr>
          <a:xfrm>
            <a:off x="10141802" y="5279227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E25586-D2F6-DF49-A6BA-D31301599673}"/>
              </a:ext>
            </a:extLst>
          </p:cNvPr>
          <p:cNvSpPr/>
          <p:nvPr/>
        </p:nvSpPr>
        <p:spPr>
          <a:xfrm>
            <a:off x="4658894" y="5669321"/>
            <a:ext cx="5194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Location is known after traversal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urier"/>
            </a:endParaRPr>
          </a:p>
        </p:txBody>
      </p:sp>
      <p:sp>
        <p:nvSpPr>
          <p:cNvPr id="26" name="Arrow: Right 17">
            <a:extLst>
              <a:ext uri="{FF2B5EF4-FFF2-40B4-BE49-F238E27FC236}">
                <a16:creationId xmlns:a16="http://schemas.microsoft.com/office/drawing/2014/main" id="{443C1253-6998-8346-A372-DA2D00122F6A}"/>
              </a:ext>
            </a:extLst>
          </p:cNvPr>
          <p:cNvSpPr/>
          <p:nvPr/>
        </p:nvSpPr>
        <p:spPr>
          <a:xfrm rot="13572656">
            <a:off x="5963339" y="5336787"/>
            <a:ext cx="415369" cy="3137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DB3078-7866-2E45-9F3C-81D514A9939B}"/>
              </a:ext>
            </a:extLst>
          </p:cNvPr>
          <p:cNvSpPr/>
          <p:nvPr/>
        </p:nvSpPr>
        <p:spPr>
          <a:xfrm>
            <a:off x="10322011" y="4365194"/>
            <a:ext cx="815546" cy="8155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B10620-9A3D-0D45-A8C5-079E1E03E101}"/>
              </a:ext>
            </a:extLst>
          </p:cNvPr>
          <p:cNvCxnSpPr/>
          <p:nvPr/>
        </p:nvCxnSpPr>
        <p:spPr>
          <a:xfrm>
            <a:off x="10002078" y="5529976"/>
            <a:ext cx="13517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73E226-9257-F74A-8F34-F17C7A458496}"/>
              </a:ext>
            </a:extLst>
          </p:cNvPr>
          <p:cNvCxnSpPr>
            <a:stCxn id="20" idx="2"/>
            <a:endCxn id="4" idx="0"/>
          </p:cNvCxnSpPr>
          <p:nvPr/>
        </p:nvCxnSpPr>
        <p:spPr>
          <a:xfrm flipH="1">
            <a:off x="5881817" y="3590986"/>
            <a:ext cx="1092357" cy="79863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33D0E5-BEF1-024F-A7AD-82018CAD876F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6974174" y="3590986"/>
            <a:ext cx="1123517" cy="784147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21">
            <a:extLst>
              <a:ext uri="{FF2B5EF4-FFF2-40B4-BE49-F238E27FC236}">
                <a16:creationId xmlns:a16="http://schemas.microsoft.com/office/drawing/2014/main" id="{883434E6-D30F-F84D-BD3F-C77866F5F5FE}"/>
              </a:ext>
            </a:extLst>
          </p:cNvPr>
          <p:cNvSpPr/>
          <p:nvPr/>
        </p:nvSpPr>
        <p:spPr>
          <a:xfrm>
            <a:off x="0" y="6201489"/>
            <a:ext cx="12192000" cy="5561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During backup: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r>
              <a:rPr lang="en-US" sz="3200" dirty="0">
                <a:latin typeface="Franklin Gothic Medium" panose="020B0603020102020204" pitchFamily="34" charset="0"/>
              </a:rPr>
              <a:t> of the update is known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6EA75C-5C76-E74A-9AAE-3ADC90E1A273}"/>
              </a:ext>
            </a:extLst>
          </p:cNvPr>
          <p:cNvSpPr/>
          <p:nvPr/>
        </p:nvSpPr>
        <p:spPr>
          <a:xfrm>
            <a:off x="4516652" y="2238922"/>
            <a:ext cx="3637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Traverse tree 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</a:rPr>
              <a:t>Key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41" name="Arrow: Right 17">
            <a:extLst>
              <a:ext uri="{FF2B5EF4-FFF2-40B4-BE49-F238E27FC236}">
                <a16:creationId xmlns:a16="http://schemas.microsoft.com/office/drawing/2014/main" id="{BB5F942D-F5A1-B841-A3B6-BCF44538669F}"/>
              </a:ext>
            </a:extLst>
          </p:cNvPr>
          <p:cNvSpPr/>
          <p:nvPr/>
        </p:nvSpPr>
        <p:spPr>
          <a:xfrm rot="13055761">
            <a:off x="4052879" y="2217375"/>
            <a:ext cx="415369" cy="3137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6D90C5-B2AF-744E-B926-54D77504E6CC}"/>
              </a:ext>
            </a:extLst>
          </p:cNvPr>
          <p:cNvSpPr/>
          <p:nvPr/>
        </p:nvSpPr>
        <p:spPr>
          <a:xfrm>
            <a:off x="5910458" y="1239102"/>
            <a:ext cx="2595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Data for update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43" name="Arrow: Right 17">
            <a:extLst>
              <a:ext uri="{FF2B5EF4-FFF2-40B4-BE49-F238E27FC236}">
                <a16:creationId xmlns:a16="http://schemas.microsoft.com/office/drawing/2014/main" id="{355F0597-91CF-3E4D-925C-9FB02F45924F}"/>
              </a:ext>
            </a:extLst>
          </p:cNvPr>
          <p:cNvSpPr/>
          <p:nvPr/>
        </p:nvSpPr>
        <p:spPr>
          <a:xfrm rot="8950304">
            <a:off x="5415368" y="1499235"/>
            <a:ext cx="415369" cy="3137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0F7FC2-5961-470E-9FAE-55A206E2D4D2}"/>
              </a:ext>
            </a:extLst>
          </p:cNvPr>
          <p:cNvSpPr/>
          <p:nvPr/>
        </p:nvSpPr>
        <p:spPr>
          <a:xfrm>
            <a:off x="0" y="6198658"/>
            <a:ext cx="12192000" cy="5561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zh-CN" sz="3200" dirty="0">
                <a:latin typeface="Franklin Gothic Medium" panose="020B0603020102020204" pitchFamily="34" charset="0"/>
              </a:rPr>
              <a:t>During backup: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r>
              <a:rPr lang="en-US" sz="3200" dirty="0">
                <a:latin typeface="Franklin Gothic Medium" panose="020B0603020102020204" pitchFamily="34" charset="0"/>
              </a:rPr>
              <a:t> of the update is known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6BD690-885D-F54D-A61A-AAB5B857D1A0}"/>
              </a:ext>
            </a:extLst>
          </p:cNvPr>
          <p:cNvGrpSpPr/>
          <p:nvPr/>
        </p:nvGrpSpPr>
        <p:grpSpPr>
          <a:xfrm>
            <a:off x="119169" y="2337987"/>
            <a:ext cx="2430313" cy="810478"/>
            <a:chOff x="119169" y="2337987"/>
            <a:chExt cx="2430313" cy="81047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8E26C9-73E9-A644-BE88-431249CB45E0}"/>
                </a:ext>
              </a:extLst>
            </p:cNvPr>
            <p:cNvSpPr txBox="1"/>
            <p:nvPr/>
          </p:nvSpPr>
          <p:spPr>
            <a:xfrm>
              <a:off x="119169" y="2337987"/>
              <a:ext cx="243031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Pre-execution </a:t>
              </a:r>
              <a:b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</a:b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for update</a:t>
              </a:r>
            </a:p>
          </p:txBody>
        </p:sp>
        <p:sp>
          <p:nvSpPr>
            <p:cNvPr id="46" name="Arrow: Right 17">
              <a:extLst>
                <a:ext uri="{FF2B5EF4-FFF2-40B4-BE49-F238E27FC236}">
                  <a16:creationId xmlns:a16="http://schemas.microsoft.com/office/drawing/2014/main" id="{23380B47-BEDF-5D48-A22A-2BD0F7693DF4}"/>
                </a:ext>
              </a:extLst>
            </p:cNvPr>
            <p:cNvSpPr/>
            <p:nvPr/>
          </p:nvSpPr>
          <p:spPr>
            <a:xfrm>
              <a:off x="2086339" y="2761358"/>
              <a:ext cx="415369" cy="31376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50399-F51B-C742-9666-43CD3FF0DC9C}"/>
              </a:ext>
            </a:extLst>
          </p:cNvPr>
          <p:cNvSpPr/>
          <p:nvPr/>
        </p:nvSpPr>
        <p:spPr>
          <a:xfrm>
            <a:off x="2586372" y="2544679"/>
            <a:ext cx="1338673" cy="649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30F0FF-D130-2448-AA46-0DA06A4630A2}"/>
              </a:ext>
            </a:extLst>
          </p:cNvPr>
          <p:cNvSpPr/>
          <p:nvPr/>
        </p:nvSpPr>
        <p:spPr>
          <a:xfrm>
            <a:off x="2586398" y="3469958"/>
            <a:ext cx="1338673" cy="649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EAD335-452C-FC4B-A6F2-362FF57E0B37}"/>
              </a:ext>
            </a:extLst>
          </p:cNvPr>
          <p:cNvSpPr/>
          <p:nvPr/>
        </p:nvSpPr>
        <p:spPr>
          <a:xfrm>
            <a:off x="2586372" y="4389624"/>
            <a:ext cx="1338673" cy="649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595E3-F08A-431F-B4A8-081E8C176868}"/>
              </a:ext>
            </a:extLst>
          </p:cNvPr>
          <p:cNvSpPr/>
          <p:nvPr/>
        </p:nvSpPr>
        <p:spPr>
          <a:xfrm>
            <a:off x="2661334" y="2641029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56C60B-6ECF-4E09-93F2-26BD5651D88B}"/>
              </a:ext>
            </a:extLst>
          </p:cNvPr>
          <p:cNvSpPr/>
          <p:nvPr/>
        </p:nvSpPr>
        <p:spPr>
          <a:xfrm>
            <a:off x="2707837" y="3559943"/>
            <a:ext cx="112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Update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1B021-E3EB-473B-B750-01C18D71A7D4}"/>
              </a:ext>
            </a:extLst>
          </p:cNvPr>
          <p:cNvSpPr/>
          <p:nvPr/>
        </p:nvSpPr>
        <p:spPr>
          <a:xfrm>
            <a:off x="2631197" y="4491639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Commit</a:t>
            </a:r>
            <a:endParaRPr lang="en-US" sz="24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098A245-7FB3-9B49-9CE2-CB638F465984}"/>
              </a:ext>
            </a:extLst>
          </p:cNvPr>
          <p:cNvGrpSpPr/>
          <p:nvPr/>
        </p:nvGrpSpPr>
        <p:grpSpPr>
          <a:xfrm>
            <a:off x="146119" y="3814957"/>
            <a:ext cx="2680308" cy="1169551"/>
            <a:chOff x="-130825" y="2337987"/>
            <a:chExt cx="2680308" cy="116955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0B4367-82CA-EB4E-AC7D-8F637A777690}"/>
                </a:ext>
              </a:extLst>
            </p:cNvPr>
            <p:cNvSpPr txBox="1"/>
            <p:nvPr/>
          </p:nvSpPr>
          <p:spPr>
            <a:xfrm>
              <a:off x="-130825" y="2337987"/>
              <a:ext cx="26803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Use </a:t>
              </a:r>
              <a:b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</a:b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Pre-execution</a:t>
              </a:r>
            </a:p>
            <a:p>
              <a:pPr>
                <a:lnSpc>
                  <a:spcPts val="2800"/>
                </a:lnSpc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Results</a:t>
              </a:r>
            </a:p>
          </p:txBody>
        </p:sp>
        <p:sp>
          <p:nvSpPr>
            <p:cNvPr id="58" name="Arrow: Right 17">
              <a:extLst>
                <a:ext uri="{FF2B5EF4-FFF2-40B4-BE49-F238E27FC236}">
                  <a16:creationId xmlns:a16="http://schemas.microsoft.com/office/drawing/2014/main" id="{0243E2AB-FDF8-5346-940C-3F557DC2693C}"/>
                </a:ext>
              </a:extLst>
            </p:cNvPr>
            <p:cNvSpPr/>
            <p:nvPr/>
          </p:nvSpPr>
          <p:spPr>
            <a:xfrm>
              <a:off x="1809394" y="2413108"/>
              <a:ext cx="415369" cy="31376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267EDF5-385C-4849-9C79-3E15A3B72383}"/>
              </a:ext>
            </a:extLst>
          </p:cNvPr>
          <p:cNvSpPr/>
          <p:nvPr/>
        </p:nvSpPr>
        <p:spPr>
          <a:xfrm>
            <a:off x="5474044" y="4395777"/>
            <a:ext cx="815546" cy="809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61B634-334B-4C42-B225-213AEB442727}"/>
              </a:ext>
            </a:extLst>
          </p:cNvPr>
          <p:cNvSpPr/>
          <p:nvPr/>
        </p:nvSpPr>
        <p:spPr>
          <a:xfrm>
            <a:off x="5474044" y="4387700"/>
            <a:ext cx="815546" cy="814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: Rounded Corners 21">
            <a:extLst>
              <a:ext uri="{FF2B5EF4-FFF2-40B4-BE49-F238E27FC236}">
                <a16:creationId xmlns:a16="http://schemas.microsoft.com/office/drawing/2014/main" id="{DD792B9E-E2D3-E248-9266-B73DD1D20A9F}"/>
              </a:ext>
            </a:extLst>
          </p:cNvPr>
          <p:cNvSpPr/>
          <p:nvPr/>
        </p:nvSpPr>
        <p:spPr>
          <a:xfrm>
            <a:off x="0" y="6198872"/>
            <a:ext cx="12192000" cy="5561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Pre-execution</a:t>
            </a:r>
            <a:r>
              <a:rPr lang="en-US" sz="3200" dirty="0">
                <a:latin typeface="Franklin Gothic Medium" panose="020B0603020102020204" pitchFamily="34" charset="0"/>
              </a:rPr>
              <a:t> of address and data-dependent sub-operations</a:t>
            </a:r>
          </a:p>
        </p:txBody>
      </p:sp>
      <p:sp>
        <p:nvSpPr>
          <p:cNvPr id="61" name="Rectangle: Rounded Corners 21">
            <a:extLst>
              <a:ext uri="{FF2B5EF4-FFF2-40B4-BE49-F238E27FC236}">
                <a16:creationId xmlns:a16="http://schemas.microsoft.com/office/drawing/2014/main" id="{CDFD7F8E-0BA9-5149-8276-D33D5A80EBB4}"/>
              </a:ext>
            </a:extLst>
          </p:cNvPr>
          <p:cNvSpPr/>
          <p:nvPr/>
        </p:nvSpPr>
        <p:spPr>
          <a:xfrm>
            <a:off x="0" y="6203051"/>
            <a:ext cx="12192000" cy="5561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Take pre-executed results when writing back update</a:t>
            </a:r>
          </a:p>
        </p:txBody>
      </p:sp>
    </p:spTree>
    <p:extLst>
      <p:ext uri="{BB962C8B-B14F-4D97-AF65-F5344CB8AC3E}">
        <p14:creationId xmlns:p14="http://schemas.microsoft.com/office/powerpoint/2010/main" val="33839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092 L 0.39805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5" grpId="0"/>
      <p:bldP spid="26" grpId="0" animBg="1"/>
      <p:bldP spid="24" grpId="0" animBg="1"/>
      <p:bldP spid="37" grpId="0" animBg="1"/>
      <p:bldP spid="40" grpId="0"/>
      <p:bldP spid="40" grpId="1"/>
      <p:bldP spid="40" grpId="2"/>
      <p:bldP spid="41" grpId="0" animBg="1"/>
      <p:bldP spid="41" grpId="1" animBg="1"/>
      <p:bldP spid="41" grpId="2" animBg="1"/>
      <p:bldP spid="42" grpId="0"/>
      <p:bldP spid="43" grpId="0" animBg="1"/>
      <p:bldP spid="22" grpId="0" animBg="1"/>
      <p:bldP spid="48" grpId="0" animBg="1"/>
      <p:bldP spid="48" grpId="1" animBg="1"/>
      <p:bldP spid="48" grpId="2" animBg="1"/>
      <p:bldP spid="48" grpId="3" animBg="1"/>
      <p:bldP spid="54" grpId="0" animBg="1"/>
      <p:bldP spid="54" grpId="1" animBg="1"/>
      <p:bldP spid="54" grpId="2" animBg="1"/>
      <p:bldP spid="55" grpId="0" animBg="1"/>
      <p:bldP spid="55" grpId="1" animBg="1"/>
      <p:bldP spid="59" grpId="0" animBg="1"/>
      <p:bldP spid="27" grpId="0" animBg="1"/>
      <p:bldP spid="60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7D06D-D340-40FE-99F0-5161EB9B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76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Janus is a Roman god with two faces: </a:t>
            </a:r>
            <a:br>
              <a:rPr lang="en-US" dirty="0"/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EFED5-B424-4809-80B8-90194045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6588BE-EA6E-4966-9815-D86B81AB0B8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34AC7-A5FE-4895-8F03-AF7A9CFA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8280" r="16035" b="9232"/>
          <a:stretch/>
        </p:blipFill>
        <p:spPr>
          <a:xfrm>
            <a:off x="5026002" y="2885440"/>
            <a:ext cx="2057319" cy="251743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978957-8D51-4215-A5E2-14DC609DEBF3}"/>
              </a:ext>
            </a:extLst>
          </p:cNvPr>
          <p:cNvSpPr/>
          <p:nvPr/>
        </p:nvSpPr>
        <p:spPr>
          <a:xfrm>
            <a:off x="636497" y="3794265"/>
            <a:ext cx="4511040" cy="1018699"/>
          </a:xfrm>
          <a:prstGeom prst="roundRect">
            <a:avLst>
              <a:gd name="adj" fmla="val 11835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When dependent data and address become available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C7599C7-E0E5-4AFF-B847-06E7B3B1785A}"/>
              </a:ext>
            </a:extLst>
          </p:cNvPr>
          <p:cNvSpPr/>
          <p:nvPr/>
        </p:nvSpPr>
        <p:spPr>
          <a:xfrm>
            <a:off x="7378113" y="5402874"/>
            <a:ext cx="2836594" cy="802054"/>
          </a:xfrm>
          <a:prstGeom prst="rightArrow">
            <a:avLst>
              <a:gd name="adj1" fmla="val 55797"/>
              <a:gd name="adj2" fmla="val 59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Future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98B995A-D32C-42F5-8A57-F6D8AD9F9A9E}"/>
              </a:ext>
            </a:extLst>
          </p:cNvPr>
          <p:cNvSpPr/>
          <p:nvPr/>
        </p:nvSpPr>
        <p:spPr>
          <a:xfrm>
            <a:off x="1906172" y="5402874"/>
            <a:ext cx="2836594" cy="802054"/>
          </a:xfrm>
          <a:prstGeom prst="leftArrow">
            <a:avLst>
              <a:gd name="adj1" fmla="val 55846"/>
              <a:gd name="adj2" fmla="val 577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Past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78EF5B-E0D1-4066-89DF-99170D817E32}"/>
              </a:ext>
            </a:extLst>
          </p:cNvPr>
          <p:cNvSpPr/>
          <p:nvPr/>
        </p:nvSpPr>
        <p:spPr>
          <a:xfrm>
            <a:off x="7155648" y="3794265"/>
            <a:ext cx="4772192" cy="1018699"/>
          </a:xfrm>
          <a:prstGeom prst="roundRect">
            <a:avLst>
              <a:gd name="adj" fmla="val 11835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Pre-execute operations with dependency resolved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6A6BB-FE05-4B9A-98CF-97BC7DF965A0}"/>
              </a:ext>
            </a:extLst>
          </p:cNvPr>
          <p:cNvSpPr/>
          <p:nvPr/>
        </p:nvSpPr>
        <p:spPr>
          <a:xfrm>
            <a:off x="838200" y="2216815"/>
            <a:ext cx="3679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one looks into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past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7AA5E6-46C3-4456-B2C6-787234378E60}"/>
              </a:ext>
            </a:extLst>
          </p:cNvPr>
          <p:cNvSpPr/>
          <p:nvPr/>
        </p:nvSpPr>
        <p:spPr>
          <a:xfrm>
            <a:off x="4339883" y="2216815"/>
            <a:ext cx="449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, and another into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future</a:t>
            </a:r>
            <a:endParaRPr lang="en-US" sz="2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0AB41-C30E-4791-AB93-30FFECB5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6" y="349283"/>
            <a:ext cx="10515600" cy="1325563"/>
          </a:xfrm>
        </p:spPr>
        <p:txBody>
          <a:bodyPr/>
          <a:lstStyle/>
          <a:p>
            <a:r>
              <a:rPr lang="en-US" dirty="0"/>
              <a:t>OUR PROPOSAL: </a:t>
            </a:r>
            <a:r>
              <a:rPr lang="en-US" sz="5400" dirty="0"/>
              <a:t>J</a:t>
            </a:r>
            <a:r>
              <a:rPr lang="en-US" dirty="0"/>
              <a:t>ANUS</a:t>
            </a:r>
          </a:p>
        </p:txBody>
      </p:sp>
    </p:spTree>
    <p:extLst>
      <p:ext uri="{BB962C8B-B14F-4D97-AF65-F5344CB8AC3E}">
        <p14:creationId xmlns:p14="http://schemas.microsoft.com/office/powerpoint/2010/main" val="3804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3DEF2B70-9702-46FB-8468-CB5831F2720A}"/>
              </a:ext>
            </a:extLst>
          </p:cNvPr>
          <p:cNvGrpSpPr/>
          <p:nvPr/>
        </p:nvGrpSpPr>
        <p:grpSpPr>
          <a:xfrm>
            <a:off x="6943188" y="4417747"/>
            <a:ext cx="1338677" cy="297160"/>
            <a:chOff x="7224019" y="647843"/>
            <a:chExt cx="1338677" cy="25753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9D0417-DA44-4361-AFA8-C54339BC7867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F0B2E4D-9C8E-43B1-96CC-4831B8C6FF2D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A5FC751-E33F-46FB-83D3-2953E056171A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A3F494-0FAD-465F-8F33-727193B29C3B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1C49D2F-05D0-44EA-811C-40B686F3517B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B6D19F-C650-4D72-B0BB-CB9C3799F551}"/>
              </a:ext>
            </a:extLst>
          </p:cNvPr>
          <p:cNvGrpSpPr/>
          <p:nvPr/>
        </p:nvGrpSpPr>
        <p:grpSpPr>
          <a:xfrm>
            <a:off x="6951614" y="3235642"/>
            <a:ext cx="1338677" cy="297160"/>
            <a:chOff x="7224019" y="647843"/>
            <a:chExt cx="1338677" cy="2575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FD66025-0F54-4D01-BEE0-DCDBD62D5772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C712EE2-6340-49CA-902F-3656DC71E554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0F6004D-D98C-4617-B03B-F0C480E8F4D8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EF65DD3-7E5E-4207-9589-16B97BCA3742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D884975-1995-4D48-9A02-A5385D8C32C0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4A111A0-ED6C-46DD-971A-79101A01EF9F}"/>
              </a:ext>
            </a:extLst>
          </p:cNvPr>
          <p:cNvGrpSpPr/>
          <p:nvPr/>
        </p:nvGrpSpPr>
        <p:grpSpPr>
          <a:xfrm>
            <a:off x="6965993" y="2023033"/>
            <a:ext cx="1338677" cy="297160"/>
            <a:chOff x="7224019" y="647843"/>
            <a:chExt cx="1338677" cy="2575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4C02F4-A89D-4F4C-8B48-CDBC368D7274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4E536E0-CBD5-4009-9E8E-71B656F9E38C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4134D3-2D64-45B8-A8F3-B0D8C220518F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7A777F-80E9-4432-B929-5C3F09DBDA1B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66158D8-B897-47E5-A70E-028E755FB4B0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2E2920-741F-4295-8407-E375196C7678}"/>
              </a:ext>
            </a:extLst>
          </p:cNvPr>
          <p:cNvGrpSpPr/>
          <p:nvPr/>
        </p:nvGrpSpPr>
        <p:grpSpPr>
          <a:xfrm>
            <a:off x="4559179" y="4904203"/>
            <a:ext cx="1338677" cy="525195"/>
            <a:chOff x="5676254" y="2429887"/>
            <a:chExt cx="1338677" cy="3308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137E60C-597F-4121-9F83-0B3B9D907732}"/>
                </a:ext>
              </a:extLst>
            </p:cNvPr>
            <p:cNvSpPr/>
            <p:nvPr/>
          </p:nvSpPr>
          <p:spPr>
            <a:xfrm>
              <a:off x="5676259" y="2429887"/>
              <a:ext cx="1338672" cy="113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19802BC-7F25-4F94-AADA-B5B06317D03C}"/>
                </a:ext>
              </a:extLst>
            </p:cNvPr>
            <p:cNvSpPr/>
            <p:nvPr/>
          </p:nvSpPr>
          <p:spPr>
            <a:xfrm>
              <a:off x="5676254" y="2539497"/>
              <a:ext cx="1338672" cy="113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D355574-F3EF-4004-BD6D-2D1E0740E046}"/>
                </a:ext>
              </a:extLst>
            </p:cNvPr>
            <p:cNvSpPr/>
            <p:nvPr/>
          </p:nvSpPr>
          <p:spPr>
            <a:xfrm>
              <a:off x="5676254" y="2647765"/>
              <a:ext cx="1338672" cy="1130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83C9909-1873-4D60-AF1D-66B4C6F60580}"/>
              </a:ext>
            </a:extLst>
          </p:cNvPr>
          <p:cNvSpPr/>
          <p:nvPr/>
        </p:nvSpPr>
        <p:spPr>
          <a:xfrm>
            <a:off x="6946136" y="3058697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E2854C-91DB-44EE-8982-D9CC0BFA22D1}"/>
              </a:ext>
            </a:extLst>
          </p:cNvPr>
          <p:cNvSpPr/>
          <p:nvPr/>
        </p:nvSpPr>
        <p:spPr>
          <a:xfrm>
            <a:off x="6956646" y="1844531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731B54D-EBC9-4282-AE06-69CF4CF1FC8A}"/>
              </a:ext>
            </a:extLst>
          </p:cNvPr>
          <p:cNvSpPr/>
          <p:nvPr/>
        </p:nvSpPr>
        <p:spPr>
          <a:xfrm>
            <a:off x="4559179" y="4727616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B131DD6-06C8-402C-AE85-58CFFC70F3DF}"/>
              </a:ext>
            </a:extLst>
          </p:cNvPr>
          <p:cNvSpPr/>
          <p:nvPr/>
        </p:nvSpPr>
        <p:spPr>
          <a:xfrm>
            <a:off x="4546274" y="3266670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1A43F4E-6BEF-428F-9254-377A06BA45C5}"/>
              </a:ext>
            </a:extLst>
          </p:cNvPr>
          <p:cNvSpPr/>
          <p:nvPr/>
        </p:nvSpPr>
        <p:spPr>
          <a:xfrm>
            <a:off x="4528173" y="1841889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DCE226F-5E46-4665-BBA8-F584306C6547}"/>
              </a:ext>
            </a:extLst>
          </p:cNvPr>
          <p:cNvGrpSpPr/>
          <p:nvPr/>
        </p:nvGrpSpPr>
        <p:grpSpPr>
          <a:xfrm>
            <a:off x="4542772" y="3438215"/>
            <a:ext cx="1338677" cy="525195"/>
            <a:chOff x="5676254" y="2429887"/>
            <a:chExt cx="1338677" cy="330886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CCFE9E4-6241-4EB7-AA34-C7675994C8CB}"/>
                </a:ext>
              </a:extLst>
            </p:cNvPr>
            <p:cNvSpPr/>
            <p:nvPr/>
          </p:nvSpPr>
          <p:spPr>
            <a:xfrm>
              <a:off x="5676259" y="2429887"/>
              <a:ext cx="1338672" cy="113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DB7833BE-B392-4A7B-B7E2-750C141464C9}"/>
                </a:ext>
              </a:extLst>
            </p:cNvPr>
            <p:cNvSpPr/>
            <p:nvPr/>
          </p:nvSpPr>
          <p:spPr>
            <a:xfrm>
              <a:off x="5676254" y="2539497"/>
              <a:ext cx="1338672" cy="113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A991F27-DEC0-42E0-AE33-17FEC25DD96F}"/>
                </a:ext>
              </a:extLst>
            </p:cNvPr>
            <p:cNvSpPr/>
            <p:nvPr/>
          </p:nvSpPr>
          <p:spPr>
            <a:xfrm>
              <a:off x="5676254" y="2647765"/>
              <a:ext cx="1338672" cy="1130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726193-6302-4DD5-8B35-832EF132DBFC}"/>
              </a:ext>
            </a:extLst>
          </p:cNvPr>
          <p:cNvGrpSpPr/>
          <p:nvPr/>
        </p:nvGrpSpPr>
        <p:grpSpPr>
          <a:xfrm>
            <a:off x="4528174" y="2015756"/>
            <a:ext cx="1338677" cy="525195"/>
            <a:chOff x="5676254" y="2429887"/>
            <a:chExt cx="1338677" cy="330886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2FB19A-7122-4231-8B67-52DCBE800CC2}"/>
                </a:ext>
              </a:extLst>
            </p:cNvPr>
            <p:cNvSpPr/>
            <p:nvPr/>
          </p:nvSpPr>
          <p:spPr>
            <a:xfrm>
              <a:off x="5676259" y="2429887"/>
              <a:ext cx="1338672" cy="113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E42C29E-C774-475B-A7D7-6648B4503499}"/>
                </a:ext>
              </a:extLst>
            </p:cNvPr>
            <p:cNvSpPr/>
            <p:nvPr/>
          </p:nvSpPr>
          <p:spPr>
            <a:xfrm>
              <a:off x="5676254" y="2539497"/>
              <a:ext cx="1338672" cy="113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605E9C3-AAD8-482E-88AE-3D0E98ED2148}"/>
                </a:ext>
              </a:extLst>
            </p:cNvPr>
            <p:cNvSpPr/>
            <p:nvPr/>
          </p:nvSpPr>
          <p:spPr>
            <a:xfrm>
              <a:off x="5676254" y="2647765"/>
              <a:ext cx="1338672" cy="1130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A8159D-976E-47E1-A0F7-17F563AF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0956" cy="1325563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sz="3800" dirty="0"/>
              <a:t>ANUS</a:t>
            </a:r>
            <a:r>
              <a:rPr lang="en-US" dirty="0"/>
              <a:t>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92C56-6482-4681-9663-46DC14D4EF67}"/>
              </a:ext>
            </a:extLst>
          </p:cNvPr>
          <p:cNvSpPr/>
          <p:nvPr/>
        </p:nvSpPr>
        <p:spPr>
          <a:xfrm>
            <a:off x="480256" y="3433555"/>
            <a:ext cx="128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Janus: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EDDDDA-57C7-4078-9C92-17457DB77032}"/>
              </a:ext>
            </a:extLst>
          </p:cNvPr>
          <p:cNvGrpSpPr/>
          <p:nvPr/>
        </p:nvGrpSpPr>
        <p:grpSpPr>
          <a:xfrm>
            <a:off x="4332178" y="1403558"/>
            <a:ext cx="1774884" cy="4184769"/>
            <a:chOff x="7755286" y="1675580"/>
            <a:chExt cx="1774884" cy="418476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15C793-6FE7-4EF3-9CCB-40C7D69E54F9}"/>
                </a:ext>
              </a:extLst>
            </p:cNvPr>
            <p:cNvSpPr/>
            <p:nvPr/>
          </p:nvSpPr>
          <p:spPr>
            <a:xfrm>
              <a:off x="7951291" y="1675580"/>
              <a:ext cx="1338673" cy="1133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65E867-20E8-48BE-9EAE-34F5B150AF73}"/>
                </a:ext>
              </a:extLst>
            </p:cNvPr>
            <p:cNvSpPr/>
            <p:nvPr/>
          </p:nvSpPr>
          <p:spPr>
            <a:xfrm>
              <a:off x="7964491" y="3105494"/>
              <a:ext cx="1338673" cy="1133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E1A466-9C17-4EDD-A3FE-0FFA53C087FE}"/>
                </a:ext>
              </a:extLst>
            </p:cNvPr>
            <p:cNvSpPr/>
            <p:nvPr/>
          </p:nvSpPr>
          <p:spPr>
            <a:xfrm>
              <a:off x="7982292" y="4559692"/>
              <a:ext cx="1338673" cy="1133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CD5FA9E-2156-4832-B9E2-7386426FDB7E}"/>
                </a:ext>
              </a:extLst>
            </p:cNvPr>
            <p:cNvCxnSpPr/>
            <p:nvPr/>
          </p:nvCxnSpPr>
          <p:spPr>
            <a:xfrm>
              <a:off x="7755286" y="2963543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D50BBA-86BF-4EA7-8CBC-82974CD0E339}"/>
                </a:ext>
              </a:extLst>
            </p:cNvPr>
            <p:cNvCxnSpPr/>
            <p:nvPr/>
          </p:nvCxnSpPr>
          <p:spPr>
            <a:xfrm>
              <a:off x="7773088" y="4396837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82E77E-73C6-4145-AF58-5FBA7E0EBFDA}"/>
                </a:ext>
              </a:extLst>
            </p:cNvPr>
            <p:cNvCxnSpPr/>
            <p:nvPr/>
          </p:nvCxnSpPr>
          <p:spPr>
            <a:xfrm>
              <a:off x="7773088" y="5860349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4198E5F-78C2-415A-A2BE-E2F1CE317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8280" r="16035" b="9232"/>
          <a:stretch/>
        </p:blipFill>
        <p:spPr>
          <a:xfrm>
            <a:off x="357838" y="1632308"/>
            <a:ext cx="1505607" cy="18423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89118-669D-4A79-801C-E863440D7C4A}"/>
              </a:ext>
            </a:extLst>
          </p:cNvPr>
          <p:cNvSpPr/>
          <p:nvPr/>
        </p:nvSpPr>
        <p:spPr>
          <a:xfrm>
            <a:off x="4322167" y="5616417"/>
            <a:ext cx="1757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Serialized </a:t>
            </a:r>
            <a:endParaRPr lang="en-US" sz="2800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B8588EC-5190-4D5C-A96F-6920C77943E3}"/>
              </a:ext>
            </a:extLst>
          </p:cNvPr>
          <p:cNvSpPr/>
          <p:nvPr/>
        </p:nvSpPr>
        <p:spPr>
          <a:xfrm>
            <a:off x="4618228" y="1387465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A10E716-DB1E-48DE-B2A7-FD75698CBF2A}"/>
              </a:ext>
            </a:extLst>
          </p:cNvPr>
          <p:cNvSpPr/>
          <p:nvPr/>
        </p:nvSpPr>
        <p:spPr>
          <a:xfrm>
            <a:off x="4657690" y="2809924"/>
            <a:ext cx="112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Update</a:t>
            </a:r>
            <a:endParaRPr lang="en-US" sz="24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D6A277C-5B84-492D-A780-76C43947B31C}"/>
              </a:ext>
            </a:extLst>
          </p:cNvPr>
          <p:cNvSpPr/>
          <p:nvPr/>
        </p:nvSpPr>
        <p:spPr>
          <a:xfrm>
            <a:off x="4600207" y="4273960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Commit</a:t>
            </a:r>
            <a:endParaRPr lang="en-US" sz="2400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F3AA6A6-B0FA-4F00-8A9D-B86D3EF35862}"/>
              </a:ext>
            </a:extLst>
          </p:cNvPr>
          <p:cNvSpPr/>
          <p:nvPr/>
        </p:nvSpPr>
        <p:spPr>
          <a:xfrm>
            <a:off x="6525768" y="5614993"/>
            <a:ext cx="228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Parallelized </a:t>
            </a:r>
            <a:endParaRPr lang="en-US" sz="2800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87B937E-EFB0-45B9-B631-EC6D3A5F3EB6}"/>
              </a:ext>
            </a:extLst>
          </p:cNvPr>
          <p:cNvSpPr/>
          <p:nvPr/>
        </p:nvSpPr>
        <p:spPr>
          <a:xfrm>
            <a:off x="475365" y="3972164"/>
            <a:ext cx="3151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Parallelization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08A89C0-59A0-4E81-936F-0EFCAF39AA6C}"/>
              </a:ext>
            </a:extLst>
          </p:cNvPr>
          <p:cNvSpPr/>
          <p:nvPr/>
        </p:nvSpPr>
        <p:spPr>
          <a:xfrm>
            <a:off x="11062" y="6138213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Parallelization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reduces</a:t>
            </a:r>
            <a:r>
              <a:rPr lang="en-US" sz="3200" dirty="0">
                <a:latin typeface="Franklin Gothic Medium" panose="020B0603020102020204" pitchFamily="34" charset="0"/>
              </a:rPr>
              <a:t> the latency of each operation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0E2DD7-4FA4-4C63-AB76-C28AA3508F28}"/>
              </a:ext>
            </a:extLst>
          </p:cNvPr>
          <p:cNvGrpSpPr/>
          <p:nvPr/>
        </p:nvGrpSpPr>
        <p:grpSpPr>
          <a:xfrm>
            <a:off x="3549833" y="1398819"/>
            <a:ext cx="492610" cy="4618252"/>
            <a:chOff x="-6324726" y="1674680"/>
            <a:chExt cx="492610" cy="4618252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1943D7A-15A5-4C08-83FF-D5EA69191CE6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1674680"/>
              <a:ext cx="0" cy="44777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B9FF267-3D80-45A3-800F-3AF4C4B98686}"/>
                </a:ext>
              </a:extLst>
            </p:cNvPr>
            <p:cNvSpPr/>
            <p:nvPr/>
          </p:nvSpPr>
          <p:spPr>
            <a:xfrm rot="16200000">
              <a:off x="-6913092" y="5298814"/>
              <a:ext cx="1582484" cy="405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800" i="1" dirty="0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48D8FD5-3F57-4A45-988F-5A54FC2DA4C3}"/>
              </a:ext>
            </a:extLst>
          </p:cNvPr>
          <p:cNvSpPr/>
          <p:nvPr/>
        </p:nvSpPr>
        <p:spPr>
          <a:xfrm>
            <a:off x="6956646" y="1403558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7CE248E-61B2-457D-9CC6-FBE61A5F4CF9}"/>
              </a:ext>
            </a:extLst>
          </p:cNvPr>
          <p:cNvCxnSpPr/>
          <p:nvPr/>
        </p:nvCxnSpPr>
        <p:spPr>
          <a:xfrm>
            <a:off x="6763628" y="2450386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16DF12-81AE-4713-AD92-655127CA8187}"/>
              </a:ext>
            </a:extLst>
          </p:cNvPr>
          <p:cNvCxnSpPr/>
          <p:nvPr/>
        </p:nvCxnSpPr>
        <p:spPr>
          <a:xfrm>
            <a:off x="6732857" y="3663607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F204B07-EBF6-4C91-9E7A-EC8ACB1186C6}"/>
              </a:ext>
            </a:extLst>
          </p:cNvPr>
          <p:cNvCxnSpPr/>
          <p:nvPr/>
        </p:nvCxnSpPr>
        <p:spPr>
          <a:xfrm>
            <a:off x="6756792" y="4823080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137A481-2886-4FE8-9567-4A738F02E0B7}"/>
              </a:ext>
            </a:extLst>
          </p:cNvPr>
          <p:cNvSpPr/>
          <p:nvPr/>
        </p:nvSpPr>
        <p:spPr>
          <a:xfrm>
            <a:off x="7054187" y="1397732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92CBA2E-51AB-4A6A-82A2-89B56965C791}"/>
              </a:ext>
            </a:extLst>
          </p:cNvPr>
          <p:cNvSpPr/>
          <p:nvPr/>
        </p:nvSpPr>
        <p:spPr>
          <a:xfrm>
            <a:off x="7053528" y="2596852"/>
            <a:ext cx="112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Update</a:t>
            </a:r>
            <a:endParaRPr lang="en-US" sz="24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938843B-A2BA-4014-A8BD-E102D884B1D1}"/>
              </a:ext>
            </a:extLst>
          </p:cNvPr>
          <p:cNvSpPr/>
          <p:nvPr/>
        </p:nvSpPr>
        <p:spPr>
          <a:xfrm>
            <a:off x="7002949" y="3779542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Commit</a:t>
            </a:r>
            <a:endParaRPr lang="en-US" sz="24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B532F24-D459-4FE1-801C-09B742C5E7CD}"/>
              </a:ext>
            </a:extLst>
          </p:cNvPr>
          <p:cNvSpPr/>
          <p:nvPr/>
        </p:nvSpPr>
        <p:spPr>
          <a:xfrm>
            <a:off x="6937968" y="4240995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506159-DE6B-4908-A94D-B4187BC1C3FC}"/>
              </a:ext>
            </a:extLst>
          </p:cNvPr>
          <p:cNvSpPr/>
          <p:nvPr/>
        </p:nvSpPr>
        <p:spPr>
          <a:xfrm>
            <a:off x="6950119" y="2621685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144082E-7701-4287-B036-924763DFA841}"/>
              </a:ext>
            </a:extLst>
          </p:cNvPr>
          <p:cNvSpPr/>
          <p:nvPr/>
        </p:nvSpPr>
        <p:spPr>
          <a:xfrm>
            <a:off x="6945228" y="3798943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6F88DEE-3F3E-4E46-BB20-AD993DF06F32}"/>
              </a:ext>
            </a:extLst>
          </p:cNvPr>
          <p:cNvSpPr/>
          <p:nvPr/>
        </p:nvSpPr>
        <p:spPr>
          <a:xfrm>
            <a:off x="6803489" y="428689"/>
            <a:ext cx="643387" cy="331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B3B4B45-2BC1-6C4C-9A55-AED255D6BE82}"/>
              </a:ext>
            </a:extLst>
          </p:cNvPr>
          <p:cNvSpPr/>
          <p:nvPr/>
        </p:nvSpPr>
        <p:spPr>
          <a:xfrm>
            <a:off x="6803490" y="833716"/>
            <a:ext cx="643387" cy="328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F39269A-65A2-F04F-8B0A-8E61FE0DFCC5}"/>
              </a:ext>
            </a:extLst>
          </p:cNvPr>
          <p:cNvSpPr/>
          <p:nvPr/>
        </p:nvSpPr>
        <p:spPr>
          <a:xfrm>
            <a:off x="7648222" y="356923"/>
            <a:ext cx="4403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Backend memory operations </a:t>
            </a:r>
            <a:endParaRPr lang="en-US" sz="2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95101DC-65A9-E543-97FE-392705B91C9F}"/>
              </a:ext>
            </a:extLst>
          </p:cNvPr>
          <p:cNvSpPr/>
          <p:nvPr/>
        </p:nvSpPr>
        <p:spPr>
          <a:xfrm>
            <a:off x="7648222" y="770781"/>
            <a:ext cx="4403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Original writeback latency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0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200" grpId="0"/>
      <p:bldP spid="226" grpId="0"/>
      <p:bldP spid="102" grpId="0" animBg="1"/>
      <p:bldP spid="109" grpId="0" animBg="1"/>
      <p:bldP spid="115" grpId="0"/>
      <p:bldP spid="116" grpId="0"/>
      <p:bldP spid="117" grpId="0"/>
      <p:bldP spid="118" grpId="0" animBg="1"/>
      <p:bldP spid="125" grpId="0" animBg="1"/>
      <p:bldP spid="1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BA8DF1F-B645-48CB-9DDD-D0EED0A56B23}"/>
              </a:ext>
            </a:extLst>
          </p:cNvPr>
          <p:cNvGrpSpPr/>
          <p:nvPr/>
        </p:nvGrpSpPr>
        <p:grpSpPr>
          <a:xfrm>
            <a:off x="9346279" y="2023033"/>
            <a:ext cx="1338677" cy="297160"/>
            <a:chOff x="7224019" y="647843"/>
            <a:chExt cx="1338677" cy="2575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45F93C0-7C48-4F91-98AD-072C5EC4E4A6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04201E0-664F-47A2-BB01-6C952A45FB2D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053381-DE7A-44A4-9AA2-0C54F8B79DE4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CAF6596-5DFA-4E14-9656-63B508D15A33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3C8B3FF-B56B-4D69-9A45-4EBD0C375C25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FCFA144-7000-4174-9BE1-AB7A2427CBAB}"/>
              </a:ext>
            </a:extLst>
          </p:cNvPr>
          <p:cNvGrpSpPr/>
          <p:nvPr/>
        </p:nvGrpSpPr>
        <p:grpSpPr>
          <a:xfrm>
            <a:off x="6943188" y="4417747"/>
            <a:ext cx="1338677" cy="297160"/>
            <a:chOff x="7224019" y="647843"/>
            <a:chExt cx="1338677" cy="25753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BC546301-AF25-414C-8293-24A581616103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2F9710D-8934-4EA4-96B4-85F7FFE8D87A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60685BE-E929-4791-869B-73B4641439DA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45FFCE7-E573-404C-AE9B-996C6C841712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1466CDF-524A-41A5-B2D7-AD2FB1DD40A0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C2185EA-2629-4FFA-AAAE-4E17D0D68768}"/>
              </a:ext>
            </a:extLst>
          </p:cNvPr>
          <p:cNvGrpSpPr/>
          <p:nvPr/>
        </p:nvGrpSpPr>
        <p:grpSpPr>
          <a:xfrm>
            <a:off x="6951614" y="3235642"/>
            <a:ext cx="1338677" cy="297160"/>
            <a:chOff x="7224019" y="647843"/>
            <a:chExt cx="1338677" cy="25753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A5C49DB-02C6-4E8F-A673-1297D6F3466F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B227974-371F-433D-9A61-4EAFD94DC6DD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67E9A5E-0579-49D8-8D3E-3EBB3EE4EDE9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D72D509-B38C-4938-839F-2FD16B629414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E4518C7-9FFA-46B0-8B05-0DB48C9CB38A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404CF9-0CC7-4CBF-955C-B2761F35FEDF}"/>
              </a:ext>
            </a:extLst>
          </p:cNvPr>
          <p:cNvGrpSpPr/>
          <p:nvPr/>
        </p:nvGrpSpPr>
        <p:grpSpPr>
          <a:xfrm>
            <a:off x="6965993" y="2023033"/>
            <a:ext cx="1338677" cy="297160"/>
            <a:chOff x="7224019" y="647843"/>
            <a:chExt cx="1338677" cy="257532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5F17393-213C-4F85-BA19-3F0779F0D221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0E71112-8494-4235-B9BE-4F0C28322990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268B92EE-617E-40A9-AFEE-9BE6F770FCB3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AB495E6-5B54-40F3-A101-0795F0B45D0B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3CAD983-B51F-47B4-BCB1-BE34DC9C7C4A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40F32E8-9517-4C1C-8BAE-81615BD3151E}"/>
              </a:ext>
            </a:extLst>
          </p:cNvPr>
          <p:cNvGrpSpPr/>
          <p:nvPr/>
        </p:nvGrpSpPr>
        <p:grpSpPr>
          <a:xfrm>
            <a:off x="4559179" y="4904203"/>
            <a:ext cx="1338677" cy="525195"/>
            <a:chOff x="5676254" y="2429887"/>
            <a:chExt cx="1338677" cy="33088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2764027-85BA-4515-B751-17921FB408E3}"/>
                </a:ext>
              </a:extLst>
            </p:cNvPr>
            <p:cNvSpPr/>
            <p:nvPr/>
          </p:nvSpPr>
          <p:spPr>
            <a:xfrm>
              <a:off x="5676259" y="2429887"/>
              <a:ext cx="1338672" cy="113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81ED4F6-737C-42FA-B6E5-74B1A8981859}"/>
                </a:ext>
              </a:extLst>
            </p:cNvPr>
            <p:cNvSpPr/>
            <p:nvPr/>
          </p:nvSpPr>
          <p:spPr>
            <a:xfrm>
              <a:off x="5676254" y="2539497"/>
              <a:ext cx="1338672" cy="113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4D3C9A0-1A0F-44DB-8509-D8F24E1EE970}"/>
                </a:ext>
              </a:extLst>
            </p:cNvPr>
            <p:cNvSpPr/>
            <p:nvPr/>
          </p:nvSpPr>
          <p:spPr>
            <a:xfrm>
              <a:off x="5676254" y="2647765"/>
              <a:ext cx="1338672" cy="1130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159705D-53AF-42A6-8645-2D699A5D4529}"/>
              </a:ext>
            </a:extLst>
          </p:cNvPr>
          <p:cNvGrpSpPr/>
          <p:nvPr/>
        </p:nvGrpSpPr>
        <p:grpSpPr>
          <a:xfrm>
            <a:off x="4542772" y="3438215"/>
            <a:ext cx="1338677" cy="525195"/>
            <a:chOff x="5676254" y="2429887"/>
            <a:chExt cx="1338677" cy="33088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2DB0296-F628-494E-89FD-57C39477579E}"/>
                </a:ext>
              </a:extLst>
            </p:cNvPr>
            <p:cNvSpPr/>
            <p:nvPr/>
          </p:nvSpPr>
          <p:spPr>
            <a:xfrm>
              <a:off x="5676259" y="2429887"/>
              <a:ext cx="1338672" cy="113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9123B0C-249A-4107-AA83-8E03036994D0}"/>
                </a:ext>
              </a:extLst>
            </p:cNvPr>
            <p:cNvSpPr/>
            <p:nvPr/>
          </p:nvSpPr>
          <p:spPr>
            <a:xfrm>
              <a:off x="5676254" y="2539497"/>
              <a:ext cx="1338672" cy="113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65AA470-7D60-4EC3-8FE6-48901BFE0160}"/>
                </a:ext>
              </a:extLst>
            </p:cNvPr>
            <p:cNvSpPr/>
            <p:nvPr/>
          </p:nvSpPr>
          <p:spPr>
            <a:xfrm>
              <a:off x="5676254" y="2647765"/>
              <a:ext cx="1338672" cy="1130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073E14E-FED8-48FD-999F-A54E3A1EB081}"/>
              </a:ext>
            </a:extLst>
          </p:cNvPr>
          <p:cNvGrpSpPr/>
          <p:nvPr/>
        </p:nvGrpSpPr>
        <p:grpSpPr>
          <a:xfrm>
            <a:off x="4528174" y="2015756"/>
            <a:ext cx="1338677" cy="525195"/>
            <a:chOff x="5676254" y="2429887"/>
            <a:chExt cx="1338677" cy="330886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24FACA2-E5D9-4D11-9FFE-96BC803B1F2D}"/>
                </a:ext>
              </a:extLst>
            </p:cNvPr>
            <p:cNvSpPr/>
            <p:nvPr/>
          </p:nvSpPr>
          <p:spPr>
            <a:xfrm>
              <a:off x="5676259" y="2429887"/>
              <a:ext cx="1338672" cy="113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98A8061-B8B9-44E0-977D-453CBCF9AF19}"/>
                </a:ext>
              </a:extLst>
            </p:cNvPr>
            <p:cNvSpPr/>
            <p:nvPr/>
          </p:nvSpPr>
          <p:spPr>
            <a:xfrm>
              <a:off x="5676254" y="2539497"/>
              <a:ext cx="1338672" cy="113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6FF81A7-918C-4B56-9848-7989F530D02C}"/>
                </a:ext>
              </a:extLst>
            </p:cNvPr>
            <p:cNvSpPr/>
            <p:nvPr/>
          </p:nvSpPr>
          <p:spPr>
            <a:xfrm>
              <a:off x="5676254" y="2647765"/>
              <a:ext cx="1338672" cy="1130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83C9909-1873-4D60-AF1D-66B4C6F60580}"/>
              </a:ext>
            </a:extLst>
          </p:cNvPr>
          <p:cNvSpPr/>
          <p:nvPr/>
        </p:nvSpPr>
        <p:spPr>
          <a:xfrm>
            <a:off x="6945228" y="3057919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E2854C-91DB-44EE-8982-D9CC0BFA22D1}"/>
              </a:ext>
            </a:extLst>
          </p:cNvPr>
          <p:cNvSpPr/>
          <p:nvPr/>
        </p:nvSpPr>
        <p:spPr>
          <a:xfrm>
            <a:off x="6956646" y="1846912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731B54D-EBC9-4282-AE06-69CF4CF1FC8A}"/>
              </a:ext>
            </a:extLst>
          </p:cNvPr>
          <p:cNvSpPr/>
          <p:nvPr/>
        </p:nvSpPr>
        <p:spPr>
          <a:xfrm>
            <a:off x="4559179" y="4727616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B131DD6-06C8-402C-AE85-58CFFC70F3DF}"/>
              </a:ext>
            </a:extLst>
          </p:cNvPr>
          <p:cNvSpPr/>
          <p:nvPr/>
        </p:nvSpPr>
        <p:spPr>
          <a:xfrm>
            <a:off x="4546274" y="3266670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1A43F4E-6BEF-428F-9254-377A06BA45C5}"/>
              </a:ext>
            </a:extLst>
          </p:cNvPr>
          <p:cNvSpPr/>
          <p:nvPr/>
        </p:nvSpPr>
        <p:spPr>
          <a:xfrm>
            <a:off x="4528173" y="1841889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8159D-976E-47E1-A0F7-17F563AF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0956" cy="1325563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sz="3800" dirty="0"/>
              <a:t>ANUS</a:t>
            </a:r>
            <a:r>
              <a:rPr lang="en-US" dirty="0"/>
              <a:t>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92C56-6482-4681-9663-46DC14D4EF67}"/>
              </a:ext>
            </a:extLst>
          </p:cNvPr>
          <p:cNvSpPr/>
          <p:nvPr/>
        </p:nvSpPr>
        <p:spPr>
          <a:xfrm>
            <a:off x="480256" y="3433555"/>
            <a:ext cx="128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Janus: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EDDDDA-57C7-4078-9C92-17457DB77032}"/>
              </a:ext>
            </a:extLst>
          </p:cNvPr>
          <p:cNvGrpSpPr/>
          <p:nvPr/>
        </p:nvGrpSpPr>
        <p:grpSpPr>
          <a:xfrm>
            <a:off x="4332178" y="1403558"/>
            <a:ext cx="1774884" cy="4184769"/>
            <a:chOff x="7755286" y="1675580"/>
            <a:chExt cx="1774884" cy="418476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15C793-6FE7-4EF3-9CCB-40C7D69E54F9}"/>
                </a:ext>
              </a:extLst>
            </p:cNvPr>
            <p:cNvSpPr/>
            <p:nvPr/>
          </p:nvSpPr>
          <p:spPr>
            <a:xfrm>
              <a:off x="7951291" y="1675580"/>
              <a:ext cx="1338673" cy="1133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65E867-20E8-48BE-9EAE-34F5B150AF73}"/>
                </a:ext>
              </a:extLst>
            </p:cNvPr>
            <p:cNvSpPr/>
            <p:nvPr/>
          </p:nvSpPr>
          <p:spPr>
            <a:xfrm>
              <a:off x="7964491" y="3105494"/>
              <a:ext cx="1338673" cy="1133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E1A466-9C17-4EDD-A3FE-0FFA53C087FE}"/>
                </a:ext>
              </a:extLst>
            </p:cNvPr>
            <p:cNvSpPr/>
            <p:nvPr/>
          </p:nvSpPr>
          <p:spPr>
            <a:xfrm>
              <a:off x="7982292" y="4559692"/>
              <a:ext cx="1338673" cy="1133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CD5FA9E-2156-4832-B9E2-7386426FDB7E}"/>
                </a:ext>
              </a:extLst>
            </p:cNvPr>
            <p:cNvCxnSpPr/>
            <p:nvPr/>
          </p:nvCxnSpPr>
          <p:spPr>
            <a:xfrm>
              <a:off x="7755286" y="2963543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D50BBA-86BF-4EA7-8CBC-82974CD0E339}"/>
                </a:ext>
              </a:extLst>
            </p:cNvPr>
            <p:cNvCxnSpPr/>
            <p:nvPr/>
          </p:nvCxnSpPr>
          <p:spPr>
            <a:xfrm>
              <a:off x="7773088" y="4396837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82E77E-73C6-4145-AF58-5FBA7E0EBFDA}"/>
                </a:ext>
              </a:extLst>
            </p:cNvPr>
            <p:cNvCxnSpPr/>
            <p:nvPr/>
          </p:nvCxnSpPr>
          <p:spPr>
            <a:xfrm>
              <a:off x="7773088" y="5860349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4198E5F-78C2-415A-A2BE-E2F1CE317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8280" r="16035" b="9232"/>
          <a:stretch/>
        </p:blipFill>
        <p:spPr>
          <a:xfrm>
            <a:off x="357838" y="1632308"/>
            <a:ext cx="1505607" cy="18423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89118-669D-4A79-801C-E863440D7C4A}"/>
              </a:ext>
            </a:extLst>
          </p:cNvPr>
          <p:cNvSpPr/>
          <p:nvPr/>
        </p:nvSpPr>
        <p:spPr>
          <a:xfrm>
            <a:off x="4322167" y="5616417"/>
            <a:ext cx="1757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Serialized </a:t>
            </a:r>
            <a:endParaRPr lang="en-US" sz="2800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B8588EC-5190-4D5C-A96F-6920C77943E3}"/>
              </a:ext>
            </a:extLst>
          </p:cNvPr>
          <p:cNvSpPr/>
          <p:nvPr/>
        </p:nvSpPr>
        <p:spPr>
          <a:xfrm>
            <a:off x="4618228" y="1387465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A10E716-DB1E-48DE-B2A7-FD75698CBF2A}"/>
              </a:ext>
            </a:extLst>
          </p:cNvPr>
          <p:cNvSpPr/>
          <p:nvPr/>
        </p:nvSpPr>
        <p:spPr>
          <a:xfrm>
            <a:off x="4657690" y="2809924"/>
            <a:ext cx="112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Update</a:t>
            </a:r>
            <a:endParaRPr lang="en-US" sz="24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D6A277C-5B84-492D-A780-76C43947B31C}"/>
              </a:ext>
            </a:extLst>
          </p:cNvPr>
          <p:cNvSpPr/>
          <p:nvPr/>
        </p:nvSpPr>
        <p:spPr>
          <a:xfrm>
            <a:off x="4600207" y="4273960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Commit</a:t>
            </a:r>
            <a:endParaRPr lang="en-US" sz="2400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F3AA6A6-B0FA-4F00-8A9D-B86D3EF35862}"/>
              </a:ext>
            </a:extLst>
          </p:cNvPr>
          <p:cNvSpPr/>
          <p:nvPr/>
        </p:nvSpPr>
        <p:spPr>
          <a:xfrm>
            <a:off x="6525768" y="5614993"/>
            <a:ext cx="228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Parallelized </a:t>
            </a:r>
            <a:endParaRPr lang="en-US" sz="2800" dirty="0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F3E799E2-BCAC-432D-AA77-312899CBD6D4}"/>
              </a:ext>
            </a:extLst>
          </p:cNvPr>
          <p:cNvSpPr/>
          <p:nvPr/>
        </p:nvSpPr>
        <p:spPr>
          <a:xfrm>
            <a:off x="8890702" y="5614993"/>
            <a:ext cx="228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Pre-executed </a:t>
            </a:r>
            <a:endParaRPr lang="en-US" sz="2800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87B937E-EFB0-45B9-B631-EC6D3A5F3EB6}"/>
              </a:ext>
            </a:extLst>
          </p:cNvPr>
          <p:cNvSpPr/>
          <p:nvPr/>
        </p:nvSpPr>
        <p:spPr>
          <a:xfrm>
            <a:off x="475365" y="3972164"/>
            <a:ext cx="3151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Parallelization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14A46C1-BD13-44A3-81C5-14D48A5BB34F}"/>
              </a:ext>
            </a:extLst>
          </p:cNvPr>
          <p:cNvSpPr/>
          <p:nvPr/>
        </p:nvSpPr>
        <p:spPr>
          <a:xfrm>
            <a:off x="468762" y="4496867"/>
            <a:ext cx="3028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Pre-execution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08A89C0-59A0-4E81-936F-0EFCAF39AA6C}"/>
              </a:ext>
            </a:extLst>
          </p:cNvPr>
          <p:cNvSpPr/>
          <p:nvPr/>
        </p:nvSpPr>
        <p:spPr>
          <a:xfrm>
            <a:off x="11062" y="6138213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Pre-execution moves their latency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off the critical path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0E2DD7-4FA4-4C63-AB76-C28AA3508F28}"/>
              </a:ext>
            </a:extLst>
          </p:cNvPr>
          <p:cNvGrpSpPr/>
          <p:nvPr/>
        </p:nvGrpSpPr>
        <p:grpSpPr>
          <a:xfrm>
            <a:off x="3549833" y="1398819"/>
            <a:ext cx="492610" cy="4618252"/>
            <a:chOff x="-6324726" y="1674680"/>
            <a:chExt cx="492610" cy="4618252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1943D7A-15A5-4C08-83FF-D5EA69191CE6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1674680"/>
              <a:ext cx="0" cy="44777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B9FF267-3D80-45A3-800F-3AF4C4B98686}"/>
                </a:ext>
              </a:extLst>
            </p:cNvPr>
            <p:cNvSpPr/>
            <p:nvPr/>
          </p:nvSpPr>
          <p:spPr>
            <a:xfrm rot="16200000">
              <a:off x="-6913092" y="5298814"/>
              <a:ext cx="1582484" cy="405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800" i="1" dirty="0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48D8FD5-3F57-4A45-988F-5A54FC2DA4C3}"/>
              </a:ext>
            </a:extLst>
          </p:cNvPr>
          <p:cNvSpPr/>
          <p:nvPr/>
        </p:nvSpPr>
        <p:spPr>
          <a:xfrm>
            <a:off x="6956646" y="1403558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7CE248E-61B2-457D-9CC6-FBE61A5F4CF9}"/>
              </a:ext>
            </a:extLst>
          </p:cNvPr>
          <p:cNvCxnSpPr/>
          <p:nvPr/>
        </p:nvCxnSpPr>
        <p:spPr>
          <a:xfrm>
            <a:off x="6763628" y="2450386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16DF12-81AE-4713-AD92-655127CA8187}"/>
              </a:ext>
            </a:extLst>
          </p:cNvPr>
          <p:cNvCxnSpPr/>
          <p:nvPr/>
        </p:nvCxnSpPr>
        <p:spPr>
          <a:xfrm>
            <a:off x="6732857" y="3663607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F204B07-EBF6-4C91-9E7A-EC8ACB1186C6}"/>
              </a:ext>
            </a:extLst>
          </p:cNvPr>
          <p:cNvCxnSpPr/>
          <p:nvPr/>
        </p:nvCxnSpPr>
        <p:spPr>
          <a:xfrm>
            <a:off x="6756792" y="4823080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137A481-2886-4FE8-9567-4A738F02E0B7}"/>
              </a:ext>
            </a:extLst>
          </p:cNvPr>
          <p:cNvSpPr/>
          <p:nvPr/>
        </p:nvSpPr>
        <p:spPr>
          <a:xfrm>
            <a:off x="7054187" y="1397732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92CBA2E-51AB-4A6A-82A2-89B56965C791}"/>
              </a:ext>
            </a:extLst>
          </p:cNvPr>
          <p:cNvSpPr/>
          <p:nvPr/>
        </p:nvSpPr>
        <p:spPr>
          <a:xfrm>
            <a:off x="7053528" y="2596852"/>
            <a:ext cx="112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Update</a:t>
            </a:r>
            <a:endParaRPr lang="en-US" sz="24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938843B-A2BA-4014-A8BD-E102D884B1D1}"/>
              </a:ext>
            </a:extLst>
          </p:cNvPr>
          <p:cNvSpPr/>
          <p:nvPr/>
        </p:nvSpPr>
        <p:spPr>
          <a:xfrm>
            <a:off x="7002949" y="3779542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Commit</a:t>
            </a:r>
            <a:endParaRPr lang="en-US" sz="24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B532F24-D459-4FE1-801C-09B742C5E7CD}"/>
              </a:ext>
            </a:extLst>
          </p:cNvPr>
          <p:cNvSpPr/>
          <p:nvPr/>
        </p:nvSpPr>
        <p:spPr>
          <a:xfrm>
            <a:off x="6937968" y="4240995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506159-DE6B-4908-A94D-B4187BC1C3FC}"/>
              </a:ext>
            </a:extLst>
          </p:cNvPr>
          <p:cNvSpPr/>
          <p:nvPr/>
        </p:nvSpPr>
        <p:spPr>
          <a:xfrm>
            <a:off x="6950119" y="2621685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144082E-7701-4287-B036-924763DFA841}"/>
              </a:ext>
            </a:extLst>
          </p:cNvPr>
          <p:cNvSpPr/>
          <p:nvPr/>
        </p:nvSpPr>
        <p:spPr>
          <a:xfrm>
            <a:off x="6945228" y="3798943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2C224F4-2E74-40A0-B383-A2197A64C6AD}"/>
              </a:ext>
            </a:extLst>
          </p:cNvPr>
          <p:cNvSpPr/>
          <p:nvPr/>
        </p:nvSpPr>
        <p:spPr>
          <a:xfrm>
            <a:off x="9327009" y="3054576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B059C8A-1AE9-4933-897B-0B547B5106F6}"/>
              </a:ext>
            </a:extLst>
          </p:cNvPr>
          <p:cNvSpPr/>
          <p:nvPr/>
        </p:nvSpPr>
        <p:spPr>
          <a:xfrm>
            <a:off x="9336928" y="1845506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4DAFAB6-3B45-467D-A9CA-53E8F974B72C}"/>
              </a:ext>
            </a:extLst>
          </p:cNvPr>
          <p:cNvSpPr/>
          <p:nvPr/>
        </p:nvSpPr>
        <p:spPr>
          <a:xfrm>
            <a:off x="9336928" y="1410883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483DF64-48EC-46C1-883E-F3B3EE654C16}"/>
              </a:ext>
            </a:extLst>
          </p:cNvPr>
          <p:cNvCxnSpPr/>
          <p:nvPr/>
        </p:nvCxnSpPr>
        <p:spPr>
          <a:xfrm>
            <a:off x="9143910" y="2457711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AA128B2-DE58-42DD-9CA4-764A22E1A1FA}"/>
              </a:ext>
            </a:extLst>
          </p:cNvPr>
          <p:cNvCxnSpPr/>
          <p:nvPr/>
        </p:nvCxnSpPr>
        <p:spPr>
          <a:xfrm>
            <a:off x="9134568" y="3670932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9B0AD5F-6FA2-42F6-9494-AF525AB588B5}"/>
              </a:ext>
            </a:extLst>
          </p:cNvPr>
          <p:cNvCxnSpPr/>
          <p:nvPr/>
        </p:nvCxnSpPr>
        <p:spPr>
          <a:xfrm>
            <a:off x="9137074" y="4830405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EB8AA4F-D5C3-4843-AE15-5355BAA2035C}"/>
              </a:ext>
            </a:extLst>
          </p:cNvPr>
          <p:cNvSpPr/>
          <p:nvPr/>
        </p:nvSpPr>
        <p:spPr>
          <a:xfrm>
            <a:off x="9434469" y="1405057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F3B8D5-F3D4-4774-953F-31AC51979A39}"/>
              </a:ext>
            </a:extLst>
          </p:cNvPr>
          <p:cNvSpPr/>
          <p:nvPr/>
        </p:nvSpPr>
        <p:spPr>
          <a:xfrm>
            <a:off x="9433810" y="2604177"/>
            <a:ext cx="112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Update</a:t>
            </a:r>
            <a:endParaRPr lang="en-US" sz="24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FE3BB30-F74E-4B15-8131-8C7E11D69D85}"/>
              </a:ext>
            </a:extLst>
          </p:cNvPr>
          <p:cNvSpPr/>
          <p:nvPr/>
        </p:nvSpPr>
        <p:spPr>
          <a:xfrm>
            <a:off x="9383231" y="3786867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Commit</a:t>
            </a:r>
            <a:endParaRPr lang="en-US" sz="24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E65DF5-6A85-41EA-90CA-6648E3A83FB6}"/>
              </a:ext>
            </a:extLst>
          </p:cNvPr>
          <p:cNvSpPr/>
          <p:nvPr/>
        </p:nvSpPr>
        <p:spPr>
          <a:xfrm>
            <a:off x="9320365" y="4245165"/>
            <a:ext cx="1338673" cy="177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FB100C6-565A-4C28-B43C-7104FFF49790}"/>
              </a:ext>
            </a:extLst>
          </p:cNvPr>
          <p:cNvSpPr/>
          <p:nvPr/>
        </p:nvSpPr>
        <p:spPr>
          <a:xfrm>
            <a:off x="9330401" y="2629010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4A98B45-F49A-4B71-AC15-90CC96B4FCD4}"/>
              </a:ext>
            </a:extLst>
          </p:cNvPr>
          <p:cNvSpPr/>
          <p:nvPr/>
        </p:nvSpPr>
        <p:spPr>
          <a:xfrm>
            <a:off x="9329436" y="3805991"/>
            <a:ext cx="1338673" cy="917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C237C89-758B-494F-99BA-7E139527CAFA}"/>
              </a:ext>
            </a:extLst>
          </p:cNvPr>
          <p:cNvGrpSpPr/>
          <p:nvPr/>
        </p:nvGrpSpPr>
        <p:grpSpPr>
          <a:xfrm>
            <a:off x="9137074" y="2604163"/>
            <a:ext cx="1757082" cy="1708068"/>
            <a:chOff x="9137074" y="2604177"/>
            <a:chExt cx="1757082" cy="1708068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280CF56-B0C6-4271-9321-A06F632689BA}"/>
                </a:ext>
              </a:extLst>
            </p:cNvPr>
            <p:cNvSpPr/>
            <p:nvPr/>
          </p:nvSpPr>
          <p:spPr>
            <a:xfrm>
              <a:off x="9327009" y="3054576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AD427CD7-356F-43C3-B470-E50CE6C35534}"/>
                </a:ext>
              </a:extLst>
            </p:cNvPr>
            <p:cNvCxnSpPr/>
            <p:nvPr/>
          </p:nvCxnSpPr>
          <p:spPr>
            <a:xfrm>
              <a:off x="9137074" y="3404232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2B12765-CABC-4B3C-B8E3-0C4463BE6AA2}"/>
                </a:ext>
              </a:extLst>
            </p:cNvPr>
            <p:cNvCxnSpPr/>
            <p:nvPr/>
          </p:nvCxnSpPr>
          <p:spPr>
            <a:xfrm>
              <a:off x="9137074" y="4312245"/>
              <a:ext cx="1757082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45CB307-8365-48B9-9983-3A4FC1AE0D45}"/>
                </a:ext>
              </a:extLst>
            </p:cNvPr>
            <p:cNvSpPr/>
            <p:nvPr/>
          </p:nvSpPr>
          <p:spPr>
            <a:xfrm>
              <a:off x="9382828" y="3523979"/>
              <a:ext cx="1236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Commit</a:t>
              </a:r>
              <a:endParaRPr lang="en-US" sz="2400" dirty="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7E0A29B-1730-4B42-B04C-B7A612258133}"/>
                </a:ext>
              </a:extLst>
            </p:cNvPr>
            <p:cNvSpPr/>
            <p:nvPr/>
          </p:nvSpPr>
          <p:spPr>
            <a:xfrm>
              <a:off x="9312819" y="3982277"/>
              <a:ext cx="1338673" cy="1775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897219F-319C-4761-A94F-E6590A8D3B5B}"/>
                </a:ext>
              </a:extLst>
            </p:cNvPr>
            <p:cNvSpPr/>
            <p:nvPr/>
          </p:nvSpPr>
          <p:spPr>
            <a:xfrm>
              <a:off x="9330401" y="2629010"/>
              <a:ext cx="1338673" cy="60313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99454683-967A-47ED-BEC3-1ECBCA567F4B}"/>
                </a:ext>
              </a:extLst>
            </p:cNvPr>
            <p:cNvSpPr/>
            <p:nvPr/>
          </p:nvSpPr>
          <p:spPr>
            <a:xfrm>
              <a:off x="9325107" y="3543380"/>
              <a:ext cx="1338673" cy="6164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FA067D9D-8C2D-44A7-9ADE-0B021F11F990}"/>
                </a:ext>
              </a:extLst>
            </p:cNvPr>
            <p:cNvSpPr/>
            <p:nvPr/>
          </p:nvSpPr>
          <p:spPr>
            <a:xfrm>
              <a:off x="9433810" y="2604177"/>
              <a:ext cx="1121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Update</a:t>
              </a:r>
              <a:endParaRPr lang="en-US" sz="2400" dirty="0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131E87A-1DBA-44E3-BFAB-28D94B693358}"/>
              </a:ext>
            </a:extLst>
          </p:cNvPr>
          <p:cNvGrpSpPr/>
          <p:nvPr/>
        </p:nvGrpSpPr>
        <p:grpSpPr>
          <a:xfrm>
            <a:off x="9328912" y="4421719"/>
            <a:ext cx="1338677" cy="297160"/>
            <a:chOff x="7224019" y="647843"/>
            <a:chExt cx="1338677" cy="257532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AC312B7-F7CE-4864-BEAF-B388AA273875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E83E50F-CC9F-49FA-9E1C-7812E5E89921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234B255-1A28-4B53-868A-B844B0FF60BA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DE58C24-FDE0-44FF-80D4-20B0FC08935B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62763A3E-F086-49A0-8B8D-EA3AB5B467DA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9D6C945-EB70-4A64-93E4-6453FFFA226C}"/>
              </a:ext>
            </a:extLst>
          </p:cNvPr>
          <p:cNvGrpSpPr/>
          <p:nvPr/>
        </p:nvGrpSpPr>
        <p:grpSpPr>
          <a:xfrm>
            <a:off x="9337338" y="3239614"/>
            <a:ext cx="1338677" cy="297160"/>
            <a:chOff x="7224019" y="647843"/>
            <a:chExt cx="1338677" cy="257532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6F12C30-339B-42C3-9F3F-07DCA2ABA59B}"/>
                </a:ext>
              </a:extLst>
            </p:cNvPr>
            <p:cNvSpPr/>
            <p:nvPr/>
          </p:nvSpPr>
          <p:spPr>
            <a:xfrm>
              <a:off x="7224019" y="755464"/>
              <a:ext cx="464513" cy="1499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50CF45A-EEAB-46F5-8892-1ECB23657142}"/>
                </a:ext>
              </a:extLst>
            </p:cNvPr>
            <p:cNvSpPr/>
            <p:nvPr/>
          </p:nvSpPr>
          <p:spPr>
            <a:xfrm>
              <a:off x="7688532" y="755461"/>
              <a:ext cx="415923" cy="1499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F904534-A4A1-43C7-B7B5-86448066F970}"/>
                </a:ext>
              </a:extLst>
            </p:cNvPr>
            <p:cNvSpPr/>
            <p:nvPr/>
          </p:nvSpPr>
          <p:spPr>
            <a:xfrm>
              <a:off x="8101322" y="755461"/>
              <a:ext cx="461374" cy="1499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07912F-A0F2-463F-8B95-BFDA11CD6D88}"/>
                </a:ext>
              </a:extLst>
            </p:cNvPr>
            <p:cNvSpPr/>
            <p:nvPr/>
          </p:nvSpPr>
          <p:spPr>
            <a:xfrm>
              <a:off x="7224019" y="648490"/>
              <a:ext cx="670908" cy="1082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DAE439C-20FA-4F40-AAEA-6B039326EB05}"/>
                </a:ext>
              </a:extLst>
            </p:cNvPr>
            <p:cNvSpPr/>
            <p:nvPr/>
          </p:nvSpPr>
          <p:spPr>
            <a:xfrm>
              <a:off x="7894927" y="647843"/>
              <a:ext cx="667769" cy="108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EFBAC7-03DC-8242-9441-B302B2132B61}"/>
              </a:ext>
            </a:extLst>
          </p:cNvPr>
          <p:cNvSpPr/>
          <p:nvPr/>
        </p:nvSpPr>
        <p:spPr>
          <a:xfrm>
            <a:off x="6803489" y="428689"/>
            <a:ext cx="643387" cy="331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5DDA6F8-1B04-4F4E-9C66-3B209FFC0A9E}"/>
              </a:ext>
            </a:extLst>
          </p:cNvPr>
          <p:cNvSpPr/>
          <p:nvPr/>
        </p:nvSpPr>
        <p:spPr>
          <a:xfrm>
            <a:off x="6803490" y="833716"/>
            <a:ext cx="643387" cy="328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8ADFBA4-9175-5848-916C-056389EE7C91}"/>
              </a:ext>
            </a:extLst>
          </p:cNvPr>
          <p:cNvSpPr/>
          <p:nvPr/>
        </p:nvSpPr>
        <p:spPr>
          <a:xfrm>
            <a:off x="7648222" y="356923"/>
            <a:ext cx="4403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Backend memory operations </a:t>
            </a:r>
            <a:endParaRPr lang="en-US" sz="2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A133951-5EF6-6F4F-9E9C-53D6C600EEBC}"/>
              </a:ext>
            </a:extLst>
          </p:cNvPr>
          <p:cNvSpPr/>
          <p:nvPr/>
        </p:nvSpPr>
        <p:spPr>
          <a:xfrm>
            <a:off x="7648222" y="770781"/>
            <a:ext cx="4403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Original writeback latency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4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5768 4.81481E-6 C 0.0836 4.81481E-6 0.1155 -0.06875 0.1155 -0.12431 L 0.1155 -0.2486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12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05769 -1.48148E-6 C 0.0836 -1.48148E-6 0.1155 -0.06875 0.1155 -0.1243 L 0.1155 -0.2486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35" grpId="0" animBg="1"/>
      <p:bldP spid="146" grpId="0"/>
      <p:bldP spid="147" grpId="0"/>
      <p:bldP spid="148" grpId="0" animBg="1"/>
      <p:bldP spid="154" grpId="0" animBg="1"/>
      <p:bldP spid="1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85A7-C1E0-40BE-B345-3BFF8725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3E151-42B4-4056-B3C8-9E05667FFC3D}"/>
              </a:ext>
            </a:extLst>
          </p:cNvPr>
          <p:cNvSpPr/>
          <p:nvPr/>
        </p:nvSpPr>
        <p:spPr>
          <a:xfrm>
            <a:off x="1701379" y="1924391"/>
            <a:ext cx="313265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Janus SW Interface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18D4C2-F8C7-41C1-B90C-A48CC841CB7D}"/>
              </a:ext>
            </a:extLst>
          </p:cNvPr>
          <p:cNvGrpSpPr/>
          <p:nvPr/>
        </p:nvGrpSpPr>
        <p:grpSpPr>
          <a:xfrm>
            <a:off x="2483624" y="3111289"/>
            <a:ext cx="1568148" cy="1375714"/>
            <a:chOff x="2250830" y="4657757"/>
            <a:chExt cx="1568148" cy="1375714"/>
          </a:xfrm>
          <a:solidFill>
            <a:schemeClr val="tx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22F905-13DA-49E6-8EEA-EA9216D616A4}"/>
                </a:ext>
              </a:extLst>
            </p:cNvPr>
            <p:cNvSpPr/>
            <p:nvPr/>
          </p:nvSpPr>
          <p:spPr>
            <a:xfrm>
              <a:off x="2250830" y="4657757"/>
              <a:ext cx="1568148" cy="1375714"/>
            </a:xfrm>
            <a:prstGeom prst="roundRect">
              <a:avLst>
                <a:gd name="adj" fmla="val 97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26207E0-6F11-4CB7-A933-ADAC7BB0F387}"/>
                </a:ext>
              </a:extLst>
            </p:cNvPr>
            <p:cNvSpPr/>
            <p:nvPr/>
          </p:nvSpPr>
          <p:spPr>
            <a:xfrm>
              <a:off x="2306071" y="4974749"/>
              <a:ext cx="1457666" cy="997567"/>
            </a:xfrm>
            <a:prstGeom prst="roundRect">
              <a:avLst>
                <a:gd name="adj" fmla="val 98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4BA351-186D-4E2A-8869-858B536BB327}"/>
                </a:ext>
              </a:extLst>
            </p:cNvPr>
            <p:cNvSpPr/>
            <p:nvPr/>
          </p:nvSpPr>
          <p:spPr>
            <a:xfrm>
              <a:off x="2314234" y="4722908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3655D7-232B-4DD8-B695-D8D1CB877A0E}"/>
                </a:ext>
              </a:extLst>
            </p:cNvPr>
            <p:cNvSpPr/>
            <p:nvPr/>
          </p:nvSpPr>
          <p:spPr>
            <a:xfrm>
              <a:off x="2535227" y="4722908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696C65-8A00-42A3-B5EF-4BE362578E81}"/>
                </a:ext>
              </a:extLst>
            </p:cNvPr>
            <p:cNvSpPr/>
            <p:nvPr/>
          </p:nvSpPr>
          <p:spPr>
            <a:xfrm>
              <a:off x="2756220" y="4726719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E0B495-1722-4A55-AD12-1E88AAA64685}"/>
                </a:ext>
              </a:extLst>
            </p:cNvPr>
            <p:cNvSpPr/>
            <p:nvPr/>
          </p:nvSpPr>
          <p:spPr>
            <a:xfrm>
              <a:off x="2250830" y="5110835"/>
              <a:ext cx="1568148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NVM Program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C72FF6-E20E-4BD3-AE65-0AA6704FFADB}"/>
              </a:ext>
            </a:extLst>
          </p:cNvPr>
          <p:cNvCxnSpPr>
            <a:cxnSpLocks/>
            <a:stCxn id="12" idx="2"/>
            <a:endCxn id="23" idx="0"/>
          </p:cNvCxnSpPr>
          <p:nvPr/>
        </p:nvCxnSpPr>
        <p:spPr>
          <a:xfrm flipH="1">
            <a:off x="3267698" y="2375797"/>
            <a:ext cx="8" cy="73549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A78E4-323A-4717-AE6B-3C8F65BF21E3}"/>
              </a:ext>
            </a:extLst>
          </p:cNvPr>
          <p:cNvCxnSpPr>
            <a:cxnSpLocks/>
          </p:cNvCxnSpPr>
          <p:nvPr/>
        </p:nvCxnSpPr>
        <p:spPr>
          <a:xfrm>
            <a:off x="4957892" y="2217382"/>
            <a:ext cx="0" cy="331396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C09E70A-E2CF-4CE4-BC08-E3B01BC62E56}"/>
              </a:ext>
            </a:extLst>
          </p:cNvPr>
          <p:cNvSpPr/>
          <p:nvPr/>
        </p:nvSpPr>
        <p:spPr>
          <a:xfrm>
            <a:off x="3711873" y="4887762"/>
            <a:ext cx="775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SW</a:t>
            </a:r>
            <a:endParaRPr lang="en-U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B5A2C6-EDB4-48C2-A659-6CDA873AD6C8}"/>
              </a:ext>
            </a:extLst>
          </p:cNvPr>
          <p:cNvSpPr/>
          <p:nvPr/>
        </p:nvSpPr>
        <p:spPr>
          <a:xfrm>
            <a:off x="5374817" y="4887762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HW</a:t>
            </a:r>
            <a:endParaRPr lang="en-U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52C70E-B6DC-4F45-BB61-5BCEE6FFC9CF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>
            <a:off x="4051772" y="3799146"/>
            <a:ext cx="2596306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97700-5696-4389-8081-205C4C2A304C}"/>
              </a:ext>
            </a:extLst>
          </p:cNvPr>
          <p:cNvSpPr/>
          <p:nvPr/>
        </p:nvSpPr>
        <p:spPr>
          <a:xfrm>
            <a:off x="8154672" y="3349285"/>
            <a:ext cx="1803398" cy="9061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Janus HW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E320B74-162A-42E8-AFA7-8379A96C2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09" b="35841"/>
          <a:stretch/>
        </p:blipFill>
        <p:spPr>
          <a:xfrm rot="16200000">
            <a:off x="9921021" y="3411057"/>
            <a:ext cx="2214264" cy="77617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2F5022-1330-49F3-A42A-602702C7AE19}"/>
              </a:ext>
            </a:extLst>
          </p:cNvPr>
          <p:cNvSpPr/>
          <p:nvPr/>
        </p:nvSpPr>
        <p:spPr>
          <a:xfrm>
            <a:off x="7987328" y="3159267"/>
            <a:ext cx="2138086" cy="2168552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301150-888F-49DC-A408-F4D2AFCEAB0F}"/>
              </a:ext>
            </a:extLst>
          </p:cNvPr>
          <p:cNvSpPr/>
          <p:nvPr/>
        </p:nvSpPr>
        <p:spPr>
          <a:xfrm>
            <a:off x="8230098" y="4517341"/>
            <a:ext cx="1679755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Memory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Controller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18F523-B8DA-47BF-A79E-971D126EC12F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7643537" y="3799147"/>
            <a:ext cx="511135" cy="321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DFA277-966A-424C-9FCD-1B7F8778A047}"/>
              </a:ext>
            </a:extLst>
          </p:cNvPr>
          <p:cNvCxnSpPr>
            <a:cxnSpLocks/>
            <a:stCxn id="31" idx="3"/>
            <a:endCxn id="32" idx="0"/>
          </p:cNvCxnSpPr>
          <p:nvPr/>
        </p:nvCxnSpPr>
        <p:spPr>
          <a:xfrm flipV="1">
            <a:off x="9958070" y="3799146"/>
            <a:ext cx="681994" cy="321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9C1F3-7709-4E16-8105-12549C3B2E6A}"/>
              </a:ext>
            </a:extLst>
          </p:cNvPr>
          <p:cNvSpPr/>
          <p:nvPr/>
        </p:nvSpPr>
        <p:spPr>
          <a:xfrm>
            <a:off x="6648078" y="3346068"/>
            <a:ext cx="995459" cy="9061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Core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A74B46D-86DF-4D4A-AB29-B700BE7A9E67}"/>
              </a:ext>
            </a:extLst>
          </p:cNvPr>
          <p:cNvSpPr/>
          <p:nvPr/>
        </p:nvSpPr>
        <p:spPr>
          <a:xfrm>
            <a:off x="0" y="5734550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Janus software interface enables pre-execution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5D268B-B83B-4C6F-8CC9-3763688F1FAA}"/>
              </a:ext>
            </a:extLst>
          </p:cNvPr>
          <p:cNvGrpSpPr/>
          <p:nvPr/>
        </p:nvGrpSpPr>
        <p:grpSpPr>
          <a:xfrm>
            <a:off x="8027526" y="1625587"/>
            <a:ext cx="2736447" cy="1323096"/>
            <a:chOff x="8027526" y="1625587"/>
            <a:chExt cx="2736447" cy="13230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113B6A-8FDD-42CA-B55B-039F451BFEBB}"/>
                </a:ext>
              </a:extLst>
            </p:cNvPr>
            <p:cNvSpPr txBox="1"/>
            <p:nvPr/>
          </p:nvSpPr>
          <p:spPr>
            <a:xfrm>
              <a:off x="8249930" y="1625587"/>
              <a:ext cx="2514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Parallelization</a:t>
              </a:r>
            </a:p>
          </p:txBody>
        </p:sp>
        <p:sp>
          <p:nvSpPr>
            <p:cNvPr id="35" name="Left Bracket 34">
              <a:extLst>
                <a:ext uri="{FF2B5EF4-FFF2-40B4-BE49-F238E27FC236}">
                  <a16:creationId xmlns:a16="http://schemas.microsoft.com/office/drawing/2014/main" id="{3EACD0E8-5E13-4D61-85E9-A5DC36F1A952}"/>
                </a:ext>
              </a:extLst>
            </p:cNvPr>
            <p:cNvSpPr/>
            <p:nvPr/>
          </p:nvSpPr>
          <p:spPr>
            <a:xfrm>
              <a:off x="8027526" y="1868854"/>
              <a:ext cx="224845" cy="830976"/>
            </a:xfrm>
            <a:prstGeom prst="leftBracke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3AE640-0B6B-49AD-B117-E1ED9C3A65B2}"/>
                </a:ext>
              </a:extLst>
            </p:cNvPr>
            <p:cNvSpPr/>
            <p:nvPr/>
          </p:nvSpPr>
          <p:spPr>
            <a:xfrm>
              <a:off x="8249930" y="2425463"/>
              <a:ext cx="22646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Pre-execution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F03A5653-5288-491A-8971-2468D33B5D8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140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J</a:t>
            </a:r>
            <a:r>
              <a:rPr lang="en-US" sz="3800" dirty="0"/>
              <a:t>ANUS</a:t>
            </a:r>
            <a:r>
              <a:rPr lang="en-US" dirty="0"/>
              <a:t> OVERVIEW</a:t>
            </a:r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78C70160-F500-EC46-8AB1-A55071E37DD0}"/>
              </a:ext>
            </a:extLst>
          </p:cNvPr>
          <p:cNvSpPr/>
          <p:nvPr/>
        </p:nvSpPr>
        <p:spPr>
          <a:xfrm>
            <a:off x="6290868" y="2961843"/>
            <a:ext cx="4019324" cy="2569506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C859FA-E155-104B-972F-8DA4C30D2CC6}"/>
              </a:ext>
            </a:extLst>
          </p:cNvPr>
          <p:cNvSpPr/>
          <p:nvPr/>
        </p:nvSpPr>
        <p:spPr>
          <a:xfrm>
            <a:off x="6400395" y="4911976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CPU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4" grpId="0"/>
      <p:bldP spid="45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4B29-6526-4CF6-95F0-A8F18AF7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3910-BC45-41C8-A062-6636AE09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8862849" cy="4351338"/>
          </a:xfrm>
        </p:spPr>
        <p:txBody>
          <a:bodyPr/>
          <a:lstStyle/>
          <a:p>
            <a:r>
              <a:rPr lang="en-US" dirty="0"/>
              <a:t>The non-volatile memory (NVM) is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High-speed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Persistent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Byte-addressable</a:t>
            </a:r>
          </a:p>
          <a:p>
            <a:r>
              <a:rPr lang="en-US" dirty="0"/>
              <a:t>NVM allows programs to directly manipulate persistent data in memory through a load/store interface</a:t>
            </a:r>
          </a:p>
          <a:p>
            <a:r>
              <a:rPr lang="en-US" dirty="0"/>
              <a:t>Different from conventional DRAM, NVM acts as both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Memory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Storage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C6D1F-9F0A-4AAD-993C-475DB3FEE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78753"/>
            <a:ext cx="2134970" cy="21349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370FC8-036C-4166-9A96-8E866A704085}"/>
              </a:ext>
            </a:extLst>
          </p:cNvPr>
          <p:cNvSpPr/>
          <p:nvPr/>
        </p:nvSpPr>
        <p:spPr>
          <a:xfrm>
            <a:off x="8635804" y="2702514"/>
            <a:ext cx="2162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Intel 3D </a:t>
            </a:r>
            <a:r>
              <a:rPr lang="en-US" sz="2400" dirty="0" err="1">
                <a:latin typeface="Franklin Gothic Medium" panose="020B0603020102020204" pitchFamily="34" charset="0"/>
              </a:rPr>
              <a:t>XPoint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2256A-949C-4073-A18E-8A8746EC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76A211-C502-414A-A07A-9ADD206CA930}"/>
              </a:ext>
            </a:extLst>
          </p:cNvPr>
          <p:cNvSpPr/>
          <p:nvPr/>
        </p:nvSpPr>
        <p:spPr>
          <a:xfrm>
            <a:off x="0" y="5721720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A practical NVM system requires both memory and storage support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6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7C20-BA23-4126-BBD8-92C3C63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1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91DC8-AD6E-4759-9D85-5A4C0EC9805A}"/>
              </a:ext>
            </a:extLst>
          </p:cNvPr>
          <p:cNvSpPr/>
          <p:nvPr/>
        </p:nvSpPr>
        <p:spPr>
          <a:xfrm>
            <a:off x="2665378" y="2008228"/>
            <a:ext cx="7266022" cy="58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BACKGROUND AND MOTIVATION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4AC19-760F-4C88-948D-5C1739BF19C3}"/>
              </a:ext>
            </a:extLst>
          </p:cNvPr>
          <p:cNvSpPr/>
          <p:nvPr/>
        </p:nvSpPr>
        <p:spPr>
          <a:xfrm>
            <a:off x="2665378" y="2727244"/>
            <a:ext cx="7266022" cy="58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KEY IDEAS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8D44D-53F9-450B-BFF1-C54B08062AD7}"/>
              </a:ext>
            </a:extLst>
          </p:cNvPr>
          <p:cNvSpPr/>
          <p:nvPr/>
        </p:nvSpPr>
        <p:spPr>
          <a:xfrm>
            <a:off x="2665378" y="3446260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J</a:t>
            </a:r>
            <a:r>
              <a:rPr lang="en-US" sz="2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ANUS</a:t>
            </a:r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MECHANISM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FD995-BDDA-4D8C-9A9A-FFF1B936A9D7}"/>
              </a:ext>
            </a:extLst>
          </p:cNvPr>
          <p:cNvSpPr/>
          <p:nvPr/>
        </p:nvSpPr>
        <p:spPr>
          <a:xfrm>
            <a:off x="2665378" y="4165276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EVALUATION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0BE94-EC98-4277-B191-C7C8A7D642A8}"/>
              </a:ext>
            </a:extLst>
          </p:cNvPr>
          <p:cNvSpPr/>
          <p:nvPr/>
        </p:nvSpPr>
        <p:spPr>
          <a:xfrm>
            <a:off x="2665377" y="4884778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49CE-3D4B-4528-A320-15246705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9E2-FF9E-824B-BC6B-E1567BE22C0E}" type="slidenum">
              <a:rPr lang="en-US" sz="1600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05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D4374A5-9344-6B4E-B6B7-0CE715C19C82}"/>
              </a:ext>
            </a:extLst>
          </p:cNvPr>
          <p:cNvSpPr/>
          <p:nvPr/>
        </p:nvSpPr>
        <p:spPr>
          <a:xfrm>
            <a:off x="688690" y="4180590"/>
            <a:ext cx="7580667" cy="9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A04D60-FA53-1641-9C5D-75345C1F0A84}"/>
              </a:ext>
            </a:extLst>
          </p:cNvPr>
          <p:cNvSpPr/>
          <p:nvPr/>
        </p:nvSpPr>
        <p:spPr>
          <a:xfrm>
            <a:off x="688689" y="5054481"/>
            <a:ext cx="7580667" cy="562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2FB81-53E8-5242-9C95-D6E8923F4E81}"/>
              </a:ext>
            </a:extLst>
          </p:cNvPr>
          <p:cNvSpPr/>
          <p:nvPr/>
        </p:nvSpPr>
        <p:spPr>
          <a:xfrm>
            <a:off x="688691" y="3624095"/>
            <a:ext cx="7580668" cy="581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2B43E-85B1-4E30-8EA5-C002EE8C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C2354-ABAE-411B-BB77-35B250AA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INTERFACE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8468B1-FFB8-43D5-A732-070CDEF1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318"/>
            <a:ext cx="10515600" cy="1196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Janus provides functions for pre-executing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address-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data-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both-dependent</a:t>
            </a:r>
            <a:r>
              <a:rPr lang="en-US" dirty="0"/>
              <a:t> sub-operations 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object granularity</a:t>
            </a:r>
          </a:p>
          <a:p>
            <a:r>
              <a:rPr lang="en-US" dirty="0"/>
              <a:t>Janus interface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hardware-independent</a:t>
            </a:r>
            <a:r>
              <a:rPr lang="en-US" dirty="0"/>
              <a:t>: only takes address and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258AF2-C8CB-48DD-B879-B2E3B71A27B1}"/>
              </a:ext>
            </a:extLst>
          </p:cNvPr>
          <p:cNvSpPr/>
          <p:nvPr/>
        </p:nvSpPr>
        <p:spPr>
          <a:xfrm>
            <a:off x="2222328" y="2755516"/>
            <a:ext cx="6388272" cy="320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(int key,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find tree node with key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node* location = find(key);  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add old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undo log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undo_log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(location);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update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location-&gt;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persist_barrier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commit updates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commit();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1482B-094B-4D9D-816F-92C3CCF5C7E1}"/>
              </a:ext>
            </a:extLst>
          </p:cNvPr>
          <p:cNvSpPr/>
          <p:nvPr/>
        </p:nvSpPr>
        <p:spPr>
          <a:xfrm>
            <a:off x="1729823" y="2782343"/>
            <a:ext cx="492506" cy="320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F7E5E2-B168-4D95-BAD3-49E819597529}"/>
              </a:ext>
            </a:extLst>
          </p:cNvPr>
          <p:cNvCxnSpPr>
            <a:cxnSpLocks/>
          </p:cNvCxnSpPr>
          <p:nvPr/>
        </p:nvCxnSpPr>
        <p:spPr>
          <a:xfrm flipH="1" flipV="1">
            <a:off x="4899284" y="3652828"/>
            <a:ext cx="932643" cy="61536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DAFD09-D5E9-4412-B950-D5165D00BC85}"/>
              </a:ext>
            </a:extLst>
          </p:cNvPr>
          <p:cNvCxnSpPr>
            <a:cxnSpLocks/>
          </p:cNvCxnSpPr>
          <p:nvPr/>
        </p:nvCxnSpPr>
        <p:spPr>
          <a:xfrm flipH="1" flipV="1">
            <a:off x="7583271" y="3167782"/>
            <a:ext cx="436652" cy="21977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97584-2EE4-4634-AE75-EF1EEBFCF16B}"/>
              </a:ext>
            </a:extLst>
          </p:cNvPr>
          <p:cNvSpPr/>
          <p:nvPr/>
        </p:nvSpPr>
        <p:spPr>
          <a:xfrm>
            <a:off x="7975315" y="3167782"/>
            <a:ext cx="401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The data for update is known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A5972-7210-452B-B532-532CC047E6BA}"/>
              </a:ext>
            </a:extLst>
          </p:cNvPr>
          <p:cNvSpPr/>
          <p:nvPr/>
        </p:nvSpPr>
        <p:spPr>
          <a:xfrm>
            <a:off x="5908827" y="4074910"/>
            <a:ext cx="446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The address for update is known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3C71F3-B44A-5946-9293-3FE7952C9C8C}"/>
              </a:ext>
            </a:extLst>
          </p:cNvPr>
          <p:cNvSpPr/>
          <p:nvPr/>
        </p:nvSpPr>
        <p:spPr>
          <a:xfrm>
            <a:off x="688690" y="3684213"/>
            <a:ext cx="130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Backup</a:t>
            </a:r>
            <a:endParaRPr lang="en-US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E103-29EA-C547-9024-7757F96C3A34}"/>
              </a:ext>
            </a:extLst>
          </p:cNvPr>
          <p:cNvSpPr/>
          <p:nvPr/>
        </p:nvSpPr>
        <p:spPr>
          <a:xfrm>
            <a:off x="688690" y="4389059"/>
            <a:ext cx="130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Update</a:t>
            </a:r>
            <a:endParaRPr lang="en-US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98EFC-E30B-9642-8E14-AEB7CD328E47}"/>
              </a:ext>
            </a:extLst>
          </p:cNvPr>
          <p:cNvSpPr/>
          <p:nvPr/>
        </p:nvSpPr>
        <p:spPr>
          <a:xfrm>
            <a:off x="688690" y="5094970"/>
            <a:ext cx="130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Commit</a:t>
            </a:r>
            <a:endParaRPr lang="en-US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CE17C-D7CA-2045-8A41-3ACE5ACB2599}"/>
              </a:ext>
            </a:extLst>
          </p:cNvPr>
          <p:cNvSpPr/>
          <p:nvPr/>
        </p:nvSpPr>
        <p:spPr>
          <a:xfrm>
            <a:off x="7093829" y="2735884"/>
            <a:ext cx="646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4FD4C2-5868-6549-8148-E97244B4BA70}"/>
              </a:ext>
            </a:extLst>
          </p:cNvPr>
          <p:cNvSpPr/>
          <p:nvPr/>
        </p:nvSpPr>
        <p:spPr>
          <a:xfrm>
            <a:off x="3438531" y="3293659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7" grpId="0" animBg="1"/>
      <p:bldP spid="17" grpId="1" animBg="1"/>
      <p:bldP spid="4" grpId="0" animBg="1"/>
      <p:bldP spid="4" grpId="1" animBg="1"/>
      <p:bldP spid="9" grpId="0"/>
      <p:bldP spid="10" grpId="0"/>
      <p:bldP spid="13" grpId="0"/>
      <p:bldP spid="14" grpId="0"/>
      <p:bldP spid="5" grpId="0"/>
      <p:bldP spid="18" grpId="0"/>
      <p:bldP spid="19" grpId="0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2B43E-85B1-4E30-8EA5-C002EE8C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C2354-ABAE-411B-BB77-35B250AA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INTERFACE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8468B1-FFB8-43D5-A732-070CDEF1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318"/>
            <a:ext cx="10515600" cy="1196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Janus provides functions for pre-executing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address-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data-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both-dependent</a:t>
            </a:r>
            <a:r>
              <a:rPr lang="en-US" dirty="0"/>
              <a:t> sub-operations 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object granularity</a:t>
            </a:r>
          </a:p>
          <a:p>
            <a:r>
              <a:rPr lang="en-US" dirty="0"/>
              <a:t>Janus interface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hardware-independent</a:t>
            </a:r>
            <a:r>
              <a:rPr lang="en-US" dirty="0"/>
              <a:t>: only takes address and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258AF2-C8CB-48DD-B879-B2E3B71A27B1}"/>
              </a:ext>
            </a:extLst>
          </p:cNvPr>
          <p:cNvSpPr/>
          <p:nvPr/>
        </p:nvSpPr>
        <p:spPr>
          <a:xfrm>
            <a:off x="2222328" y="2755516"/>
            <a:ext cx="8313150" cy="433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key,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pre_t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pre_obj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PRE_DATA(&amp;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pre_obj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item_t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find tree node with key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node* location = find(key);  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PRE_ADDR(&amp;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pre_obj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location,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item_t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add old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undo log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undo_log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(location);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update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location-&gt;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persist_barrier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commit updates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commit();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1482B-094B-4D9D-816F-92C3CCF5C7E1}"/>
              </a:ext>
            </a:extLst>
          </p:cNvPr>
          <p:cNvSpPr/>
          <p:nvPr/>
        </p:nvSpPr>
        <p:spPr>
          <a:xfrm>
            <a:off x="1729823" y="2782343"/>
            <a:ext cx="492506" cy="3766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ts val="22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66A2E0-2ECA-3A4D-A097-50CA1542745A}"/>
              </a:ext>
            </a:extLst>
          </p:cNvPr>
          <p:cNvSpPr/>
          <p:nvPr/>
        </p:nvSpPr>
        <p:spPr>
          <a:xfrm>
            <a:off x="55409" y="3655145"/>
            <a:ext cx="16525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PRE_ID</a:t>
            </a:r>
          </a:p>
          <a:p>
            <a:pPr algn="r" fontAlgn="t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Thread_ID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r" fontAlgn="t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Transaction_ID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r" fontAlgn="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</a:p>
          <a:p>
            <a:pPr algn="r" fontAlgn="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Size</a:t>
            </a:r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F3A4CABA-1424-A443-BD5F-72E43BBA3F27}"/>
              </a:ext>
            </a:extLst>
          </p:cNvPr>
          <p:cNvSpPr/>
          <p:nvPr/>
        </p:nvSpPr>
        <p:spPr>
          <a:xfrm flipH="1">
            <a:off x="1691141" y="3774028"/>
            <a:ext cx="77363" cy="1239562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EAE75A-AB70-F84C-B92C-FC34AAF2BB1A}"/>
              </a:ext>
            </a:extLst>
          </p:cNvPr>
          <p:cNvCxnSpPr>
            <a:cxnSpLocks/>
            <a:stCxn id="26" idx="1"/>
          </p:cNvCxnSpPr>
          <p:nvPr/>
        </p:nvCxnSpPr>
        <p:spPr>
          <a:xfrm flipV="1">
            <a:off x="1768504" y="3261159"/>
            <a:ext cx="692906" cy="113265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849F0A1-86CA-4C4A-B79D-B740F47FFEB4}"/>
              </a:ext>
            </a:extLst>
          </p:cNvPr>
          <p:cNvSpPr/>
          <p:nvPr/>
        </p:nvSpPr>
        <p:spPr>
          <a:xfrm>
            <a:off x="129654" y="3087758"/>
            <a:ext cx="1927009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Keep track of pre-execution: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F89EDC-8F9D-1647-9242-7C56FB6861B0}"/>
              </a:ext>
            </a:extLst>
          </p:cNvPr>
          <p:cNvSpPr/>
          <p:nvPr/>
        </p:nvSpPr>
        <p:spPr>
          <a:xfrm>
            <a:off x="8230422" y="2762922"/>
            <a:ext cx="3888500" cy="70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Pre-execute data-dependent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sub-operations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3320D8-E8E4-5C43-8ABA-F4B7BC8B6212}"/>
              </a:ext>
            </a:extLst>
          </p:cNvPr>
          <p:cNvSpPr/>
          <p:nvPr/>
        </p:nvSpPr>
        <p:spPr>
          <a:xfrm>
            <a:off x="7677518" y="4730627"/>
            <a:ext cx="4564178" cy="70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Pre-execute address-dependent sub-operations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3A84B6-A7FA-0C44-9462-37D96C088533}"/>
              </a:ext>
            </a:extLst>
          </p:cNvPr>
          <p:cNvCxnSpPr>
            <a:cxnSpLocks/>
          </p:cNvCxnSpPr>
          <p:nvPr/>
        </p:nvCxnSpPr>
        <p:spPr>
          <a:xfrm flipH="1" flipV="1">
            <a:off x="7232674" y="4598089"/>
            <a:ext cx="394801" cy="25453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AAC2E7-0C62-1047-AE84-61F4272EB083}"/>
              </a:ext>
            </a:extLst>
          </p:cNvPr>
          <p:cNvCxnSpPr>
            <a:cxnSpLocks/>
          </p:cNvCxnSpPr>
          <p:nvPr/>
        </p:nvCxnSpPr>
        <p:spPr>
          <a:xfrm flipH="1">
            <a:off x="7825675" y="3014046"/>
            <a:ext cx="443059" cy="25538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526F3-3C0C-4968-9DB1-0A07B596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7AF2C3-9F91-4ED6-9D9E-A0B9E511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INSTURMENTATION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5E3FB-E5FB-415C-A288-17B534648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instrumentation is effective at improving performance, but requires significant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programmer’s effort</a:t>
            </a:r>
          </a:p>
          <a:p>
            <a:r>
              <a:rPr lang="en-US" dirty="0"/>
              <a:t>Janus provides a compiler pass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automatically</a:t>
            </a:r>
            <a:r>
              <a:rPr lang="en-US" dirty="0"/>
              <a:t> instrument program with the interface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786366-C530-440C-9B01-7080A18BE7F8}"/>
              </a:ext>
            </a:extLst>
          </p:cNvPr>
          <p:cNvGrpSpPr/>
          <p:nvPr/>
        </p:nvGrpSpPr>
        <p:grpSpPr>
          <a:xfrm>
            <a:off x="3321574" y="3791744"/>
            <a:ext cx="2132828" cy="1769527"/>
            <a:chOff x="6280121" y="6667729"/>
            <a:chExt cx="2132828" cy="1769527"/>
          </a:xfrm>
        </p:grpSpPr>
        <p:pic>
          <p:nvPicPr>
            <p:cNvPr id="6" name="Picture 2" descr="Image result for llvm icon">
              <a:extLst>
                <a:ext uri="{FF2B5EF4-FFF2-40B4-BE49-F238E27FC236}">
                  <a16:creationId xmlns:a16="http://schemas.microsoft.com/office/drawing/2014/main" id="{A6BB70C2-0564-4D5B-A886-7D12D40F6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160" y="7226448"/>
              <a:ext cx="812380" cy="121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C8D4C7-447E-432A-B4F5-5BD9FB2CF1EB}"/>
                </a:ext>
              </a:extLst>
            </p:cNvPr>
            <p:cNvSpPr/>
            <p:nvPr/>
          </p:nvSpPr>
          <p:spPr>
            <a:xfrm>
              <a:off x="6280121" y="6667729"/>
              <a:ext cx="2132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Compiler Pass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606E31-3284-47D3-88B5-BB4C145711ED}"/>
              </a:ext>
            </a:extLst>
          </p:cNvPr>
          <p:cNvGrpSpPr/>
          <p:nvPr/>
        </p:nvGrpSpPr>
        <p:grpSpPr>
          <a:xfrm>
            <a:off x="1429829" y="4256193"/>
            <a:ext cx="1380176" cy="1210809"/>
            <a:chOff x="2250830" y="4657757"/>
            <a:chExt cx="1568148" cy="1375714"/>
          </a:xfrm>
          <a:solidFill>
            <a:schemeClr val="tx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719A1E2-46E1-46C3-9E97-F9DBEDF49EE1}"/>
                </a:ext>
              </a:extLst>
            </p:cNvPr>
            <p:cNvSpPr/>
            <p:nvPr/>
          </p:nvSpPr>
          <p:spPr>
            <a:xfrm>
              <a:off x="2250830" y="4657757"/>
              <a:ext cx="1568148" cy="1375714"/>
            </a:xfrm>
            <a:prstGeom prst="roundRect">
              <a:avLst>
                <a:gd name="adj" fmla="val 97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0D59901-F86F-43E8-A58E-CDCF7408017F}"/>
                </a:ext>
              </a:extLst>
            </p:cNvPr>
            <p:cNvSpPr/>
            <p:nvPr/>
          </p:nvSpPr>
          <p:spPr>
            <a:xfrm>
              <a:off x="2306071" y="4974749"/>
              <a:ext cx="1457666" cy="997567"/>
            </a:xfrm>
            <a:prstGeom prst="roundRect">
              <a:avLst>
                <a:gd name="adj" fmla="val 98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7FCE73-3F62-4686-9F9F-DBFAFA099BCA}"/>
                </a:ext>
              </a:extLst>
            </p:cNvPr>
            <p:cNvSpPr/>
            <p:nvPr/>
          </p:nvSpPr>
          <p:spPr>
            <a:xfrm>
              <a:off x="2314234" y="4722908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58C394-97BF-4DD3-8413-A02C73309F75}"/>
                </a:ext>
              </a:extLst>
            </p:cNvPr>
            <p:cNvSpPr/>
            <p:nvPr/>
          </p:nvSpPr>
          <p:spPr>
            <a:xfrm>
              <a:off x="2535227" y="4722908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D76AD6D-99ED-47D1-9AFD-10C4C8FA1D39}"/>
                </a:ext>
              </a:extLst>
            </p:cNvPr>
            <p:cNvSpPr/>
            <p:nvPr/>
          </p:nvSpPr>
          <p:spPr>
            <a:xfrm>
              <a:off x="2756220" y="4726719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5B414-B1DA-4339-9579-23EA645853D7}"/>
                </a:ext>
              </a:extLst>
            </p:cNvPr>
            <p:cNvSpPr/>
            <p:nvPr/>
          </p:nvSpPr>
          <p:spPr>
            <a:xfrm>
              <a:off x="2250830" y="5017083"/>
              <a:ext cx="1568148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NVM Program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2E6C93-85D3-42D1-B2DE-3E22C51ED4E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810005" y="4861598"/>
            <a:ext cx="7610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ADDEB19-8367-4E55-95A1-CEE2B8B0AE32}"/>
              </a:ext>
            </a:extLst>
          </p:cNvPr>
          <p:cNvSpPr/>
          <p:nvPr/>
        </p:nvSpPr>
        <p:spPr>
          <a:xfrm>
            <a:off x="5754857" y="4493387"/>
            <a:ext cx="1896673" cy="70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Dependency 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Analysis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DC2535-6951-4CCE-9EA0-EB55CE595195}"/>
              </a:ext>
            </a:extLst>
          </p:cNvPr>
          <p:cNvCxnSpPr>
            <a:cxnSpLocks/>
          </p:cNvCxnSpPr>
          <p:nvPr/>
        </p:nvCxnSpPr>
        <p:spPr>
          <a:xfrm>
            <a:off x="5048194" y="4791363"/>
            <a:ext cx="6096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4EB39B-BBD7-4485-8B5C-A547DE652F56}"/>
              </a:ext>
            </a:extLst>
          </p:cNvPr>
          <p:cNvGrpSpPr/>
          <p:nvPr/>
        </p:nvGrpSpPr>
        <p:grpSpPr>
          <a:xfrm rot="5400000">
            <a:off x="6518671" y="4888120"/>
            <a:ext cx="412060" cy="1066902"/>
            <a:chOff x="7603140" y="4502863"/>
            <a:chExt cx="675862" cy="106690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99BF4F3-4F11-4EEE-98A9-6AD666D4F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3140" y="5036314"/>
              <a:ext cx="332546" cy="169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9265D-52E0-490F-A212-0122D4482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1483" y="4502863"/>
              <a:ext cx="0" cy="1066902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8729F8-EF02-45B6-A031-8A67BD1317FB}"/>
                </a:ext>
              </a:extLst>
            </p:cNvPr>
            <p:cNvCxnSpPr/>
            <p:nvPr/>
          </p:nvCxnSpPr>
          <p:spPr>
            <a:xfrm flipV="1">
              <a:off x="7935686" y="4528529"/>
              <a:ext cx="332546" cy="169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65BD42-1882-4F9C-990E-7BCBD8F8C9DC}"/>
                </a:ext>
              </a:extLst>
            </p:cNvPr>
            <p:cNvCxnSpPr/>
            <p:nvPr/>
          </p:nvCxnSpPr>
          <p:spPr>
            <a:xfrm flipV="1">
              <a:off x="7946456" y="5538806"/>
              <a:ext cx="332546" cy="169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C377453-4EFD-4C74-9B3C-A9A17F10EE85}"/>
              </a:ext>
            </a:extLst>
          </p:cNvPr>
          <p:cNvSpPr/>
          <p:nvPr/>
        </p:nvSpPr>
        <p:spPr>
          <a:xfrm>
            <a:off x="5706467" y="5700625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Data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2D62BB-20C5-4D74-A2FD-37B589F54793}"/>
              </a:ext>
            </a:extLst>
          </p:cNvPr>
          <p:cNvSpPr/>
          <p:nvPr/>
        </p:nvSpPr>
        <p:spPr>
          <a:xfrm>
            <a:off x="6654803" y="5694646"/>
            <a:ext cx="1245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Address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B33660-4CA5-47E5-9F03-331981DC968E}"/>
              </a:ext>
            </a:extLst>
          </p:cNvPr>
          <p:cNvCxnSpPr>
            <a:cxnSpLocks/>
          </p:cNvCxnSpPr>
          <p:nvPr/>
        </p:nvCxnSpPr>
        <p:spPr>
          <a:xfrm>
            <a:off x="7684666" y="4791363"/>
            <a:ext cx="6096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7B0D56A-B5DA-45B4-BF08-01F80B3518B8}"/>
              </a:ext>
            </a:extLst>
          </p:cNvPr>
          <p:cNvSpPr/>
          <p:nvPr/>
        </p:nvSpPr>
        <p:spPr>
          <a:xfrm>
            <a:off x="8360593" y="4507655"/>
            <a:ext cx="271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Instrumentation of Janus Interface</a:t>
            </a:r>
          </a:p>
        </p:txBody>
      </p:sp>
    </p:spTree>
    <p:extLst>
      <p:ext uri="{BB962C8B-B14F-4D97-AF65-F5344CB8AC3E}">
        <p14:creationId xmlns:p14="http://schemas.microsoft.com/office/powerpoint/2010/main" val="10482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85A7-C1E0-40BE-B345-3BFF8725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3E151-42B4-4056-B3C8-9E05667FFC3D}"/>
              </a:ext>
            </a:extLst>
          </p:cNvPr>
          <p:cNvSpPr/>
          <p:nvPr/>
        </p:nvSpPr>
        <p:spPr>
          <a:xfrm>
            <a:off x="1701379" y="1924391"/>
            <a:ext cx="313265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Janus SW Interface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18D4C2-F8C7-41C1-B90C-A48CC841CB7D}"/>
              </a:ext>
            </a:extLst>
          </p:cNvPr>
          <p:cNvGrpSpPr/>
          <p:nvPr/>
        </p:nvGrpSpPr>
        <p:grpSpPr>
          <a:xfrm>
            <a:off x="2483624" y="3111289"/>
            <a:ext cx="1568148" cy="1375714"/>
            <a:chOff x="2250830" y="4657757"/>
            <a:chExt cx="1568148" cy="1375714"/>
          </a:xfrm>
          <a:solidFill>
            <a:schemeClr val="tx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22F905-13DA-49E6-8EEA-EA9216D616A4}"/>
                </a:ext>
              </a:extLst>
            </p:cNvPr>
            <p:cNvSpPr/>
            <p:nvPr/>
          </p:nvSpPr>
          <p:spPr>
            <a:xfrm>
              <a:off x="2250830" y="4657757"/>
              <a:ext cx="1568148" cy="1375714"/>
            </a:xfrm>
            <a:prstGeom prst="roundRect">
              <a:avLst>
                <a:gd name="adj" fmla="val 97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26207E0-6F11-4CB7-A933-ADAC7BB0F387}"/>
                </a:ext>
              </a:extLst>
            </p:cNvPr>
            <p:cNvSpPr/>
            <p:nvPr/>
          </p:nvSpPr>
          <p:spPr>
            <a:xfrm>
              <a:off x="2306071" y="4974749"/>
              <a:ext cx="1457666" cy="997567"/>
            </a:xfrm>
            <a:prstGeom prst="roundRect">
              <a:avLst>
                <a:gd name="adj" fmla="val 98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4BA351-186D-4E2A-8869-858B536BB327}"/>
                </a:ext>
              </a:extLst>
            </p:cNvPr>
            <p:cNvSpPr/>
            <p:nvPr/>
          </p:nvSpPr>
          <p:spPr>
            <a:xfrm>
              <a:off x="2314234" y="4722908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3655D7-232B-4DD8-B695-D8D1CB877A0E}"/>
                </a:ext>
              </a:extLst>
            </p:cNvPr>
            <p:cNvSpPr/>
            <p:nvPr/>
          </p:nvSpPr>
          <p:spPr>
            <a:xfrm>
              <a:off x="2535227" y="4722908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696C65-8A00-42A3-B5EF-4BE362578E81}"/>
                </a:ext>
              </a:extLst>
            </p:cNvPr>
            <p:cNvSpPr/>
            <p:nvPr/>
          </p:nvSpPr>
          <p:spPr>
            <a:xfrm>
              <a:off x="2756220" y="4726719"/>
              <a:ext cx="186690" cy="18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E0B495-1722-4A55-AD12-1E88AAA64685}"/>
                </a:ext>
              </a:extLst>
            </p:cNvPr>
            <p:cNvSpPr/>
            <p:nvPr/>
          </p:nvSpPr>
          <p:spPr>
            <a:xfrm>
              <a:off x="2250830" y="5110835"/>
              <a:ext cx="1568148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NVM Program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C72FF6-E20E-4BD3-AE65-0AA6704FFADB}"/>
              </a:ext>
            </a:extLst>
          </p:cNvPr>
          <p:cNvCxnSpPr>
            <a:cxnSpLocks/>
            <a:stCxn id="12" idx="2"/>
            <a:endCxn id="23" idx="0"/>
          </p:cNvCxnSpPr>
          <p:nvPr/>
        </p:nvCxnSpPr>
        <p:spPr>
          <a:xfrm flipH="1">
            <a:off x="3267698" y="2375797"/>
            <a:ext cx="8" cy="73549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A78E4-323A-4717-AE6B-3C8F65BF21E3}"/>
              </a:ext>
            </a:extLst>
          </p:cNvPr>
          <p:cNvCxnSpPr>
            <a:cxnSpLocks/>
          </p:cNvCxnSpPr>
          <p:nvPr/>
        </p:nvCxnSpPr>
        <p:spPr>
          <a:xfrm>
            <a:off x="4957892" y="2217382"/>
            <a:ext cx="0" cy="331396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C09E70A-E2CF-4CE4-BC08-E3B01BC62E56}"/>
              </a:ext>
            </a:extLst>
          </p:cNvPr>
          <p:cNvSpPr/>
          <p:nvPr/>
        </p:nvSpPr>
        <p:spPr>
          <a:xfrm>
            <a:off x="3711873" y="4887762"/>
            <a:ext cx="775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SW</a:t>
            </a:r>
            <a:endParaRPr lang="en-U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B5A2C6-EDB4-48C2-A659-6CDA873AD6C8}"/>
              </a:ext>
            </a:extLst>
          </p:cNvPr>
          <p:cNvSpPr/>
          <p:nvPr/>
        </p:nvSpPr>
        <p:spPr>
          <a:xfrm>
            <a:off x="5374817" y="4887762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HW</a:t>
            </a:r>
            <a:endParaRPr lang="en-U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52C70E-B6DC-4F45-BB61-5BCEE6FFC9CF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>
            <a:off x="4051772" y="3799146"/>
            <a:ext cx="2596306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97700-5696-4389-8081-205C4C2A304C}"/>
              </a:ext>
            </a:extLst>
          </p:cNvPr>
          <p:cNvSpPr/>
          <p:nvPr/>
        </p:nvSpPr>
        <p:spPr>
          <a:xfrm>
            <a:off x="8154672" y="3349285"/>
            <a:ext cx="1803398" cy="9061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Janus HW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E320B74-162A-42E8-AFA7-8379A96C2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09" b="35841"/>
          <a:stretch/>
        </p:blipFill>
        <p:spPr>
          <a:xfrm rot="16200000">
            <a:off x="9921021" y="3411057"/>
            <a:ext cx="2214264" cy="77617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2F5022-1330-49F3-A42A-602702C7AE19}"/>
              </a:ext>
            </a:extLst>
          </p:cNvPr>
          <p:cNvSpPr/>
          <p:nvPr/>
        </p:nvSpPr>
        <p:spPr>
          <a:xfrm>
            <a:off x="7987328" y="3159267"/>
            <a:ext cx="2138086" cy="2168552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301150-888F-49DC-A408-F4D2AFCEAB0F}"/>
              </a:ext>
            </a:extLst>
          </p:cNvPr>
          <p:cNvSpPr/>
          <p:nvPr/>
        </p:nvSpPr>
        <p:spPr>
          <a:xfrm>
            <a:off x="8230098" y="4517341"/>
            <a:ext cx="1679755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Memory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Controller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18F523-B8DA-47BF-A79E-971D126EC12F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7643537" y="3799147"/>
            <a:ext cx="511135" cy="321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DFA277-966A-424C-9FCD-1B7F8778A047}"/>
              </a:ext>
            </a:extLst>
          </p:cNvPr>
          <p:cNvCxnSpPr>
            <a:cxnSpLocks/>
            <a:stCxn id="31" idx="3"/>
            <a:endCxn id="32" idx="0"/>
          </p:cNvCxnSpPr>
          <p:nvPr/>
        </p:nvCxnSpPr>
        <p:spPr>
          <a:xfrm flipV="1">
            <a:off x="9958070" y="3799146"/>
            <a:ext cx="681994" cy="321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9C1F3-7709-4E16-8105-12549C3B2E6A}"/>
              </a:ext>
            </a:extLst>
          </p:cNvPr>
          <p:cNvSpPr/>
          <p:nvPr/>
        </p:nvSpPr>
        <p:spPr>
          <a:xfrm>
            <a:off x="6648078" y="3346068"/>
            <a:ext cx="995459" cy="9061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Core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03A5653-5288-491A-8971-2468D33B5D8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140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J</a:t>
            </a:r>
            <a:r>
              <a:rPr lang="en-US" sz="3800" dirty="0"/>
              <a:t>ANUS</a:t>
            </a:r>
            <a:r>
              <a:rPr lang="en-US" dirty="0"/>
              <a:t> OVERVIEW</a:t>
            </a:r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78C70160-F500-EC46-8AB1-A55071E37DD0}"/>
              </a:ext>
            </a:extLst>
          </p:cNvPr>
          <p:cNvSpPr/>
          <p:nvPr/>
        </p:nvSpPr>
        <p:spPr>
          <a:xfrm>
            <a:off x="6290868" y="2961843"/>
            <a:ext cx="4019324" cy="2569506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C859FA-E155-104B-972F-8DA4C30D2CC6}"/>
              </a:ext>
            </a:extLst>
          </p:cNvPr>
          <p:cNvSpPr/>
          <p:nvPr/>
        </p:nvSpPr>
        <p:spPr>
          <a:xfrm>
            <a:off x="6400395" y="4911976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CPU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1A8E6B-DA5A-8B42-81FC-EDFEDAF78FCE}"/>
              </a:ext>
            </a:extLst>
          </p:cNvPr>
          <p:cNvSpPr/>
          <p:nvPr/>
        </p:nvSpPr>
        <p:spPr>
          <a:xfrm>
            <a:off x="1551936" y="1786108"/>
            <a:ext cx="3378336" cy="40260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94EC76-B60E-694D-9E74-08E77F62DBFF}"/>
              </a:ext>
            </a:extLst>
          </p:cNvPr>
          <p:cNvGrpSpPr/>
          <p:nvPr/>
        </p:nvGrpSpPr>
        <p:grpSpPr>
          <a:xfrm>
            <a:off x="8027526" y="1625587"/>
            <a:ext cx="2736447" cy="1323096"/>
            <a:chOff x="8027526" y="1625587"/>
            <a:chExt cx="2736447" cy="13230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778B33-FC61-1E42-8351-E1FFEE7E3D64}"/>
                </a:ext>
              </a:extLst>
            </p:cNvPr>
            <p:cNvSpPr txBox="1"/>
            <p:nvPr/>
          </p:nvSpPr>
          <p:spPr>
            <a:xfrm>
              <a:off x="8249930" y="1625587"/>
              <a:ext cx="2514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Parallelization</a:t>
              </a:r>
            </a:p>
          </p:txBody>
        </p:sp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760EDCA9-96D9-2F4D-8DC7-0B2C3F330DFA}"/>
                </a:ext>
              </a:extLst>
            </p:cNvPr>
            <p:cNvSpPr/>
            <p:nvPr/>
          </p:nvSpPr>
          <p:spPr>
            <a:xfrm>
              <a:off x="8027526" y="1868854"/>
              <a:ext cx="224845" cy="830976"/>
            </a:xfrm>
            <a:prstGeom prst="leftBracke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AE9016-0AE3-4F48-A2E7-637F691EC7FB}"/>
                </a:ext>
              </a:extLst>
            </p:cNvPr>
            <p:cNvSpPr/>
            <p:nvPr/>
          </p:nvSpPr>
          <p:spPr>
            <a:xfrm>
              <a:off x="8249930" y="2425463"/>
              <a:ext cx="22646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Pre-execution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601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B2D97-6BFE-4E7E-9891-51E9E307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15B29-E76F-4BD2-9ED3-A9969369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MECHANISM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40E14-28B3-4551-AF4E-0C0FCC8E9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09" b="35841"/>
          <a:stretch/>
        </p:blipFill>
        <p:spPr>
          <a:xfrm rot="16200000">
            <a:off x="9766445" y="4842813"/>
            <a:ext cx="2214264" cy="7761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1D0141-0C13-43D0-8D8F-2B8B736A1244}"/>
              </a:ext>
            </a:extLst>
          </p:cNvPr>
          <p:cNvSpPr/>
          <p:nvPr/>
        </p:nvSpPr>
        <p:spPr>
          <a:xfrm>
            <a:off x="5732348" y="6406594"/>
            <a:ext cx="27432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Memory Controller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DDD417-366B-4049-93BE-7733E8B934E8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 flipV="1">
            <a:off x="10090150" y="5230902"/>
            <a:ext cx="395338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E0D492-3878-466B-807E-D737C655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15" y="1541870"/>
            <a:ext cx="9621451" cy="189657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Converter: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convert pre-execution from object to cache line granularity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Intermediate result buffer: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store pre-execution results to avoid changing processor/memory state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Correctness check: </a:t>
            </a:r>
            <a:r>
              <a:rPr lang="en-US" sz="2400" dirty="0"/>
              <a:t>invalidate incorrect pre-execution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E8C9E47-C256-48F5-B45A-7835C8F334CA}"/>
              </a:ext>
            </a:extLst>
          </p:cNvPr>
          <p:cNvGrpSpPr/>
          <p:nvPr/>
        </p:nvGrpSpPr>
        <p:grpSpPr>
          <a:xfrm>
            <a:off x="8794792" y="2436919"/>
            <a:ext cx="2198091" cy="1558419"/>
            <a:chOff x="7649638" y="2518615"/>
            <a:chExt cx="2198091" cy="1558419"/>
          </a:xfrm>
        </p:grpSpPr>
        <p:sp>
          <p:nvSpPr>
            <p:cNvPr id="232" name="Callout: Line 231">
              <a:extLst>
                <a:ext uri="{FF2B5EF4-FFF2-40B4-BE49-F238E27FC236}">
                  <a16:creationId xmlns:a16="http://schemas.microsoft.com/office/drawing/2014/main" id="{A9CC52B9-037E-4958-A830-4E872C661EA8}"/>
                </a:ext>
              </a:extLst>
            </p:cNvPr>
            <p:cNvSpPr/>
            <p:nvPr/>
          </p:nvSpPr>
          <p:spPr>
            <a:xfrm>
              <a:off x="7649638" y="2518615"/>
              <a:ext cx="2198091" cy="1558419"/>
            </a:xfrm>
            <a:prstGeom prst="borderCallout1">
              <a:avLst>
                <a:gd name="adj1" fmla="val 100298"/>
                <a:gd name="adj2" fmla="val 43490"/>
                <a:gd name="adj3" fmla="val 168191"/>
                <a:gd name="adj4" fmla="val 13138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BB68D00-A995-41E9-BCDD-43D371D85BEB}"/>
                </a:ext>
              </a:extLst>
            </p:cNvPr>
            <p:cNvGrpSpPr/>
            <p:nvPr/>
          </p:nvGrpSpPr>
          <p:grpSpPr>
            <a:xfrm>
              <a:off x="7789605" y="2646334"/>
              <a:ext cx="1908671" cy="1389476"/>
              <a:chOff x="8789021" y="710241"/>
              <a:chExt cx="1908671" cy="1389476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1438097-FF05-4FD0-915A-EC3BA73B9631}"/>
                  </a:ext>
                </a:extLst>
              </p:cNvPr>
              <p:cNvSpPr/>
              <p:nvPr/>
            </p:nvSpPr>
            <p:spPr>
              <a:xfrm>
                <a:off x="8789021" y="710241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664AD64-3AFD-4904-AA7C-71E4A45873ED}"/>
                  </a:ext>
                </a:extLst>
              </p:cNvPr>
              <p:cNvSpPr/>
              <p:nvPr/>
            </p:nvSpPr>
            <p:spPr>
              <a:xfrm>
                <a:off x="8789021" y="992313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24C6099D-3449-4860-BBCE-E7330A539EB9}"/>
                  </a:ext>
                </a:extLst>
              </p:cNvPr>
              <p:cNvCxnSpPr>
                <a:cxnSpLocks/>
                <a:endCxn id="59" idx="0"/>
              </p:cNvCxnSpPr>
              <p:nvPr/>
            </p:nvCxnSpPr>
            <p:spPr>
              <a:xfrm>
                <a:off x="8994803" y="891431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8CE9D22-23AB-4830-8D84-3C8A408AB9AF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>
                <a:off x="8994803" y="1173503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418C7B9-487E-4F8C-9FB5-8E61E50307F9}"/>
                  </a:ext>
                </a:extLst>
              </p:cNvPr>
              <p:cNvSpPr/>
              <p:nvPr/>
            </p:nvSpPr>
            <p:spPr>
              <a:xfrm>
                <a:off x="8789021" y="1267424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F675D88E-7D64-45D8-81DF-2FCCCBF66F28}"/>
                  </a:ext>
                </a:extLst>
              </p:cNvPr>
              <p:cNvCxnSpPr>
                <a:cxnSpLocks/>
                <a:stCxn id="62" idx="2"/>
              </p:cNvCxnSpPr>
              <p:nvPr/>
            </p:nvCxnSpPr>
            <p:spPr>
              <a:xfrm>
                <a:off x="8994803" y="1448614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918D7CF-8C1E-4CE8-BCA2-4E461ADDBBE0}"/>
                  </a:ext>
                </a:extLst>
              </p:cNvPr>
              <p:cNvSpPr/>
              <p:nvPr/>
            </p:nvSpPr>
            <p:spPr>
              <a:xfrm>
                <a:off x="9533096" y="1267423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8686049-1EB0-48D5-8693-7F1820CB8AF4}"/>
                  </a:ext>
                </a:extLst>
              </p:cNvPr>
              <p:cNvSpPr/>
              <p:nvPr/>
            </p:nvSpPr>
            <p:spPr>
              <a:xfrm>
                <a:off x="9533096" y="1549496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4E0C2A1-3DC9-4439-9BEA-992AED7F57A6}"/>
                  </a:ext>
                </a:extLst>
              </p:cNvPr>
              <p:cNvCxnSpPr>
                <a:cxnSpLocks/>
                <a:endCxn id="65" idx="0"/>
              </p:cNvCxnSpPr>
              <p:nvPr/>
            </p:nvCxnSpPr>
            <p:spPr>
              <a:xfrm>
                <a:off x="9738878" y="1448614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F858956-5B00-445A-B95F-87FFE36E6AA7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>
              <a:xfrm>
                <a:off x="9738878" y="1730686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B0EEA8-5BC7-421D-BE26-20B09B2656EA}"/>
                  </a:ext>
                </a:extLst>
              </p:cNvPr>
              <p:cNvSpPr/>
              <p:nvPr/>
            </p:nvSpPr>
            <p:spPr>
              <a:xfrm>
                <a:off x="9533096" y="1824606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DAB2ADBF-0E0C-49C0-86C4-410C6061381A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>
              <a:xfrm>
                <a:off x="9738878" y="2005797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B5BA5B4-8075-485F-A13F-35E9A2606735}"/>
                  </a:ext>
                </a:extLst>
              </p:cNvPr>
              <p:cNvSpPr/>
              <p:nvPr/>
            </p:nvSpPr>
            <p:spPr>
              <a:xfrm>
                <a:off x="10286129" y="710241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868BE3D-BDE2-42AC-B1D8-A6E0337405CB}"/>
                  </a:ext>
                </a:extLst>
              </p:cNvPr>
              <p:cNvSpPr/>
              <p:nvPr/>
            </p:nvSpPr>
            <p:spPr>
              <a:xfrm>
                <a:off x="10286129" y="992313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BFD58B44-4831-4100-BEAF-079013983CF1}"/>
                  </a:ext>
                </a:extLst>
              </p:cNvPr>
              <p:cNvCxnSpPr>
                <a:cxnSpLocks/>
                <a:endCxn id="71" idx="0"/>
              </p:cNvCxnSpPr>
              <p:nvPr/>
            </p:nvCxnSpPr>
            <p:spPr>
              <a:xfrm>
                <a:off x="10491911" y="891431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B07A7B-A31D-4C73-946A-20C7C61ED5E1}"/>
                  </a:ext>
                </a:extLst>
              </p:cNvPr>
              <p:cNvCxnSpPr>
                <a:cxnSpLocks/>
                <a:stCxn id="71" idx="2"/>
              </p:cNvCxnSpPr>
              <p:nvPr/>
            </p:nvCxnSpPr>
            <p:spPr>
              <a:xfrm>
                <a:off x="10491911" y="1173503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FBCE41D-09C3-459E-8E40-B62CCFF6A876}"/>
                  </a:ext>
                </a:extLst>
              </p:cNvPr>
              <p:cNvSpPr/>
              <p:nvPr/>
            </p:nvSpPr>
            <p:spPr>
              <a:xfrm>
                <a:off x="10286129" y="1267424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B73A99E-56F2-4AEA-B2AA-570800E91451}"/>
                  </a:ext>
                </a:extLst>
              </p:cNvPr>
              <p:cNvCxnSpPr>
                <a:cxnSpLocks/>
                <a:stCxn id="74" idx="2"/>
              </p:cNvCxnSpPr>
              <p:nvPr/>
            </p:nvCxnSpPr>
            <p:spPr>
              <a:xfrm>
                <a:off x="10491911" y="1448614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DEFC02F-C201-4676-9648-0051D0F5F842}"/>
                  </a:ext>
                </a:extLst>
              </p:cNvPr>
              <p:cNvSpPr/>
              <p:nvPr/>
            </p:nvSpPr>
            <p:spPr>
              <a:xfrm>
                <a:off x="8789021" y="1548180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2C7ADA4-34C8-4033-960F-FCEE0190B584}"/>
                  </a:ext>
                </a:extLst>
              </p:cNvPr>
              <p:cNvCxnSpPr>
                <a:cxnSpLocks/>
                <a:stCxn id="76" idx="2"/>
              </p:cNvCxnSpPr>
              <p:nvPr/>
            </p:nvCxnSpPr>
            <p:spPr>
              <a:xfrm>
                <a:off x="8994803" y="1729370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DD4BE8D-B153-4CEF-BE2B-AF8149401C91}"/>
                  </a:ext>
                </a:extLst>
              </p:cNvPr>
              <p:cNvSpPr/>
              <p:nvPr/>
            </p:nvSpPr>
            <p:spPr>
              <a:xfrm>
                <a:off x="10286129" y="1542534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371736B-6F93-49D7-A8E5-46FD44C8ED51}"/>
                  </a:ext>
                </a:extLst>
              </p:cNvPr>
              <p:cNvCxnSpPr>
                <a:cxnSpLocks/>
                <a:stCxn id="78" idx="2"/>
              </p:cNvCxnSpPr>
              <p:nvPr/>
            </p:nvCxnSpPr>
            <p:spPr>
              <a:xfrm>
                <a:off x="10491911" y="1723725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or: Elbow 79">
                <a:extLst>
                  <a:ext uri="{FF2B5EF4-FFF2-40B4-BE49-F238E27FC236}">
                    <a16:creationId xmlns:a16="http://schemas.microsoft.com/office/drawing/2014/main" id="{635A9D86-8DCE-4B0C-A123-C8C963E65D8B}"/>
                  </a:ext>
                </a:extLst>
              </p:cNvPr>
              <p:cNvCxnSpPr>
                <a:stCxn id="58" idx="3"/>
                <a:endCxn id="78" idx="1"/>
              </p:cNvCxnSpPr>
              <p:nvPr/>
            </p:nvCxnSpPr>
            <p:spPr>
              <a:xfrm>
                <a:off x="9200584" y="800837"/>
                <a:ext cx="1085545" cy="832293"/>
              </a:xfrm>
              <a:prstGeom prst="bentConnector3">
                <a:avLst>
                  <a:gd name="adj1" fmla="val 79317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B09CCC68-0D7C-4A4E-ABAE-B934EECD2A95}"/>
                  </a:ext>
                </a:extLst>
              </p:cNvPr>
              <p:cNvCxnSpPr/>
              <p:nvPr/>
            </p:nvCxnSpPr>
            <p:spPr>
              <a:xfrm>
                <a:off x="9629193" y="800836"/>
                <a:ext cx="0" cy="466587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F17D3BAC-46AB-4525-BF74-55ED0E0EC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9524" y="1082908"/>
                <a:ext cx="0" cy="184515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or: Elbow 82">
                <a:extLst>
                  <a:ext uri="{FF2B5EF4-FFF2-40B4-BE49-F238E27FC236}">
                    <a16:creationId xmlns:a16="http://schemas.microsoft.com/office/drawing/2014/main" id="{68834989-709E-4D53-994B-F995853490EC}"/>
                  </a:ext>
                </a:extLst>
              </p:cNvPr>
              <p:cNvCxnSpPr>
                <a:cxnSpLocks/>
                <a:stCxn id="71" idx="1"/>
                <a:endCxn id="62" idx="3"/>
              </p:cNvCxnSpPr>
              <p:nvPr/>
            </p:nvCxnSpPr>
            <p:spPr>
              <a:xfrm rot="10800000" flipV="1">
                <a:off x="9200585" y="1082908"/>
                <a:ext cx="1085545" cy="275111"/>
              </a:xfrm>
              <a:prstGeom prst="bentConnector3">
                <a:avLst>
                  <a:gd name="adj1" fmla="val 82207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79D66D9-30A9-4A1E-A937-A83EB8793036}"/>
                  </a:ext>
                </a:extLst>
              </p:cNvPr>
              <p:cNvSpPr/>
              <p:nvPr/>
            </p:nvSpPr>
            <p:spPr>
              <a:xfrm>
                <a:off x="9595231" y="768204"/>
                <a:ext cx="67924" cy="6792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91456A3-4551-44F4-AAAF-8B463C110143}"/>
                  </a:ext>
                </a:extLst>
              </p:cNvPr>
              <p:cNvSpPr/>
              <p:nvPr/>
            </p:nvSpPr>
            <p:spPr>
              <a:xfrm>
                <a:off x="9814599" y="1047449"/>
                <a:ext cx="67924" cy="6792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90F4803-2D0F-4950-93C8-5FE430B10DA0}"/>
              </a:ext>
            </a:extLst>
          </p:cNvPr>
          <p:cNvSpPr/>
          <p:nvPr/>
        </p:nvSpPr>
        <p:spPr>
          <a:xfrm>
            <a:off x="7215066" y="5102470"/>
            <a:ext cx="249893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Backend memory operations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D497812-B685-4F7F-967A-206BCDF7F628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>
            <a:off x="1900238" y="5230902"/>
            <a:ext cx="192784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AA6BA-ABE7-4B1A-8ED3-CEFD47F01A04}"/>
              </a:ext>
            </a:extLst>
          </p:cNvPr>
          <p:cNvSpPr/>
          <p:nvPr/>
        </p:nvSpPr>
        <p:spPr>
          <a:xfrm>
            <a:off x="1005822" y="4798268"/>
            <a:ext cx="894416" cy="8652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Core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4E935F-8110-4584-A1D1-475893A45AEC}"/>
              </a:ext>
            </a:extLst>
          </p:cNvPr>
          <p:cNvGrpSpPr/>
          <p:nvPr/>
        </p:nvGrpSpPr>
        <p:grpSpPr>
          <a:xfrm>
            <a:off x="4984961" y="4389197"/>
            <a:ext cx="921590" cy="299771"/>
            <a:chOff x="2992269" y="5228937"/>
            <a:chExt cx="398506" cy="52548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E2A63F-DF88-4F23-9D1C-4225E2A0544F}"/>
                </a:ext>
              </a:extLst>
            </p:cNvPr>
            <p:cNvSpPr/>
            <p:nvPr/>
          </p:nvSpPr>
          <p:spPr>
            <a:xfrm>
              <a:off x="2992269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8605B4B-A7E1-406B-A78A-E9CBB1E1396C}"/>
                </a:ext>
              </a:extLst>
            </p:cNvPr>
            <p:cNvSpPr/>
            <p:nvPr/>
          </p:nvSpPr>
          <p:spPr>
            <a:xfrm>
              <a:off x="3121893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670E3F9-2843-4869-98BB-7EBC33F14AA9}"/>
                </a:ext>
              </a:extLst>
            </p:cNvPr>
            <p:cNvSpPr/>
            <p:nvPr/>
          </p:nvSpPr>
          <p:spPr>
            <a:xfrm>
              <a:off x="3256334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DF69058-F944-462C-B274-D6ECA5C8614F}"/>
              </a:ext>
            </a:extLst>
          </p:cNvPr>
          <p:cNvCxnSpPr>
            <a:cxnSpLocks/>
            <a:stCxn id="7" idx="1"/>
            <a:endCxn id="47" idx="1"/>
          </p:cNvCxnSpPr>
          <p:nvPr/>
        </p:nvCxnSpPr>
        <p:spPr>
          <a:xfrm rot="10800000" flipH="1">
            <a:off x="3828081" y="4539083"/>
            <a:ext cx="1156880" cy="691820"/>
          </a:xfrm>
          <a:prstGeom prst="bentConnector3">
            <a:avLst>
              <a:gd name="adj1" fmla="val 2134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BBD44879-75C6-43A0-9448-2C3E644F7D1C}"/>
              </a:ext>
            </a:extLst>
          </p:cNvPr>
          <p:cNvSpPr/>
          <p:nvPr/>
        </p:nvSpPr>
        <p:spPr>
          <a:xfrm>
            <a:off x="5816681" y="4109318"/>
            <a:ext cx="122344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Convert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784EB4E-95AE-41A1-B2C0-60D9EA01CC17}"/>
              </a:ext>
            </a:extLst>
          </p:cNvPr>
          <p:cNvSpPr/>
          <p:nvPr/>
        </p:nvSpPr>
        <p:spPr>
          <a:xfrm>
            <a:off x="4583751" y="3523610"/>
            <a:ext cx="174951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Object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granularity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514968-22F5-4B4D-99FB-6D03B7FE98B3}"/>
              </a:ext>
            </a:extLst>
          </p:cNvPr>
          <p:cNvSpPr/>
          <p:nvPr/>
        </p:nvSpPr>
        <p:spPr>
          <a:xfrm>
            <a:off x="6834189" y="3520805"/>
            <a:ext cx="180578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Cache line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granularity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A07325-FDDA-4344-B781-849A9D962383}"/>
              </a:ext>
            </a:extLst>
          </p:cNvPr>
          <p:cNvCxnSpPr>
            <a:cxnSpLocks/>
            <a:stCxn id="117" idx="1"/>
            <a:endCxn id="90" idx="3"/>
          </p:cNvCxnSpPr>
          <p:nvPr/>
        </p:nvCxnSpPr>
        <p:spPr>
          <a:xfrm flipH="1">
            <a:off x="6213540" y="5448737"/>
            <a:ext cx="10015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4EF7957-58EA-4F1E-A737-6D9E52B13121}"/>
              </a:ext>
            </a:extLst>
          </p:cNvPr>
          <p:cNvSpPr/>
          <p:nvPr/>
        </p:nvSpPr>
        <p:spPr>
          <a:xfrm>
            <a:off x="6061138" y="5034883"/>
            <a:ext cx="130633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Results</a:t>
            </a:r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F42139AB-FFBA-43AC-AD9F-175CE0303735}"/>
              </a:ext>
            </a:extLst>
          </p:cNvPr>
          <p:cNvCxnSpPr>
            <a:cxnSpLocks/>
            <a:stCxn id="7" idx="1"/>
            <a:endCxn id="90" idx="1"/>
          </p:cNvCxnSpPr>
          <p:nvPr/>
        </p:nvCxnSpPr>
        <p:spPr>
          <a:xfrm rot="10800000" flipH="1" flipV="1">
            <a:off x="3828081" y="5230903"/>
            <a:ext cx="432340" cy="217834"/>
          </a:xfrm>
          <a:prstGeom prst="bentConnector3">
            <a:avLst>
              <a:gd name="adj1" fmla="val 5646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or: Elbow 249">
            <a:extLst>
              <a:ext uri="{FF2B5EF4-FFF2-40B4-BE49-F238E27FC236}">
                <a16:creationId xmlns:a16="http://schemas.microsoft.com/office/drawing/2014/main" id="{A82DC8EF-C3AC-4E05-A0EC-F061A18FD807}"/>
              </a:ext>
            </a:extLst>
          </p:cNvPr>
          <p:cNvCxnSpPr>
            <a:cxnSpLocks/>
            <a:stCxn id="90" idx="2"/>
            <a:endCxn id="111" idx="1"/>
          </p:cNvCxnSpPr>
          <p:nvPr/>
        </p:nvCxnSpPr>
        <p:spPr>
          <a:xfrm rot="16200000" flipH="1">
            <a:off x="5787458" y="5244527"/>
            <a:ext cx="175330" cy="127628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D79D27B9-DF0D-4E31-9053-D48044209741}"/>
              </a:ext>
            </a:extLst>
          </p:cNvPr>
          <p:cNvSpPr/>
          <p:nvPr/>
        </p:nvSpPr>
        <p:spPr>
          <a:xfrm>
            <a:off x="4260421" y="5102470"/>
            <a:ext cx="195311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Intermediate Result Buffer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C29EAAD-C7A0-4C9C-8FBB-775DF94473C8}"/>
              </a:ext>
            </a:extLst>
          </p:cNvPr>
          <p:cNvCxnSpPr>
            <a:stCxn id="111" idx="3"/>
            <a:endCxn id="7" idx="3"/>
          </p:cNvCxnSpPr>
          <p:nvPr/>
        </p:nvCxnSpPr>
        <p:spPr>
          <a:xfrm flipV="1">
            <a:off x="6973124" y="5230903"/>
            <a:ext cx="3117026" cy="739431"/>
          </a:xfrm>
          <a:prstGeom prst="bentConnector3">
            <a:avLst>
              <a:gd name="adj1" fmla="val 9341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A57DBE5-B500-43DB-96D8-9C166D9B77EC}"/>
              </a:ext>
            </a:extLst>
          </p:cNvPr>
          <p:cNvGrpSpPr/>
          <p:nvPr/>
        </p:nvGrpSpPr>
        <p:grpSpPr>
          <a:xfrm>
            <a:off x="6513265" y="5744631"/>
            <a:ext cx="459859" cy="451406"/>
            <a:chOff x="3557537" y="5514019"/>
            <a:chExt cx="459859" cy="498811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2417FDE-9B73-491A-9567-F90CA129D576}"/>
                </a:ext>
              </a:extLst>
            </p:cNvPr>
            <p:cNvSpPr/>
            <p:nvPr/>
          </p:nvSpPr>
          <p:spPr>
            <a:xfrm>
              <a:off x="3557537" y="5514019"/>
              <a:ext cx="459859" cy="4988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112" name="Picture 8" descr="Related image">
              <a:extLst>
                <a:ext uri="{FF2B5EF4-FFF2-40B4-BE49-F238E27FC236}">
                  <a16:creationId xmlns:a16="http://schemas.microsoft.com/office/drawing/2014/main" id="{7594D328-8C18-4B01-94FB-2B57BB887E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8" t="6364" r="7809" b="9168"/>
            <a:stretch/>
          </p:blipFill>
          <p:spPr bwMode="auto">
            <a:xfrm>
              <a:off x="3583756" y="5566266"/>
              <a:ext cx="414475" cy="421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DBD5C1D-2E75-5148-AEA6-E7FFD40D8382}"/>
              </a:ext>
            </a:extLst>
          </p:cNvPr>
          <p:cNvGrpSpPr/>
          <p:nvPr/>
        </p:nvGrpSpPr>
        <p:grpSpPr>
          <a:xfrm>
            <a:off x="6951473" y="4389197"/>
            <a:ext cx="1443420" cy="299771"/>
            <a:chOff x="2812704" y="5241427"/>
            <a:chExt cx="1011459" cy="29977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0CED38-5D21-204C-8EBA-613408E887AB}"/>
                </a:ext>
              </a:extLst>
            </p:cNvPr>
            <p:cNvSpPr/>
            <p:nvPr/>
          </p:nvSpPr>
          <p:spPr>
            <a:xfrm>
              <a:off x="2812704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7ABD0DF-9CD4-424C-BDC2-C895D91FC004}"/>
                </a:ext>
              </a:extLst>
            </p:cNvPr>
            <p:cNvSpPr/>
            <p:nvPr/>
          </p:nvSpPr>
          <p:spPr>
            <a:xfrm>
              <a:off x="3012033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38C60D-2218-F944-967B-AA47454383CF}"/>
                </a:ext>
              </a:extLst>
            </p:cNvPr>
            <p:cNvSpPr/>
            <p:nvPr/>
          </p:nvSpPr>
          <p:spPr>
            <a:xfrm>
              <a:off x="3218769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9F56EBF-4DA7-254E-9A65-E9DDECF958BA}"/>
                </a:ext>
              </a:extLst>
            </p:cNvPr>
            <p:cNvSpPr/>
            <p:nvPr/>
          </p:nvSpPr>
          <p:spPr>
            <a:xfrm>
              <a:off x="3418098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68F780-7159-754C-92F8-F9704C256FB2}"/>
                </a:ext>
              </a:extLst>
            </p:cNvPr>
            <p:cNvSpPr/>
            <p:nvPr/>
          </p:nvSpPr>
          <p:spPr>
            <a:xfrm>
              <a:off x="3617427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99" name="Connector: Elbow 90">
            <a:extLst>
              <a:ext uri="{FF2B5EF4-FFF2-40B4-BE49-F238E27FC236}">
                <a16:creationId xmlns:a16="http://schemas.microsoft.com/office/drawing/2014/main" id="{82141092-DD2C-EA4C-9648-95930C347A66}"/>
              </a:ext>
            </a:extLst>
          </p:cNvPr>
          <p:cNvCxnSpPr>
            <a:cxnSpLocks/>
          </p:cNvCxnSpPr>
          <p:nvPr/>
        </p:nvCxnSpPr>
        <p:spPr>
          <a:xfrm>
            <a:off x="8400386" y="4529925"/>
            <a:ext cx="349129" cy="5633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B807CA19-2027-4C40-9E0B-44BD3FC9D6AC}"/>
              </a:ext>
            </a:extLst>
          </p:cNvPr>
          <p:cNvSpPr/>
          <p:nvPr/>
        </p:nvSpPr>
        <p:spPr>
          <a:xfrm>
            <a:off x="4573286" y="3519720"/>
            <a:ext cx="1749510" cy="6568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Object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granularity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C0750E9-DFA7-8B49-94F7-17BFD4E94CCC}"/>
              </a:ext>
            </a:extLst>
          </p:cNvPr>
          <p:cNvGrpSpPr/>
          <p:nvPr/>
        </p:nvGrpSpPr>
        <p:grpSpPr>
          <a:xfrm>
            <a:off x="4981504" y="4388061"/>
            <a:ext cx="925046" cy="299771"/>
            <a:chOff x="2992269" y="5228937"/>
            <a:chExt cx="398506" cy="525485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7558BA4-209F-E541-AD0E-AA13C62A85F4}"/>
                </a:ext>
              </a:extLst>
            </p:cNvPr>
            <p:cNvSpPr/>
            <p:nvPr/>
          </p:nvSpPr>
          <p:spPr>
            <a:xfrm>
              <a:off x="2992269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7804AA8-D182-FC42-86CF-9EF0A5D3C804}"/>
                </a:ext>
              </a:extLst>
            </p:cNvPr>
            <p:cNvSpPr/>
            <p:nvPr/>
          </p:nvSpPr>
          <p:spPr>
            <a:xfrm>
              <a:off x="3121893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815FFD-5B7C-A743-B16D-ECE63B9F902C}"/>
                </a:ext>
              </a:extLst>
            </p:cNvPr>
            <p:cNvSpPr/>
            <p:nvPr/>
          </p:nvSpPr>
          <p:spPr>
            <a:xfrm>
              <a:off x="3256334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3AF5E1-46D2-4259-9878-8BF46DA4EF6E}"/>
              </a:ext>
            </a:extLst>
          </p:cNvPr>
          <p:cNvCxnSpPr>
            <a:cxnSpLocks/>
            <a:stCxn id="49" idx="3"/>
            <a:endCxn id="94" idx="1"/>
          </p:cNvCxnSpPr>
          <p:nvPr/>
        </p:nvCxnSpPr>
        <p:spPr>
          <a:xfrm>
            <a:off x="5906551" y="4539083"/>
            <a:ext cx="104492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3CA03D2-4D8F-594E-BCD9-7392C53DE9BA}"/>
              </a:ext>
            </a:extLst>
          </p:cNvPr>
          <p:cNvGrpSpPr/>
          <p:nvPr/>
        </p:nvGrpSpPr>
        <p:grpSpPr>
          <a:xfrm>
            <a:off x="6951474" y="4388213"/>
            <a:ext cx="1443419" cy="299771"/>
            <a:chOff x="2812704" y="5241427"/>
            <a:chExt cx="1011459" cy="299771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325A348-B776-8E47-ACC1-9D9FD06BF98C}"/>
                </a:ext>
              </a:extLst>
            </p:cNvPr>
            <p:cNvSpPr/>
            <p:nvPr/>
          </p:nvSpPr>
          <p:spPr>
            <a:xfrm>
              <a:off x="2812704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1DAEB65-F7BA-C14F-AE90-AF9B7BB2391D}"/>
                </a:ext>
              </a:extLst>
            </p:cNvPr>
            <p:cNvSpPr/>
            <p:nvPr/>
          </p:nvSpPr>
          <p:spPr>
            <a:xfrm>
              <a:off x="3012033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BDF29FF-4413-B44F-A5D3-9F790D8A6A00}"/>
                </a:ext>
              </a:extLst>
            </p:cNvPr>
            <p:cNvSpPr/>
            <p:nvPr/>
          </p:nvSpPr>
          <p:spPr>
            <a:xfrm>
              <a:off x="3218769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7736C1E-1742-9848-947F-2441324E4F46}"/>
                </a:ext>
              </a:extLst>
            </p:cNvPr>
            <p:cNvSpPr/>
            <p:nvPr/>
          </p:nvSpPr>
          <p:spPr>
            <a:xfrm>
              <a:off x="3418098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A01C567-F9D7-5E40-A357-A70D712BF970}"/>
                </a:ext>
              </a:extLst>
            </p:cNvPr>
            <p:cNvSpPr/>
            <p:nvPr/>
          </p:nvSpPr>
          <p:spPr>
            <a:xfrm>
              <a:off x="3617427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9FFD2DF-5CC2-6442-9FAE-DAC41A6FC7DE}"/>
              </a:ext>
            </a:extLst>
          </p:cNvPr>
          <p:cNvSpPr/>
          <p:nvPr/>
        </p:nvSpPr>
        <p:spPr>
          <a:xfrm>
            <a:off x="6845897" y="3515668"/>
            <a:ext cx="1805781" cy="6568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Cache line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granularity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CA783E-48CD-47C6-8F51-D0AE5B8F18BE}"/>
              </a:ext>
            </a:extLst>
          </p:cNvPr>
          <p:cNvSpPr/>
          <p:nvPr/>
        </p:nvSpPr>
        <p:spPr>
          <a:xfrm>
            <a:off x="3828081" y="4146175"/>
            <a:ext cx="6262069" cy="2169455"/>
          </a:xfrm>
          <a:prstGeom prst="roundRect">
            <a:avLst>
              <a:gd name="adj" fmla="val 13880"/>
            </a:avLst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A8C1598-0EB7-2C4D-8F9E-3B0EC5FBF9CC}"/>
              </a:ext>
            </a:extLst>
          </p:cNvPr>
          <p:cNvSpPr/>
          <p:nvPr/>
        </p:nvSpPr>
        <p:spPr>
          <a:xfrm>
            <a:off x="7211419" y="5102574"/>
            <a:ext cx="249893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Backend memory operations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4A83E3F-5C27-1441-8207-E506F739C803}"/>
              </a:ext>
            </a:extLst>
          </p:cNvPr>
          <p:cNvSpPr/>
          <p:nvPr/>
        </p:nvSpPr>
        <p:spPr>
          <a:xfrm>
            <a:off x="4261211" y="5102047"/>
            <a:ext cx="195311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Intermediate Result Buffer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17AD4EA-39DC-AA49-AC7F-042CF9B46A67}"/>
              </a:ext>
            </a:extLst>
          </p:cNvPr>
          <p:cNvSpPr/>
          <p:nvPr/>
        </p:nvSpPr>
        <p:spPr>
          <a:xfrm>
            <a:off x="6608067" y="5892282"/>
            <a:ext cx="3346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correctness check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9935F18-5516-3B44-B6D3-E3134C176F42}"/>
              </a:ext>
            </a:extLst>
          </p:cNvPr>
          <p:cNvGrpSpPr/>
          <p:nvPr/>
        </p:nvGrpSpPr>
        <p:grpSpPr>
          <a:xfrm>
            <a:off x="8794792" y="2440589"/>
            <a:ext cx="2198091" cy="1558419"/>
            <a:chOff x="7649638" y="2518615"/>
            <a:chExt cx="2198091" cy="1558419"/>
          </a:xfrm>
        </p:grpSpPr>
        <p:sp>
          <p:nvSpPr>
            <p:cNvPr id="124" name="Callout: Line 231">
              <a:extLst>
                <a:ext uri="{FF2B5EF4-FFF2-40B4-BE49-F238E27FC236}">
                  <a16:creationId xmlns:a16="http://schemas.microsoft.com/office/drawing/2014/main" id="{5EA7F4FA-F935-274F-A613-011FFED178C3}"/>
                </a:ext>
              </a:extLst>
            </p:cNvPr>
            <p:cNvSpPr/>
            <p:nvPr/>
          </p:nvSpPr>
          <p:spPr>
            <a:xfrm>
              <a:off x="7649638" y="2518615"/>
              <a:ext cx="2198091" cy="1558419"/>
            </a:xfrm>
            <a:prstGeom prst="borderCallout1">
              <a:avLst>
                <a:gd name="adj1" fmla="val 100298"/>
                <a:gd name="adj2" fmla="val 43490"/>
                <a:gd name="adj3" fmla="val 168191"/>
                <a:gd name="adj4" fmla="val 1313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239C74E-5C67-6246-804E-7B3CD6A06B85}"/>
                </a:ext>
              </a:extLst>
            </p:cNvPr>
            <p:cNvGrpSpPr/>
            <p:nvPr/>
          </p:nvGrpSpPr>
          <p:grpSpPr>
            <a:xfrm>
              <a:off x="7789605" y="2646334"/>
              <a:ext cx="1908671" cy="1389476"/>
              <a:chOff x="8789021" y="710241"/>
              <a:chExt cx="1908671" cy="1389476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7C88AF8-CB87-C949-BCC6-19F5493424D9}"/>
                  </a:ext>
                </a:extLst>
              </p:cNvPr>
              <p:cNvSpPr/>
              <p:nvPr/>
            </p:nvSpPr>
            <p:spPr>
              <a:xfrm>
                <a:off x="8789021" y="710241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8EC555F-763C-4E4D-BD96-D1F90C8A7581}"/>
                  </a:ext>
                </a:extLst>
              </p:cNvPr>
              <p:cNvSpPr/>
              <p:nvPr/>
            </p:nvSpPr>
            <p:spPr>
              <a:xfrm>
                <a:off x="8789021" y="992313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B24A4A3C-CAE4-0C43-A4C3-1AE05769A335}"/>
                  </a:ext>
                </a:extLst>
              </p:cNvPr>
              <p:cNvCxnSpPr>
                <a:cxnSpLocks/>
                <a:endCxn id="127" idx="0"/>
              </p:cNvCxnSpPr>
              <p:nvPr/>
            </p:nvCxnSpPr>
            <p:spPr>
              <a:xfrm>
                <a:off x="8994803" y="891431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0260270A-8557-F94A-9A35-8DA9B4CBFC02}"/>
                  </a:ext>
                </a:extLst>
              </p:cNvPr>
              <p:cNvCxnSpPr>
                <a:cxnSpLocks/>
                <a:stCxn id="127" idx="2"/>
              </p:cNvCxnSpPr>
              <p:nvPr/>
            </p:nvCxnSpPr>
            <p:spPr>
              <a:xfrm>
                <a:off x="8994803" y="1173503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D1E1EBA-4059-694C-A6B3-46E2B445C4EE}"/>
                  </a:ext>
                </a:extLst>
              </p:cNvPr>
              <p:cNvSpPr/>
              <p:nvPr/>
            </p:nvSpPr>
            <p:spPr>
              <a:xfrm>
                <a:off x="8789021" y="1267424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FAA0A97B-CF6C-7C42-A682-3072CFD0CDAA}"/>
                  </a:ext>
                </a:extLst>
              </p:cNvPr>
              <p:cNvCxnSpPr>
                <a:cxnSpLocks/>
                <a:stCxn id="132" idx="2"/>
              </p:cNvCxnSpPr>
              <p:nvPr/>
            </p:nvCxnSpPr>
            <p:spPr>
              <a:xfrm>
                <a:off x="8994803" y="1448614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65D0E17-8D52-1F4A-BE44-D1337A5061FA}"/>
                  </a:ext>
                </a:extLst>
              </p:cNvPr>
              <p:cNvSpPr/>
              <p:nvPr/>
            </p:nvSpPr>
            <p:spPr>
              <a:xfrm>
                <a:off x="9533096" y="1267423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C584148-3308-2D44-ABA8-E8544E6F09A1}"/>
                  </a:ext>
                </a:extLst>
              </p:cNvPr>
              <p:cNvSpPr/>
              <p:nvPr/>
            </p:nvSpPr>
            <p:spPr>
              <a:xfrm>
                <a:off x="9533096" y="1549496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D1EB8E17-114E-7649-8314-5179C012EAF2}"/>
                  </a:ext>
                </a:extLst>
              </p:cNvPr>
              <p:cNvCxnSpPr>
                <a:cxnSpLocks/>
                <a:endCxn id="135" idx="0"/>
              </p:cNvCxnSpPr>
              <p:nvPr/>
            </p:nvCxnSpPr>
            <p:spPr>
              <a:xfrm>
                <a:off x="9738878" y="1448614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6ABF2139-976E-3B41-9B5C-84CF52986EE7}"/>
                  </a:ext>
                </a:extLst>
              </p:cNvPr>
              <p:cNvCxnSpPr>
                <a:cxnSpLocks/>
                <a:stCxn id="135" idx="2"/>
              </p:cNvCxnSpPr>
              <p:nvPr/>
            </p:nvCxnSpPr>
            <p:spPr>
              <a:xfrm>
                <a:off x="9738878" y="1730686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60D1B10-EE6E-4043-82B6-8B360C0122CF}"/>
                  </a:ext>
                </a:extLst>
              </p:cNvPr>
              <p:cNvSpPr/>
              <p:nvPr/>
            </p:nvSpPr>
            <p:spPr>
              <a:xfrm>
                <a:off x="9533096" y="1824606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1590130C-BE3A-104A-8127-DDD9B17B0B87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>
                <a:off x="9738878" y="2005797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79E6593-11A7-E341-B9B6-8EF6933D2282}"/>
                  </a:ext>
                </a:extLst>
              </p:cNvPr>
              <p:cNvSpPr/>
              <p:nvPr/>
            </p:nvSpPr>
            <p:spPr>
              <a:xfrm>
                <a:off x="10286129" y="710241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00E9E58-35E6-9A46-98AA-2FAC5D5D86E8}"/>
                  </a:ext>
                </a:extLst>
              </p:cNvPr>
              <p:cNvSpPr/>
              <p:nvPr/>
            </p:nvSpPr>
            <p:spPr>
              <a:xfrm>
                <a:off x="10286129" y="992313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4964A197-FBF3-1642-A26A-CCCB9D97FE12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>
                <a:off x="10491911" y="891431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D3A631EE-3C08-A448-87AF-256E8162F03C}"/>
                  </a:ext>
                </a:extLst>
              </p:cNvPr>
              <p:cNvCxnSpPr>
                <a:cxnSpLocks/>
                <a:stCxn id="141" idx="2"/>
              </p:cNvCxnSpPr>
              <p:nvPr/>
            </p:nvCxnSpPr>
            <p:spPr>
              <a:xfrm>
                <a:off x="10491911" y="1173503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D5FD4DE-00DF-D54E-99EB-9A0BAAC51CA6}"/>
                  </a:ext>
                </a:extLst>
              </p:cNvPr>
              <p:cNvSpPr/>
              <p:nvPr/>
            </p:nvSpPr>
            <p:spPr>
              <a:xfrm>
                <a:off x="10286129" y="1267424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05893AC7-F06B-DD4A-979F-AA43F8AD57A6}"/>
                  </a:ext>
                </a:extLst>
              </p:cNvPr>
              <p:cNvCxnSpPr>
                <a:cxnSpLocks/>
                <a:stCxn id="144" idx="2"/>
              </p:cNvCxnSpPr>
              <p:nvPr/>
            </p:nvCxnSpPr>
            <p:spPr>
              <a:xfrm>
                <a:off x="10491911" y="1448614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49B5CB6-236F-B042-B06B-C7AD0ED1E57D}"/>
                  </a:ext>
                </a:extLst>
              </p:cNvPr>
              <p:cNvSpPr/>
              <p:nvPr/>
            </p:nvSpPr>
            <p:spPr>
              <a:xfrm>
                <a:off x="8789021" y="1548180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87E93198-795F-944D-88DE-C379140C5311}"/>
                  </a:ext>
                </a:extLst>
              </p:cNvPr>
              <p:cNvCxnSpPr>
                <a:cxnSpLocks/>
                <a:stCxn id="146" idx="2"/>
              </p:cNvCxnSpPr>
              <p:nvPr/>
            </p:nvCxnSpPr>
            <p:spPr>
              <a:xfrm>
                <a:off x="8994803" y="1729370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FB562D6-7DE0-DB4D-A38B-517B852B348D}"/>
                  </a:ext>
                </a:extLst>
              </p:cNvPr>
              <p:cNvSpPr/>
              <p:nvPr/>
            </p:nvSpPr>
            <p:spPr>
              <a:xfrm>
                <a:off x="10286129" y="1542534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E0C51FE5-E864-804D-B78B-FC503DA6DE38}"/>
                  </a:ext>
                </a:extLst>
              </p:cNvPr>
              <p:cNvCxnSpPr>
                <a:cxnSpLocks/>
                <a:stCxn id="148" idx="2"/>
              </p:cNvCxnSpPr>
              <p:nvPr/>
            </p:nvCxnSpPr>
            <p:spPr>
              <a:xfrm>
                <a:off x="10491911" y="1723725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or: Elbow 79">
                <a:extLst>
                  <a:ext uri="{FF2B5EF4-FFF2-40B4-BE49-F238E27FC236}">
                    <a16:creationId xmlns:a16="http://schemas.microsoft.com/office/drawing/2014/main" id="{3812681B-555E-8F43-81E6-01AFF3867AD6}"/>
                  </a:ext>
                </a:extLst>
              </p:cNvPr>
              <p:cNvCxnSpPr>
                <a:stCxn id="126" idx="3"/>
                <a:endCxn id="148" idx="1"/>
              </p:cNvCxnSpPr>
              <p:nvPr/>
            </p:nvCxnSpPr>
            <p:spPr>
              <a:xfrm>
                <a:off x="9200584" y="800837"/>
                <a:ext cx="1085545" cy="832293"/>
              </a:xfrm>
              <a:prstGeom prst="bentConnector3">
                <a:avLst>
                  <a:gd name="adj1" fmla="val 79317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5C2E08E9-EC08-0B4A-B8FB-7BFCDB36A85E}"/>
                  </a:ext>
                </a:extLst>
              </p:cNvPr>
              <p:cNvCxnSpPr/>
              <p:nvPr/>
            </p:nvCxnSpPr>
            <p:spPr>
              <a:xfrm>
                <a:off x="9629193" y="800836"/>
                <a:ext cx="0" cy="466587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098753A5-70BE-3D43-842D-E79EA3310D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9524" y="1082908"/>
                <a:ext cx="0" cy="184515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or: Elbow 82">
                <a:extLst>
                  <a:ext uri="{FF2B5EF4-FFF2-40B4-BE49-F238E27FC236}">
                    <a16:creationId xmlns:a16="http://schemas.microsoft.com/office/drawing/2014/main" id="{3CC1A6E5-525A-3440-BBDC-B0A25BDB780D}"/>
                  </a:ext>
                </a:extLst>
              </p:cNvPr>
              <p:cNvCxnSpPr>
                <a:cxnSpLocks/>
                <a:stCxn id="141" idx="1"/>
                <a:endCxn id="132" idx="3"/>
              </p:cNvCxnSpPr>
              <p:nvPr/>
            </p:nvCxnSpPr>
            <p:spPr>
              <a:xfrm rot="10800000" flipV="1">
                <a:off x="9200585" y="1082908"/>
                <a:ext cx="1085545" cy="275111"/>
              </a:xfrm>
              <a:prstGeom prst="bentConnector3">
                <a:avLst>
                  <a:gd name="adj1" fmla="val 82207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55DC1D9D-E85A-E741-BC43-BE80753DB811}"/>
                  </a:ext>
                </a:extLst>
              </p:cNvPr>
              <p:cNvSpPr/>
              <p:nvPr/>
            </p:nvSpPr>
            <p:spPr>
              <a:xfrm>
                <a:off x="9595231" y="768204"/>
                <a:ext cx="67924" cy="6792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AF4988B8-15F0-FC43-8778-5463D5ABE1CC}"/>
                  </a:ext>
                </a:extLst>
              </p:cNvPr>
              <p:cNvSpPr/>
              <p:nvPr/>
            </p:nvSpPr>
            <p:spPr>
              <a:xfrm>
                <a:off x="9814599" y="1047449"/>
                <a:ext cx="67924" cy="6792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1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87" grpId="0"/>
      <p:bldP spid="88" grpId="0"/>
      <p:bldP spid="89" grpId="0"/>
      <p:bldP spid="93" grpId="0"/>
      <p:bldP spid="90" grpId="0" animBg="1"/>
      <p:bldP spid="100" grpId="0" animBg="1"/>
      <p:bldP spid="100" grpId="1" animBg="1"/>
      <p:bldP spid="118" grpId="0" animBg="1"/>
      <p:bldP spid="118" grpId="1" animBg="1"/>
      <p:bldP spid="119" grpId="0" animBg="1"/>
      <p:bldP spid="119" grpId="1" animBg="1"/>
      <p:bldP spid="121" grpId="0" animBg="1"/>
      <p:bldP spid="121" grpId="1" animBg="1"/>
      <p:bldP spid="1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B2D97-6BFE-4E7E-9891-51E9E307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15B29-E76F-4BD2-9ED3-A9969369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MECHANISM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40E14-28B3-4551-AF4E-0C0FCC8E9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09" b="35841"/>
          <a:stretch/>
        </p:blipFill>
        <p:spPr>
          <a:xfrm rot="16200000">
            <a:off x="9766445" y="4842813"/>
            <a:ext cx="2214264" cy="7761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1D0141-0C13-43D0-8D8F-2B8B736A1244}"/>
              </a:ext>
            </a:extLst>
          </p:cNvPr>
          <p:cNvSpPr/>
          <p:nvPr/>
        </p:nvSpPr>
        <p:spPr>
          <a:xfrm>
            <a:off x="5732348" y="6406594"/>
            <a:ext cx="27432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Memory Controller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DDD417-366B-4049-93BE-7733E8B934E8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 flipV="1">
            <a:off x="10090150" y="5230902"/>
            <a:ext cx="395338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90F4803-2D0F-4950-93C8-5FE430B10DA0}"/>
              </a:ext>
            </a:extLst>
          </p:cNvPr>
          <p:cNvSpPr/>
          <p:nvPr/>
        </p:nvSpPr>
        <p:spPr>
          <a:xfrm>
            <a:off x="7215066" y="5102470"/>
            <a:ext cx="249893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Backend memory operations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D497812-B685-4F7F-967A-206BCDF7F628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>
            <a:off x="1900238" y="5230902"/>
            <a:ext cx="192784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AA6BA-ABE7-4B1A-8ED3-CEFD47F01A04}"/>
              </a:ext>
            </a:extLst>
          </p:cNvPr>
          <p:cNvSpPr/>
          <p:nvPr/>
        </p:nvSpPr>
        <p:spPr>
          <a:xfrm>
            <a:off x="1005822" y="4798268"/>
            <a:ext cx="894416" cy="8652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Core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4E935F-8110-4584-A1D1-475893A45AEC}"/>
              </a:ext>
            </a:extLst>
          </p:cNvPr>
          <p:cNvGrpSpPr/>
          <p:nvPr/>
        </p:nvGrpSpPr>
        <p:grpSpPr>
          <a:xfrm>
            <a:off x="4984770" y="4387030"/>
            <a:ext cx="926223" cy="299771"/>
            <a:chOff x="2992269" y="5228937"/>
            <a:chExt cx="398506" cy="52548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E2A63F-DF88-4F23-9D1C-4225E2A0544F}"/>
                </a:ext>
              </a:extLst>
            </p:cNvPr>
            <p:cNvSpPr/>
            <p:nvPr/>
          </p:nvSpPr>
          <p:spPr>
            <a:xfrm>
              <a:off x="2992269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8605B4B-A7E1-406B-A78A-E9CBB1E1396C}"/>
                </a:ext>
              </a:extLst>
            </p:cNvPr>
            <p:cNvSpPr/>
            <p:nvPr/>
          </p:nvSpPr>
          <p:spPr>
            <a:xfrm>
              <a:off x="3121893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670E3F9-2843-4869-98BB-7EBC33F14AA9}"/>
                </a:ext>
              </a:extLst>
            </p:cNvPr>
            <p:cNvSpPr/>
            <p:nvPr/>
          </p:nvSpPr>
          <p:spPr>
            <a:xfrm>
              <a:off x="3256334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DF69058-F944-462C-B274-D6ECA5C8614F}"/>
              </a:ext>
            </a:extLst>
          </p:cNvPr>
          <p:cNvCxnSpPr>
            <a:cxnSpLocks/>
            <a:stCxn id="7" idx="1"/>
            <a:endCxn id="47" idx="1"/>
          </p:cNvCxnSpPr>
          <p:nvPr/>
        </p:nvCxnSpPr>
        <p:spPr>
          <a:xfrm rot="10800000" flipH="1">
            <a:off x="3828080" y="4536917"/>
            <a:ext cx="1156689" cy="693987"/>
          </a:xfrm>
          <a:prstGeom prst="bentConnector3">
            <a:avLst>
              <a:gd name="adj1" fmla="val 2130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5784EB4E-95AE-41A1-B2C0-60D9EA01CC17}"/>
              </a:ext>
            </a:extLst>
          </p:cNvPr>
          <p:cNvSpPr/>
          <p:nvPr/>
        </p:nvSpPr>
        <p:spPr>
          <a:xfrm>
            <a:off x="4583751" y="3523610"/>
            <a:ext cx="174951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Object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granularity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514968-22F5-4B4D-99FB-6D03B7FE98B3}"/>
              </a:ext>
            </a:extLst>
          </p:cNvPr>
          <p:cNvSpPr/>
          <p:nvPr/>
        </p:nvSpPr>
        <p:spPr>
          <a:xfrm>
            <a:off x="6834189" y="3520805"/>
            <a:ext cx="180578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Cache line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granularity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A07325-FDDA-4344-B781-849A9D962383}"/>
              </a:ext>
            </a:extLst>
          </p:cNvPr>
          <p:cNvCxnSpPr>
            <a:cxnSpLocks/>
            <a:stCxn id="117" idx="1"/>
            <a:endCxn id="90" idx="3"/>
          </p:cNvCxnSpPr>
          <p:nvPr/>
        </p:nvCxnSpPr>
        <p:spPr>
          <a:xfrm flipH="1">
            <a:off x="6213540" y="5448737"/>
            <a:ext cx="10015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4EF7957-58EA-4F1E-A737-6D9E52B13121}"/>
              </a:ext>
            </a:extLst>
          </p:cNvPr>
          <p:cNvSpPr/>
          <p:nvPr/>
        </p:nvSpPr>
        <p:spPr>
          <a:xfrm>
            <a:off x="6061138" y="5034883"/>
            <a:ext cx="130633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Results</a:t>
            </a:r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F42139AB-FFBA-43AC-AD9F-175CE0303735}"/>
              </a:ext>
            </a:extLst>
          </p:cNvPr>
          <p:cNvCxnSpPr>
            <a:cxnSpLocks/>
            <a:stCxn id="7" idx="1"/>
            <a:endCxn id="90" idx="1"/>
          </p:cNvCxnSpPr>
          <p:nvPr/>
        </p:nvCxnSpPr>
        <p:spPr>
          <a:xfrm rot="10800000" flipH="1" flipV="1">
            <a:off x="3828081" y="5230903"/>
            <a:ext cx="432340" cy="217834"/>
          </a:xfrm>
          <a:prstGeom prst="bentConnector3">
            <a:avLst>
              <a:gd name="adj1" fmla="val 5646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or: Elbow 249">
            <a:extLst>
              <a:ext uri="{FF2B5EF4-FFF2-40B4-BE49-F238E27FC236}">
                <a16:creationId xmlns:a16="http://schemas.microsoft.com/office/drawing/2014/main" id="{A82DC8EF-C3AC-4E05-A0EC-F061A18FD807}"/>
              </a:ext>
            </a:extLst>
          </p:cNvPr>
          <p:cNvCxnSpPr>
            <a:cxnSpLocks/>
            <a:stCxn id="90" idx="2"/>
            <a:endCxn id="111" idx="1"/>
          </p:cNvCxnSpPr>
          <p:nvPr/>
        </p:nvCxnSpPr>
        <p:spPr>
          <a:xfrm rot="16200000" flipH="1">
            <a:off x="5787458" y="5244527"/>
            <a:ext cx="175330" cy="127628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D79D27B9-DF0D-4E31-9053-D48044209741}"/>
              </a:ext>
            </a:extLst>
          </p:cNvPr>
          <p:cNvSpPr/>
          <p:nvPr/>
        </p:nvSpPr>
        <p:spPr>
          <a:xfrm>
            <a:off x="4260421" y="5102470"/>
            <a:ext cx="195311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Intermediate Result Buffer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C29EAAD-C7A0-4C9C-8FBB-775DF94473C8}"/>
              </a:ext>
            </a:extLst>
          </p:cNvPr>
          <p:cNvCxnSpPr>
            <a:stCxn id="111" idx="3"/>
            <a:endCxn id="7" idx="3"/>
          </p:cNvCxnSpPr>
          <p:nvPr/>
        </p:nvCxnSpPr>
        <p:spPr>
          <a:xfrm flipV="1">
            <a:off x="6973124" y="5230903"/>
            <a:ext cx="3117026" cy="739431"/>
          </a:xfrm>
          <a:prstGeom prst="bentConnector3">
            <a:avLst>
              <a:gd name="adj1" fmla="val 9341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A57DBE5-B500-43DB-96D8-9C166D9B77EC}"/>
              </a:ext>
            </a:extLst>
          </p:cNvPr>
          <p:cNvGrpSpPr/>
          <p:nvPr/>
        </p:nvGrpSpPr>
        <p:grpSpPr>
          <a:xfrm>
            <a:off x="6513265" y="5744631"/>
            <a:ext cx="459859" cy="451406"/>
            <a:chOff x="3557537" y="5514019"/>
            <a:chExt cx="459859" cy="498811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2417FDE-9B73-491A-9567-F90CA129D576}"/>
                </a:ext>
              </a:extLst>
            </p:cNvPr>
            <p:cNvSpPr/>
            <p:nvPr/>
          </p:nvSpPr>
          <p:spPr>
            <a:xfrm>
              <a:off x="3557537" y="5514019"/>
              <a:ext cx="459859" cy="4988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112" name="Picture 8" descr="Related image">
              <a:extLst>
                <a:ext uri="{FF2B5EF4-FFF2-40B4-BE49-F238E27FC236}">
                  <a16:creationId xmlns:a16="http://schemas.microsoft.com/office/drawing/2014/main" id="{7594D328-8C18-4B01-94FB-2B57BB887E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8" t="6364" r="7809" b="9168"/>
            <a:stretch/>
          </p:blipFill>
          <p:spPr bwMode="auto">
            <a:xfrm>
              <a:off x="3583756" y="5566266"/>
              <a:ext cx="414475" cy="421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DBD5C1D-2E75-5148-AEA6-E7FFD40D8382}"/>
              </a:ext>
            </a:extLst>
          </p:cNvPr>
          <p:cNvGrpSpPr/>
          <p:nvPr/>
        </p:nvGrpSpPr>
        <p:grpSpPr>
          <a:xfrm>
            <a:off x="6943597" y="4387030"/>
            <a:ext cx="1443421" cy="299771"/>
            <a:chOff x="2812704" y="5241427"/>
            <a:chExt cx="1011459" cy="29977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0CED38-5D21-204C-8EBA-613408E887AB}"/>
                </a:ext>
              </a:extLst>
            </p:cNvPr>
            <p:cNvSpPr/>
            <p:nvPr/>
          </p:nvSpPr>
          <p:spPr>
            <a:xfrm>
              <a:off x="2812704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7ABD0DF-9CD4-424C-BDC2-C895D91FC004}"/>
                </a:ext>
              </a:extLst>
            </p:cNvPr>
            <p:cNvSpPr/>
            <p:nvPr/>
          </p:nvSpPr>
          <p:spPr>
            <a:xfrm>
              <a:off x="3012033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38C60D-2218-F944-967B-AA47454383CF}"/>
                </a:ext>
              </a:extLst>
            </p:cNvPr>
            <p:cNvSpPr/>
            <p:nvPr/>
          </p:nvSpPr>
          <p:spPr>
            <a:xfrm>
              <a:off x="3218769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9F56EBF-4DA7-254E-9A65-E9DDECF958BA}"/>
                </a:ext>
              </a:extLst>
            </p:cNvPr>
            <p:cNvSpPr/>
            <p:nvPr/>
          </p:nvSpPr>
          <p:spPr>
            <a:xfrm>
              <a:off x="3418098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68F780-7159-754C-92F8-F9704C256FB2}"/>
                </a:ext>
              </a:extLst>
            </p:cNvPr>
            <p:cNvSpPr/>
            <p:nvPr/>
          </p:nvSpPr>
          <p:spPr>
            <a:xfrm>
              <a:off x="3617427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99" name="Connector: Elbow 90">
            <a:extLst>
              <a:ext uri="{FF2B5EF4-FFF2-40B4-BE49-F238E27FC236}">
                <a16:creationId xmlns:a16="http://schemas.microsoft.com/office/drawing/2014/main" id="{82141092-DD2C-EA4C-9648-95930C347A66}"/>
              </a:ext>
            </a:extLst>
          </p:cNvPr>
          <p:cNvCxnSpPr>
            <a:cxnSpLocks/>
          </p:cNvCxnSpPr>
          <p:nvPr/>
        </p:nvCxnSpPr>
        <p:spPr>
          <a:xfrm>
            <a:off x="8400386" y="4529925"/>
            <a:ext cx="349129" cy="5633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3AF5E1-46D2-4259-9878-8BF46DA4EF6E}"/>
              </a:ext>
            </a:extLst>
          </p:cNvPr>
          <p:cNvCxnSpPr>
            <a:cxnSpLocks/>
            <a:stCxn id="49" idx="3"/>
            <a:endCxn id="94" idx="1"/>
          </p:cNvCxnSpPr>
          <p:nvPr/>
        </p:nvCxnSpPr>
        <p:spPr>
          <a:xfrm>
            <a:off x="5910993" y="4536916"/>
            <a:ext cx="1032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17AD4EA-39DC-AA49-AC7F-042CF9B46A67}"/>
              </a:ext>
            </a:extLst>
          </p:cNvPr>
          <p:cNvSpPr/>
          <p:nvPr/>
        </p:nvSpPr>
        <p:spPr>
          <a:xfrm>
            <a:off x="6608067" y="5892282"/>
            <a:ext cx="3346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correctness check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874CB4-124E-474E-91C0-08F1E91BDE8C}"/>
              </a:ext>
            </a:extLst>
          </p:cNvPr>
          <p:cNvSpPr/>
          <p:nvPr/>
        </p:nvSpPr>
        <p:spPr>
          <a:xfrm>
            <a:off x="1809997" y="4764864"/>
            <a:ext cx="21432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PRE_BOTH X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CF19465-F0FC-274A-9387-710B30BA7F84}"/>
              </a:ext>
            </a:extLst>
          </p:cNvPr>
          <p:cNvSpPr/>
          <p:nvPr/>
        </p:nvSpPr>
        <p:spPr>
          <a:xfrm>
            <a:off x="5816681" y="4109318"/>
            <a:ext cx="122344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Convert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E8C9E47-C256-48F5-B45A-7835C8F334CA}"/>
              </a:ext>
            </a:extLst>
          </p:cNvPr>
          <p:cNvGrpSpPr/>
          <p:nvPr/>
        </p:nvGrpSpPr>
        <p:grpSpPr>
          <a:xfrm>
            <a:off x="8794792" y="2436919"/>
            <a:ext cx="2198091" cy="1558419"/>
            <a:chOff x="7649638" y="2518615"/>
            <a:chExt cx="2198091" cy="1558419"/>
          </a:xfrm>
        </p:grpSpPr>
        <p:sp>
          <p:nvSpPr>
            <p:cNvPr id="232" name="Callout: Line 231">
              <a:extLst>
                <a:ext uri="{FF2B5EF4-FFF2-40B4-BE49-F238E27FC236}">
                  <a16:creationId xmlns:a16="http://schemas.microsoft.com/office/drawing/2014/main" id="{A9CC52B9-037E-4958-A830-4E872C661EA8}"/>
                </a:ext>
              </a:extLst>
            </p:cNvPr>
            <p:cNvSpPr/>
            <p:nvPr/>
          </p:nvSpPr>
          <p:spPr>
            <a:xfrm>
              <a:off x="7649638" y="2518615"/>
              <a:ext cx="2198091" cy="1558419"/>
            </a:xfrm>
            <a:prstGeom prst="borderCallout1">
              <a:avLst>
                <a:gd name="adj1" fmla="val 100298"/>
                <a:gd name="adj2" fmla="val 43490"/>
                <a:gd name="adj3" fmla="val 168191"/>
                <a:gd name="adj4" fmla="val 1313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BB68D00-A995-41E9-BCDD-43D371D85BEB}"/>
                </a:ext>
              </a:extLst>
            </p:cNvPr>
            <p:cNvGrpSpPr/>
            <p:nvPr/>
          </p:nvGrpSpPr>
          <p:grpSpPr>
            <a:xfrm>
              <a:off x="7789605" y="2646334"/>
              <a:ext cx="1908671" cy="1389476"/>
              <a:chOff x="8789021" y="710241"/>
              <a:chExt cx="1908671" cy="1389476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1438097-FF05-4FD0-915A-EC3BA73B9631}"/>
                  </a:ext>
                </a:extLst>
              </p:cNvPr>
              <p:cNvSpPr/>
              <p:nvPr/>
            </p:nvSpPr>
            <p:spPr>
              <a:xfrm>
                <a:off x="8789021" y="710241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664AD64-3AFD-4904-AA7C-71E4A45873ED}"/>
                  </a:ext>
                </a:extLst>
              </p:cNvPr>
              <p:cNvSpPr/>
              <p:nvPr/>
            </p:nvSpPr>
            <p:spPr>
              <a:xfrm>
                <a:off x="8789021" y="992313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24C6099D-3449-4860-BBCE-E7330A539EB9}"/>
                  </a:ext>
                </a:extLst>
              </p:cNvPr>
              <p:cNvCxnSpPr>
                <a:cxnSpLocks/>
                <a:endCxn id="59" idx="0"/>
              </p:cNvCxnSpPr>
              <p:nvPr/>
            </p:nvCxnSpPr>
            <p:spPr>
              <a:xfrm>
                <a:off x="8994803" y="891431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8CE9D22-23AB-4830-8D84-3C8A408AB9AF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>
                <a:off x="8994803" y="1173503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418C7B9-487E-4F8C-9FB5-8E61E50307F9}"/>
                  </a:ext>
                </a:extLst>
              </p:cNvPr>
              <p:cNvSpPr/>
              <p:nvPr/>
            </p:nvSpPr>
            <p:spPr>
              <a:xfrm>
                <a:off x="8789021" y="1267424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F675D88E-7D64-45D8-81DF-2FCCCBF66F28}"/>
                  </a:ext>
                </a:extLst>
              </p:cNvPr>
              <p:cNvCxnSpPr>
                <a:cxnSpLocks/>
                <a:stCxn id="62" idx="2"/>
              </p:cNvCxnSpPr>
              <p:nvPr/>
            </p:nvCxnSpPr>
            <p:spPr>
              <a:xfrm>
                <a:off x="8994803" y="1448614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918D7CF-8C1E-4CE8-BCA2-4E461ADDBBE0}"/>
                  </a:ext>
                </a:extLst>
              </p:cNvPr>
              <p:cNvSpPr/>
              <p:nvPr/>
            </p:nvSpPr>
            <p:spPr>
              <a:xfrm>
                <a:off x="9533096" y="1267423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8686049-1EB0-48D5-8693-7F1820CB8AF4}"/>
                  </a:ext>
                </a:extLst>
              </p:cNvPr>
              <p:cNvSpPr/>
              <p:nvPr/>
            </p:nvSpPr>
            <p:spPr>
              <a:xfrm>
                <a:off x="9533096" y="1549496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4E0C2A1-3DC9-4439-9BEA-992AED7F57A6}"/>
                  </a:ext>
                </a:extLst>
              </p:cNvPr>
              <p:cNvCxnSpPr>
                <a:cxnSpLocks/>
                <a:endCxn id="65" idx="0"/>
              </p:cNvCxnSpPr>
              <p:nvPr/>
            </p:nvCxnSpPr>
            <p:spPr>
              <a:xfrm>
                <a:off x="9738878" y="1448614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F858956-5B00-445A-B95F-87FFE36E6AA7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>
              <a:xfrm>
                <a:off x="9738878" y="1730686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B0EEA8-5BC7-421D-BE26-20B09B2656EA}"/>
                  </a:ext>
                </a:extLst>
              </p:cNvPr>
              <p:cNvSpPr/>
              <p:nvPr/>
            </p:nvSpPr>
            <p:spPr>
              <a:xfrm>
                <a:off x="9533096" y="1824606"/>
                <a:ext cx="411563" cy="1811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DAB2ADBF-0E0C-49C0-86C4-410C6061381A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>
              <a:xfrm>
                <a:off x="9738878" y="2005797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B5BA5B4-8075-485F-A13F-35E9A2606735}"/>
                  </a:ext>
                </a:extLst>
              </p:cNvPr>
              <p:cNvSpPr/>
              <p:nvPr/>
            </p:nvSpPr>
            <p:spPr>
              <a:xfrm>
                <a:off x="10286129" y="710241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868BE3D-BDE2-42AC-B1D8-A6E0337405CB}"/>
                  </a:ext>
                </a:extLst>
              </p:cNvPr>
              <p:cNvSpPr/>
              <p:nvPr/>
            </p:nvSpPr>
            <p:spPr>
              <a:xfrm>
                <a:off x="10286129" y="992313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BFD58B44-4831-4100-BEAF-079013983CF1}"/>
                  </a:ext>
                </a:extLst>
              </p:cNvPr>
              <p:cNvCxnSpPr>
                <a:cxnSpLocks/>
                <a:endCxn id="71" idx="0"/>
              </p:cNvCxnSpPr>
              <p:nvPr/>
            </p:nvCxnSpPr>
            <p:spPr>
              <a:xfrm>
                <a:off x="10491911" y="891431"/>
                <a:ext cx="0" cy="100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B07A7B-A31D-4C73-946A-20C7C61ED5E1}"/>
                  </a:ext>
                </a:extLst>
              </p:cNvPr>
              <p:cNvCxnSpPr>
                <a:cxnSpLocks/>
                <a:stCxn id="71" idx="2"/>
              </p:cNvCxnSpPr>
              <p:nvPr/>
            </p:nvCxnSpPr>
            <p:spPr>
              <a:xfrm>
                <a:off x="10491911" y="1173503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FBCE41D-09C3-459E-8E40-B62CCFF6A876}"/>
                  </a:ext>
                </a:extLst>
              </p:cNvPr>
              <p:cNvSpPr/>
              <p:nvPr/>
            </p:nvSpPr>
            <p:spPr>
              <a:xfrm>
                <a:off x="10286129" y="1267424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B73A99E-56F2-4AEA-B2AA-570800E91451}"/>
                  </a:ext>
                </a:extLst>
              </p:cNvPr>
              <p:cNvCxnSpPr>
                <a:cxnSpLocks/>
                <a:stCxn id="74" idx="2"/>
              </p:cNvCxnSpPr>
              <p:nvPr/>
            </p:nvCxnSpPr>
            <p:spPr>
              <a:xfrm>
                <a:off x="10491911" y="1448614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DEFC02F-C201-4676-9648-0051D0F5F842}"/>
                  </a:ext>
                </a:extLst>
              </p:cNvPr>
              <p:cNvSpPr/>
              <p:nvPr/>
            </p:nvSpPr>
            <p:spPr>
              <a:xfrm>
                <a:off x="8789021" y="1548180"/>
                <a:ext cx="411563" cy="1811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2C7ADA4-34C8-4033-960F-FCEE0190B584}"/>
                  </a:ext>
                </a:extLst>
              </p:cNvPr>
              <p:cNvCxnSpPr>
                <a:cxnSpLocks/>
                <a:stCxn id="76" idx="2"/>
              </p:cNvCxnSpPr>
              <p:nvPr/>
            </p:nvCxnSpPr>
            <p:spPr>
              <a:xfrm>
                <a:off x="8994803" y="1729370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DD4BE8D-B153-4CEF-BE2B-AF8149401C91}"/>
                  </a:ext>
                </a:extLst>
              </p:cNvPr>
              <p:cNvSpPr/>
              <p:nvPr/>
            </p:nvSpPr>
            <p:spPr>
              <a:xfrm>
                <a:off x="10286129" y="1542534"/>
                <a:ext cx="411563" cy="1811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371736B-6F93-49D7-A8E5-46FD44C8ED51}"/>
                  </a:ext>
                </a:extLst>
              </p:cNvPr>
              <p:cNvCxnSpPr>
                <a:cxnSpLocks/>
                <a:stCxn id="78" idx="2"/>
              </p:cNvCxnSpPr>
              <p:nvPr/>
            </p:nvCxnSpPr>
            <p:spPr>
              <a:xfrm>
                <a:off x="10491911" y="1723725"/>
                <a:ext cx="0" cy="93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or: Elbow 79">
                <a:extLst>
                  <a:ext uri="{FF2B5EF4-FFF2-40B4-BE49-F238E27FC236}">
                    <a16:creationId xmlns:a16="http://schemas.microsoft.com/office/drawing/2014/main" id="{635A9D86-8DCE-4B0C-A123-C8C963E65D8B}"/>
                  </a:ext>
                </a:extLst>
              </p:cNvPr>
              <p:cNvCxnSpPr>
                <a:stCxn id="58" idx="3"/>
                <a:endCxn id="78" idx="1"/>
              </p:cNvCxnSpPr>
              <p:nvPr/>
            </p:nvCxnSpPr>
            <p:spPr>
              <a:xfrm>
                <a:off x="9200584" y="800837"/>
                <a:ext cx="1085545" cy="832293"/>
              </a:xfrm>
              <a:prstGeom prst="bentConnector3">
                <a:avLst>
                  <a:gd name="adj1" fmla="val 79317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B09CCC68-0D7C-4A4E-ABAE-B934EECD2A95}"/>
                  </a:ext>
                </a:extLst>
              </p:cNvPr>
              <p:cNvCxnSpPr/>
              <p:nvPr/>
            </p:nvCxnSpPr>
            <p:spPr>
              <a:xfrm>
                <a:off x="9629193" y="800836"/>
                <a:ext cx="0" cy="466587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F17D3BAC-46AB-4525-BF74-55ED0E0EC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9524" y="1082908"/>
                <a:ext cx="0" cy="184515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or: Elbow 82">
                <a:extLst>
                  <a:ext uri="{FF2B5EF4-FFF2-40B4-BE49-F238E27FC236}">
                    <a16:creationId xmlns:a16="http://schemas.microsoft.com/office/drawing/2014/main" id="{68834989-709E-4D53-994B-F995853490EC}"/>
                  </a:ext>
                </a:extLst>
              </p:cNvPr>
              <p:cNvCxnSpPr>
                <a:cxnSpLocks/>
                <a:stCxn id="71" idx="1"/>
                <a:endCxn id="62" idx="3"/>
              </p:cNvCxnSpPr>
              <p:nvPr/>
            </p:nvCxnSpPr>
            <p:spPr>
              <a:xfrm rot="10800000" flipV="1">
                <a:off x="9200585" y="1082908"/>
                <a:ext cx="1085545" cy="275111"/>
              </a:xfrm>
              <a:prstGeom prst="bentConnector3">
                <a:avLst>
                  <a:gd name="adj1" fmla="val 82207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79D66D9-30A9-4A1E-A937-A83EB8793036}"/>
                  </a:ext>
                </a:extLst>
              </p:cNvPr>
              <p:cNvSpPr/>
              <p:nvPr/>
            </p:nvSpPr>
            <p:spPr>
              <a:xfrm>
                <a:off x="9595231" y="768204"/>
                <a:ext cx="67924" cy="6792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91456A3-4551-44F4-AAAF-8B463C110143}"/>
                  </a:ext>
                </a:extLst>
              </p:cNvPr>
              <p:cNvSpPr/>
              <p:nvPr/>
            </p:nvSpPr>
            <p:spPr>
              <a:xfrm>
                <a:off x="9814599" y="1047449"/>
                <a:ext cx="67924" cy="6792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BEE72C8-A686-4749-AE46-31938F815EE0}"/>
              </a:ext>
            </a:extLst>
          </p:cNvPr>
          <p:cNvSpPr/>
          <p:nvPr/>
        </p:nvSpPr>
        <p:spPr>
          <a:xfrm>
            <a:off x="7211419" y="5102574"/>
            <a:ext cx="249893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Backend memory operations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A9D8135-D4AA-3E4E-B79E-EE8D0516C184}"/>
              </a:ext>
            </a:extLst>
          </p:cNvPr>
          <p:cNvSpPr/>
          <p:nvPr/>
        </p:nvSpPr>
        <p:spPr>
          <a:xfrm>
            <a:off x="4261211" y="5102047"/>
            <a:ext cx="1953119" cy="6925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Intermediate Result Buffer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02573B3-B7DA-4A49-993F-4F6CFED3D1A0}"/>
              </a:ext>
            </a:extLst>
          </p:cNvPr>
          <p:cNvSpPr/>
          <p:nvPr/>
        </p:nvSpPr>
        <p:spPr>
          <a:xfrm>
            <a:off x="4580083" y="3526461"/>
            <a:ext cx="1749510" cy="6568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Object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granularity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0B20876-6C90-C443-BAAA-EE3F7A920ECB}"/>
              </a:ext>
            </a:extLst>
          </p:cNvPr>
          <p:cNvGrpSpPr/>
          <p:nvPr/>
        </p:nvGrpSpPr>
        <p:grpSpPr>
          <a:xfrm>
            <a:off x="4988762" y="4387273"/>
            <a:ext cx="925046" cy="299771"/>
            <a:chOff x="2992269" y="5228937"/>
            <a:chExt cx="398506" cy="525485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60BB28-4ECC-814A-856A-07C4CB71A69E}"/>
                </a:ext>
              </a:extLst>
            </p:cNvPr>
            <p:cNvSpPr/>
            <p:nvPr/>
          </p:nvSpPr>
          <p:spPr>
            <a:xfrm>
              <a:off x="2992269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BF87091-3AD0-EE45-B034-53FB805BD48E}"/>
                </a:ext>
              </a:extLst>
            </p:cNvPr>
            <p:cNvSpPr/>
            <p:nvPr/>
          </p:nvSpPr>
          <p:spPr>
            <a:xfrm>
              <a:off x="3121893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0BC2930-F8A3-414A-839B-13421E8A9BF5}"/>
                </a:ext>
              </a:extLst>
            </p:cNvPr>
            <p:cNvSpPr/>
            <p:nvPr/>
          </p:nvSpPr>
          <p:spPr>
            <a:xfrm>
              <a:off x="3256334" y="5228937"/>
              <a:ext cx="134441" cy="525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FEDCB58-5504-1447-B9A6-06681BAED016}"/>
              </a:ext>
            </a:extLst>
          </p:cNvPr>
          <p:cNvGrpSpPr/>
          <p:nvPr/>
        </p:nvGrpSpPr>
        <p:grpSpPr>
          <a:xfrm>
            <a:off x="6944216" y="4387425"/>
            <a:ext cx="1443419" cy="299771"/>
            <a:chOff x="2812704" y="5241427"/>
            <a:chExt cx="1011459" cy="29977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96ECA33-6535-FD4B-A295-F671C65DC32B}"/>
                </a:ext>
              </a:extLst>
            </p:cNvPr>
            <p:cNvSpPr/>
            <p:nvPr/>
          </p:nvSpPr>
          <p:spPr>
            <a:xfrm>
              <a:off x="2812704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216A292-9D79-6E4C-AAD6-C466E9ABB8B6}"/>
                </a:ext>
              </a:extLst>
            </p:cNvPr>
            <p:cNvSpPr/>
            <p:nvPr/>
          </p:nvSpPr>
          <p:spPr>
            <a:xfrm>
              <a:off x="3012033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CC94F0C-C48F-7A4A-8B4C-84E260EFA7F2}"/>
                </a:ext>
              </a:extLst>
            </p:cNvPr>
            <p:cNvSpPr/>
            <p:nvPr/>
          </p:nvSpPr>
          <p:spPr>
            <a:xfrm>
              <a:off x="3218769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70F38C5-26C0-0148-97CA-4817DA27548F}"/>
                </a:ext>
              </a:extLst>
            </p:cNvPr>
            <p:cNvSpPr/>
            <p:nvPr/>
          </p:nvSpPr>
          <p:spPr>
            <a:xfrm>
              <a:off x="3418098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8F80E00-0B30-E942-ABA1-C50C39DB1EAB}"/>
                </a:ext>
              </a:extLst>
            </p:cNvPr>
            <p:cNvSpPr/>
            <p:nvPr/>
          </p:nvSpPr>
          <p:spPr>
            <a:xfrm>
              <a:off x="3617427" y="5241427"/>
              <a:ext cx="206736" cy="2997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800"/>
                </a:lnSpc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D10E93-5340-274D-AA5C-3179BCB3C63A}"/>
              </a:ext>
            </a:extLst>
          </p:cNvPr>
          <p:cNvSpPr/>
          <p:nvPr/>
        </p:nvSpPr>
        <p:spPr>
          <a:xfrm>
            <a:off x="6829756" y="3522547"/>
            <a:ext cx="1805781" cy="6568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Cache line 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granularity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40C3E-5291-2144-BF86-85D10A652B77}"/>
              </a:ext>
            </a:extLst>
          </p:cNvPr>
          <p:cNvSpPr/>
          <p:nvPr/>
        </p:nvSpPr>
        <p:spPr>
          <a:xfrm>
            <a:off x="5584167" y="431821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X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7A34E1D-097E-794A-9817-843413EF5642}"/>
              </a:ext>
            </a:extLst>
          </p:cNvPr>
          <p:cNvSpPr/>
          <p:nvPr/>
        </p:nvSpPr>
        <p:spPr>
          <a:xfrm>
            <a:off x="7709357" y="4311214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X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1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02FB77C-6AD1-2448-82FA-B9A0B7B4CE11}"/>
              </a:ext>
            </a:extLst>
          </p:cNvPr>
          <p:cNvSpPr/>
          <p:nvPr/>
        </p:nvSpPr>
        <p:spPr>
          <a:xfrm>
            <a:off x="8035494" y="4304222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X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2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CA783E-48CD-47C6-8F51-D0AE5B8F18BE}"/>
              </a:ext>
            </a:extLst>
          </p:cNvPr>
          <p:cNvSpPr/>
          <p:nvPr/>
        </p:nvSpPr>
        <p:spPr>
          <a:xfrm>
            <a:off x="3828081" y="4146175"/>
            <a:ext cx="6262069" cy="2169455"/>
          </a:xfrm>
          <a:prstGeom prst="roundRect">
            <a:avLst>
              <a:gd name="adj" fmla="val 13880"/>
            </a:avLst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13DE6E2-ABD0-9A4E-89FB-AE33054891D5}"/>
              </a:ext>
            </a:extLst>
          </p:cNvPr>
          <p:cNvGrpSpPr/>
          <p:nvPr/>
        </p:nvGrpSpPr>
        <p:grpSpPr>
          <a:xfrm>
            <a:off x="6512702" y="5745658"/>
            <a:ext cx="459859" cy="451406"/>
            <a:chOff x="3557537" y="5514019"/>
            <a:chExt cx="459859" cy="498811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27A4662-5D62-5846-A7CB-E0F2D975AFF1}"/>
                </a:ext>
              </a:extLst>
            </p:cNvPr>
            <p:cNvSpPr/>
            <p:nvPr/>
          </p:nvSpPr>
          <p:spPr>
            <a:xfrm>
              <a:off x="3557537" y="5514019"/>
              <a:ext cx="459859" cy="4988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146" name="Picture 8" descr="Related image">
              <a:extLst>
                <a:ext uri="{FF2B5EF4-FFF2-40B4-BE49-F238E27FC236}">
                  <a16:creationId xmlns:a16="http://schemas.microsoft.com/office/drawing/2014/main" id="{4D930EFE-6AF3-1045-B55B-1CFB277C7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8" t="6364" r="7809" b="9168"/>
            <a:stretch/>
          </p:blipFill>
          <p:spPr bwMode="auto">
            <a:xfrm>
              <a:off x="3583756" y="5566266"/>
              <a:ext cx="414475" cy="421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507A714-FF3C-B446-8487-06F2E3AF0C55}"/>
              </a:ext>
            </a:extLst>
          </p:cNvPr>
          <p:cNvSpPr/>
          <p:nvPr/>
        </p:nvSpPr>
        <p:spPr>
          <a:xfrm>
            <a:off x="1772384" y="5257612"/>
            <a:ext cx="21432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WRITE X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1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AF0BD7B-8EC8-844E-8E5D-4DAD32134BD0}"/>
              </a:ext>
            </a:extLst>
          </p:cNvPr>
          <p:cNvSpPr/>
          <p:nvPr/>
        </p:nvSpPr>
        <p:spPr>
          <a:xfrm>
            <a:off x="4277793" y="5895396"/>
            <a:ext cx="203780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Take results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D7D0735F-F053-064C-B169-BA19D0445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1609" b="35841"/>
          <a:stretch/>
        </p:blipFill>
        <p:spPr>
          <a:xfrm rot="16200000">
            <a:off x="9762777" y="4839304"/>
            <a:ext cx="2214264" cy="776178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6741B6F6-CEF6-1448-8107-B49155119F4F}"/>
              </a:ext>
            </a:extLst>
          </p:cNvPr>
          <p:cNvSpPr/>
          <p:nvPr/>
        </p:nvSpPr>
        <p:spPr>
          <a:xfrm>
            <a:off x="9729901" y="3932946"/>
            <a:ext cx="27432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Write completes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DA8BE66A-60D2-0340-ABE7-5547C964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15" y="1541870"/>
            <a:ext cx="10176681" cy="189657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Converter: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convert pre-execution from object to cache line granularity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Intermediate result buffer: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store pre-execution results to avoid </a:t>
            </a:r>
            <a:br>
              <a:rPr lang="en-US" sz="2400" dirty="0"/>
            </a:br>
            <a:r>
              <a:rPr lang="en-US" sz="2400" dirty="0"/>
              <a:t>changing processor/memory state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Correctness check: </a:t>
            </a:r>
            <a:r>
              <a:rPr lang="en-US" sz="2400" dirty="0"/>
              <a:t>invalidate incorrect pre-execution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FE6F02-641D-D54E-BAF1-3858D64F07EC}"/>
              </a:ext>
            </a:extLst>
          </p:cNvPr>
          <p:cNvGrpSpPr/>
          <p:nvPr/>
        </p:nvGrpSpPr>
        <p:grpSpPr>
          <a:xfrm>
            <a:off x="2245651" y="5853965"/>
            <a:ext cx="988390" cy="783461"/>
            <a:chOff x="2245651" y="5853965"/>
            <a:chExt cx="988390" cy="78346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CB80A5-16C3-3A41-9E0F-49A5C90DB90B}"/>
                </a:ext>
              </a:extLst>
            </p:cNvPr>
            <p:cNvCxnSpPr>
              <a:stCxn id="13" idx="3"/>
              <a:endCxn id="13" idx="1"/>
            </p:cNvCxnSpPr>
            <p:nvPr/>
          </p:nvCxnSpPr>
          <p:spPr>
            <a:xfrm>
              <a:off x="2724998" y="5934028"/>
              <a:ext cx="0" cy="644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7FE503-39BC-3342-9F75-7F539F76B8A3}"/>
                </a:ext>
              </a:extLst>
            </p:cNvPr>
            <p:cNvCxnSpPr>
              <a:cxnSpLocks/>
              <a:stCxn id="13" idx="2"/>
              <a:endCxn id="13" idx="0"/>
            </p:cNvCxnSpPr>
            <p:nvPr/>
          </p:nvCxnSpPr>
          <p:spPr>
            <a:xfrm>
              <a:off x="2254735" y="6256081"/>
              <a:ext cx="9405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265B2F-32D2-F84B-9A7B-FAAB688D0FF6}"/>
                </a:ext>
              </a:extLst>
            </p:cNvPr>
            <p:cNvGrpSpPr/>
            <p:nvPr/>
          </p:nvGrpSpPr>
          <p:grpSpPr>
            <a:xfrm>
              <a:off x="2245651" y="5853965"/>
              <a:ext cx="988390" cy="783461"/>
              <a:chOff x="2245651" y="5853965"/>
              <a:chExt cx="988390" cy="783461"/>
            </a:xfrm>
          </p:grpSpPr>
          <p:sp>
            <p:nvSpPr>
              <p:cNvPr id="13" name="Line Callout 1 12">
                <a:extLst>
                  <a:ext uri="{FF2B5EF4-FFF2-40B4-BE49-F238E27FC236}">
                    <a16:creationId xmlns:a16="http://schemas.microsoft.com/office/drawing/2014/main" id="{0B8842B1-D413-5742-B494-350A763BB59D}"/>
                  </a:ext>
                </a:extLst>
              </p:cNvPr>
              <p:cNvSpPr/>
              <p:nvPr/>
            </p:nvSpPr>
            <p:spPr>
              <a:xfrm>
                <a:off x="2254735" y="5934028"/>
                <a:ext cx="940525" cy="644105"/>
              </a:xfrm>
              <a:prstGeom prst="borderCallout1">
                <a:avLst>
                  <a:gd name="adj1" fmla="val 23830"/>
                  <a:gd name="adj2" fmla="val 100000"/>
                  <a:gd name="adj3" fmla="val -53668"/>
                  <a:gd name="adj4" fmla="val 208426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1EEECB-D6A2-BE4D-97E7-93CA5EA7C282}"/>
                  </a:ext>
                </a:extLst>
              </p:cNvPr>
              <p:cNvSpPr txBox="1"/>
              <p:nvPr/>
            </p:nvSpPr>
            <p:spPr>
              <a:xfrm>
                <a:off x="2251067" y="5857633"/>
                <a:ext cx="505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X</a:t>
                </a:r>
                <a:r>
                  <a:rPr lang="en-US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1</a:t>
                </a:r>
                <a:endParaRPr lang="en-US" sz="2400" i="1" dirty="0">
                  <a:solidFill>
                    <a:sysClr val="windowText" lastClr="000000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C9E5DFC-DF32-494B-9944-71CE78F8BA48}"/>
                  </a:ext>
                </a:extLst>
              </p:cNvPr>
              <p:cNvSpPr txBox="1"/>
              <p:nvPr/>
            </p:nvSpPr>
            <p:spPr>
              <a:xfrm>
                <a:off x="2245651" y="6170632"/>
                <a:ext cx="474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X</a:t>
                </a:r>
                <a:r>
                  <a:rPr lang="en-US" sz="1600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2</a:t>
                </a:r>
                <a:endParaRPr lang="en-US" sz="2400" i="1" dirty="0">
                  <a:solidFill>
                    <a:sysClr val="windowText" lastClr="000000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FB3C823-306C-404C-A992-AE7F7A3F7F1A}"/>
                  </a:ext>
                </a:extLst>
              </p:cNvPr>
              <p:cNvSpPr txBox="1"/>
              <p:nvPr/>
            </p:nvSpPr>
            <p:spPr>
              <a:xfrm>
                <a:off x="2717553" y="5853965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R</a:t>
                </a:r>
                <a:r>
                  <a:rPr lang="en-US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1</a:t>
                </a:r>
                <a:endParaRPr lang="en-US" sz="2400" i="1" dirty="0">
                  <a:solidFill>
                    <a:sysClr val="windowText" lastClr="000000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70C81EC-772E-3A44-9B55-60F49D4EB879}"/>
                  </a:ext>
                </a:extLst>
              </p:cNvPr>
              <p:cNvSpPr txBox="1"/>
              <p:nvPr/>
            </p:nvSpPr>
            <p:spPr>
              <a:xfrm>
                <a:off x="2710266" y="6175761"/>
                <a:ext cx="5020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R</a:t>
                </a:r>
                <a:r>
                  <a:rPr lang="en-US" sz="1600" i="1" dirty="0">
                    <a:solidFill>
                      <a:sysClr val="windowText" lastClr="000000"/>
                    </a:solidFill>
                    <a:latin typeface="Franklin Gothic Medium" panose="020B0603020102020204" pitchFamily="34" charset="0"/>
                  </a:rPr>
                  <a:t>2</a:t>
                </a:r>
                <a:endParaRPr lang="en-US" sz="2400" i="1" dirty="0">
                  <a:solidFill>
                    <a:sysClr val="windowText" lastClr="000000"/>
                  </a:solidFill>
                  <a:latin typeface="Franklin Gothic Medium" panose="020B0603020102020204" pitchFamily="34" charset="0"/>
                </a:endParaRPr>
              </a:p>
            </p:txBody>
          </p:sp>
        </p:grp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811FF8F-4EC0-9549-8770-EF2DB754B7B7}"/>
              </a:ext>
            </a:extLst>
          </p:cNvPr>
          <p:cNvSpPr/>
          <p:nvPr/>
        </p:nvSpPr>
        <p:spPr>
          <a:xfrm>
            <a:off x="2254375" y="5934960"/>
            <a:ext cx="942609" cy="3250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EB8289-8CFD-2B4E-AC2E-4AF6D81D0EF4}"/>
              </a:ext>
            </a:extLst>
          </p:cNvPr>
          <p:cNvGrpSpPr/>
          <p:nvPr/>
        </p:nvGrpSpPr>
        <p:grpSpPr>
          <a:xfrm>
            <a:off x="7196203" y="2380394"/>
            <a:ext cx="3864002" cy="3438013"/>
            <a:chOff x="7202927" y="2393842"/>
            <a:chExt cx="3864002" cy="34380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B3D0D4-E57C-6D48-9B07-8849E736969C}"/>
                </a:ext>
              </a:extLst>
            </p:cNvPr>
            <p:cNvGrpSpPr/>
            <p:nvPr/>
          </p:nvGrpSpPr>
          <p:grpSpPr>
            <a:xfrm>
              <a:off x="8756238" y="2393842"/>
              <a:ext cx="2310691" cy="1665992"/>
              <a:chOff x="8406078" y="1111965"/>
              <a:chExt cx="2310691" cy="1665992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AF2299D-6D31-F546-8A03-16EA5F81F688}"/>
                  </a:ext>
                </a:extLst>
              </p:cNvPr>
              <p:cNvGrpSpPr/>
              <p:nvPr/>
            </p:nvGrpSpPr>
            <p:grpSpPr>
              <a:xfrm>
                <a:off x="8458181" y="1176934"/>
                <a:ext cx="2198091" cy="1558419"/>
                <a:chOff x="7646931" y="2538753"/>
                <a:chExt cx="2198091" cy="1558419"/>
              </a:xfrm>
            </p:grpSpPr>
            <p:sp>
              <p:nvSpPr>
                <p:cNvPr id="106" name="Callout: Line 231">
                  <a:extLst>
                    <a:ext uri="{FF2B5EF4-FFF2-40B4-BE49-F238E27FC236}">
                      <a16:creationId xmlns:a16="http://schemas.microsoft.com/office/drawing/2014/main" id="{DBBBF21C-AAD9-154E-A451-AEF062508C54}"/>
                    </a:ext>
                  </a:extLst>
                </p:cNvPr>
                <p:cNvSpPr/>
                <p:nvPr/>
              </p:nvSpPr>
              <p:spPr>
                <a:xfrm>
                  <a:off x="7646931" y="2538753"/>
                  <a:ext cx="2198091" cy="1558419"/>
                </a:xfrm>
                <a:prstGeom prst="borderCallout1">
                  <a:avLst>
                    <a:gd name="adj1" fmla="val 100298"/>
                    <a:gd name="adj2" fmla="val 43490"/>
                    <a:gd name="adj3" fmla="val 168191"/>
                    <a:gd name="adj4" fmla="val 13138"/>
                  </a:avLst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FCC55862-5EC7-2841-B3B7-30D3F0B21003}"/>
                    </a:ext>
                  </a:extLst>
                </p:cNvPr>
                <p:cNvGrpSpPr/>
                <p:nvPr/>
              </p:nvGrpSpPr>
              <p:grpSpPr>
                <a:xfrm>
                  <a:off x="7789605" y="2646334"/>
                  <a:ext cx="1908671" cy="1389476"/>
                  <a:chOff x="8789021" y="710241"/>
                  <a:chExt cx="1908671" cy="1389476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20D03B99-20BA-9D44-A6E5-4385C2BFB9B2}"/>
                      </a:ext>
                    </a:extLst>
                  </p:cNvPr>
                  <p:cNvSpPr/>
                  <p:nvPr/>
                </p:nvSpPr>
                <p:spPr>
                  <a:xfrm>
                    <a:off x="8789021" y="710241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6E032D3B-4806-FF46-8F59-14C9DDF12458}"/>
                      </a:ext>
                    </a:extLst>
                  </p:cNvPr>
                  <p:cNvSpPr/>
                  <p:nvPr/>
                </p:nvSpPr>
                <p:spPr>
                  <a:xfrm>
                    <a:off x="8789021" y="992313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22172F9D-665E-AF4A-9172-9CDD8C4862B7}"/>
                      </a:ext>
                    </a:extLst>
                  </p:cNvPr>
                  <p:cNvCxnSpPr>
                    <a:cxnSpLocks/>
                    <a:endCxn id="109" idx="0"/>
                  </p:cNvCxnSpPr>
                  <p:nvPr/>
                </p:nvCxnSpPr>
                <p:spPr>
                  <a:xfrm>
                    <a:off x="8994803" y="891431"/>
                    <a:ext cx="0" cy="1008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3A05DD2F-6A0F-DE4A-94DB-F4C06F16E81D}"/>
                      </a:ext>
                    </a:extLst>
                  </p:cNvPr>
                  <p:cNvCxnSpPr>
                    <a:cxnSpLocks/>
                    <a:stCxn id="109" idx="2"/>
                  </p:cNvCxnSpPr>
                  <p:nvPr/>
                </p:nvCxnSpPr>
                <p:spPr>
                  <a:xfrm>
                    <a:off x="8994803" y="1173503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127917A5-41ED-4F49-B180-E7F0CCB4E028}"/>
                      </a:ext>
                    </a:extLst>
                  </p:cNvPr>
                  <p:cNvSpPr/>
                  <p:nvPr/>
                </p:nvSpPr>
                <p:spPr>
                  <a:xfrm>
                    <a:off x="8789021" y="1267424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18" name="Straight Arrow Connector 117">
                    <a:extLst>
                      <a:ext uri="{FF2B5EF4-FFF2-40B4-BE49-F238E27FC236}">
                        <a16:creationId xmlns:a16="http://schemas.microsoft.com/office/drawing/2014/main" id="{57B32BC9-B9EF-5346-8ABD-4E2990DD4F4C}"/>
                      </a:ext>
                    </a:extLst>
                  </p:cNvPr>
                  <p:cNvCxnSpPr>
                    <a:cxnSpLocks/>
                    <a:stCxn id="115" idx="2"/>
                  </p:cNvCxnSpPr>
                  <p:nvPr/>
                </p:nvCxnSpPr>
                <p:spPr>
                  <a:xfrm>
                    <a:off x="8994803" y="1448614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B0B54B74-D926-9D4A-BCE7-5998177EB990}"/>
                      </a:ext>
                    </a:extLst>
                  </p:cNvPr>
                  <p:cNvSpPr/>
                  <p:nvPr/>
                </p:nvSpPr>
                <p:spPr>
                  <a:xfrm>
                    <a:off x="9533096" y="1267423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79810797-D9CF-BD4A-A188-72073281BB0E}"/>
                      </a:ext>
                    </a:extLst>
                  </p:cNvPr>
                  <p:cNvSpPr/>
                  <p:nvPr/>
                </p:nvSpPr>
                <p:spPr>
                  <a:xfrm>
                    <a:off x="9533096" y="1549496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24" name="Straight Arrow Connector 123">
                    <a:extLst>
                      <a:ext uri="{FF2B5EF4-FFF2-40B4-BE49-F238E27FC236}">
                        <a16:creationId xmlns:a16="http://schemas.microsoft.com/office/drawing/2014/main" id="{6AC111BF-64CC-314A-952D-D6C41CD29579}"/>
                      </a:ext>
                    </a:extLst>
                  </p:cNvPr>
                  <p:cNvCxnSpPr>
                    <a:cxnSpLocks/>
                    <a:endCxn id="121" idx="0"/>
                  </p:cNvCxnSpPr>
                  <p:nvPr/>
                </p:nvCxnSpPr>
                <p:spPr>
                  <a:xfrm>
                    <a:off x="9738878" y="1448614"/>
                    <a:ext cx="0" cy="1008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D4AD2189-751E-E545-8E26-27223C68C875}"/>
                      </a:ext>
                    </a:extLst>
                  </p:cNvPr>
                  <p:cNvCxnSpPr>
                    <a:cxnSpLocks/>
                    <a:stCxn id="121" idx="2"/>
                  </p:cNvCxnSpPr>
                  <p:nvPr/>
                </p:nvCxnSpPr>
                <p:spPr>
                  <a:xfrm>
                    <a:off x="9738878" y="1730686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B02E07E7-7248-5548-B36D-95CDDCC9DBF2}"/>
                      </a:ext>
                    </a:extLst>
                  </p:cNvPr>
                  <p:cNvSpPr/>
                  <p:nvPr/>
                </p:nvSpPr>
                <p:spPr>
                  <a:xfrm>
                    <a:off x="9533096" y="1824606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27" name="Straight Arrow Connector 126">
                    <a:extLst>
                      <a:ext uri="{FF2B5EF4-FFF2-40B4-BE49-F238E27FC236}">
                        <a16:creationId xmlns:a16="http://schemas.microsoft.com/office/drawing/2014/main" id="{8E0031E6-57AF-2E4F-B0F6-C0FDBF9CCC4F}"/>
                      </a:ext>
                    </a:extLst>
                  </p:cNvPr>
                  <p:cNvCxnSpPr>
                    <a:cxnSpLocks/>
                    <a:stCxn id="126" idx="2"/>
                  </p:cNvCxnSpPr>
                  <p:nvPr/>
                </p:nvCxnSpPr>
                <p:spPr>
                  <a:xfrm>
                    <a:off x="9738878" y="2005797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70022F8-7109-084F-A93F-C5DD8B00AFA0}"/>
                      </a:ext>
                    </a:extLst>
                  </p:cNvPr>
                  <p:cNvSpPr/>
                  <p:nvPr/>
                </p:nvSpPr>
                <p:spPr>
                  <a:xfrm>
                    <a:off x="10286129" y="710241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8CEB2FCD-A0CA-E04B-BA64-94F2DED35E46}"/>
                      </a:ext>
                    </a:extLst>
                  </p:cNvPr>
                  <p:cNvSpPr/>
                  <p:nvPr/>
                </p:nvSpPr>
                <p:spPr>
                  <a:xfrm>
                    <a:off x="10286129" y="992313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id="{33A11161-0ECC-244A-84B7-94AE8E3CA9F2}"/>
                      </a:ext>
                    </a:extLst>
                  </p:cNvPr>
                  <p:cNvCxnSpPr>
                    <a:cxnSpLocks/>
                    <a:endCxn id="152" idx="0"/>
                  </p:cNvCxnSpPr>
                  <p:nvPr/>
                </p:nvCxnSpPr>
                <p:spPr>
                  <a:xfrm>
                    <a:off x="10491911" y="891431"/>
                    <a:ext cx="0" cy="1008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Arrow Connector 153">
                    <a:extLst>
                      <a:ext uri="{FF2B5EF4-FFF2-40B4-BE49-F238E27FC236}">
                        <a16:creationId xmlns:a16="http://schemas.microsoft.com/office/drawing/2014/main" id="{78B72812-67B0-624D-B626-0298D155AB0A}"/>
                      </a:ext>
                    </a:extLst>
                  </p:cNvPr>
                  <p:cNvCxnSpPr>
                    <a:cxnSpLocks/>
                    <a:stCxn id="152" idx="2"/>
                  </p:cNvCxnSpPr>
                  <p:nvPr/>
                </p:nvCxnSpPr>
                <p:spPr>
                  <a:xfrm>
                    <a:off x="10491911" y="1173503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0739197C-8E6D-D24B-9E01-5A28057D017B}"/>
                      </a:ext>
                    </a:extLst>
                  </p:cNvPr>
                  <p:cNvSpPr/>
                  <p:nvPr/>
                </p:nvSpPr>
                <p:spPr>
                  <a:xfrm>
                    <a:off x="10286129" y="1267424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56" name="Straight Arrow Connector 155">
                    <a:extLst>
                      <a:ext uri="{FF2B5EF4-FFF2-40B4-BE49-F238E27FC236}">
                        <a16:creationId xmlns:a16="http://schemas.microsoft.com/office/drawing/2014/main" id="{204BD4DE-7174-7A49-AD54-00F45BF368A8}"/>
                      </a:ext>
                    </a:extLst>
                  </p:cNvPr>
                  <p:cNvCxnSpPr>
                    <a:cxnSpLocks/>
                    <a:stCxn id="155" idx="2"/>
                  </p:cNvCxnSpPr>
                  <p:nvPr/>
                </p:nvCxnSpPr>
                <p:spPr>
                  <a:xfrm>
                    <a:off x="10491911" y="1448614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601058DE-E76B-544D-A1B9-427613C8B33C}"/>
                      </a:ext>
                    </a:extLst>
                  </p:cNvPr>
                  <p:cNvSpPr/>
                  <p:nvPr/>
                </p:nvSpPr>
                <p:spPr>
                  <a:xfrm>
                    <a:off x="8789021" y="1548180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58" name="Straight Arrow Connector 157">
                    <a:extLst>
                      <a:ext uri="{FF2B5EF4-FFF2-40B4-BE49-F238E27FC236}">
                        <a16:creationId xmlns:a16="http://schemas.microsoft.com/office/drawing/2014/main" id="{E065F5DA-B0E9-A049-9C1B-922360C8DC76}"/>
                      </a:ext>
                    </a:extLst>
                  </p:cNvPr>
                  <p:cNvCxnSpPr>
                    <a:cxnSpLocks/>
                    <a:stCxn id="157" idx="2"/>
                  </p:cNvCxnSpPr>
                  <p:nvPr/>
                </p:nvCxnSpPr>
                <p:spPr>
                  <a:xfrm>
                    <a:off x="8994803" y="1729370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30ADC27C-1BBA-1B48-816D-6BD7B10683C3}"/>
                      </a:ext>
                    </a:extLst>
                  </p:cNvPr>
                  <p:cNvSpPr/>
                  <p:nvPr/>
                </p:nvSpPr>
                <p:spPr>
                  <a:xfrm>
                    <a:off x="10286129" y="1542534"/>
                    <a:ext cx="411563" cy="18119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cxnSp>
                <p:nvCxnSpPr>
                  <p:cNvPr id="160" name="Straight Arrow Connector 159">
                    <a:extLst>
                      <a:ext uri="{FF2B5EF4-FFF2-40B4-BE49-F238E27FC236}">
                        <a16:creationId xmlns:a16="http://schemas.microsoft.com/office/drawing/2014/main" id="{038BC41A-6C87-974D-BF21-9E3F81FF4DA2}"/>
                      </a:ext>
                    </a:extLst>
                  </p:cNvPr>
                  <p:cNvCxnSpPr>
                    <a:cxnSpLocks/>
                    <a:stCxn id="159" idx="2"/>
                  </p:cNvCxnSpPr>
                  <p:nvPr/>
                </p:nvCxnSpPr>
                <p:spPr>
                  <a:xfrm>
                    <a:off x="10491911" y="1723725"/>
                    <a:ext cx="0" cy="93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Connector: Elbow 79">
                    <a:extLst>
                      <a:ext uri="{FF2B5EF4-FFF2-40B4-BE49-F238E27FC236}">
                        <a16:creationId xmlns:a16="http://schemas.microsoft.com/office/drawing/2014/main" id="{E6399D19-4F3E-0241-87A1-5CF05BEFBDA2}"/>
                      </a:ext>
                    </a:extLst>
                  </p:cNvPr>
                  <p:cNvCxnSpPr>
                    <a:stCxn id="108" idx="3"/>
                    <a:endCxn id="159" idx="1"/>
                  </p:cNvCxnSpPr>
                  <p:nvPr/>
                </p:nvCxnSpPr>
                <p:spPr>
                  <a:xfrm>
                    <a:off x="9200584" y="800837"/>
                    <a:ext cx="1085545" cy="832293"/>
                  </a:xfrm>
                  <a:prstGeom prst="bentConnector3">
                    <a:avLst>
                      <a:gd name="adj1" fmla="val 79317"/>
                    </a:avLst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>
                    <a:extLst>
                      <a:ext uri="{FF2B5EF4-FFF2-40B4-BE49-F238E27FC236}">
                        <a16:creationId xmlns:a16="http://schemas.microsoft.com/office/drawing/2014/main" id="{C719ABD4-E9D2-D54C-A808-7CEC91D2EADC}"/>
                      </a:ext>
                    </a:extLst>
                  </p:cNvPr>
                  <p:cNvCxnSpPr/>
                  <p:nvPr/>
                </p:nvCxnSpPr>
                <p:spPr>
                  <a:xfrm>
                    <a:off x="9629193" y="800836"/>
                    <a:ext cx="0" cy="466587"/>
                  </a:xfrm>
                  <a:prstGeom prst="straightConnector1">
                    <a:avLst/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>
                    <a:extLst>
                      <a:ext uri="{FF2B5EF4-FFF2-40B4-BE49-F238E27FC236}">
                        <a16:creationId xmlns:a16="http://schemas.microsoft.com/office/drawing/2014/main" id="{11FA50FB-1C9E-6B49-98ED-A6274F42DB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9524" y="1082908"/>
                    <a:ext cx="0" cy="184515"/>
                  </a:xfrm>
                  <a:prstGeom prst="straightConnector1">
                    <a:avLst/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Connector: Elbow 82">
                    <a:extLst>
                      <a:ext uri="{FF2B5EF4-FFF2-40B4-BE49-F238E27FC236}">
                        <a16:creationId xmlns:a16="http://schemas.microsoft.com/office/drawing/2014/main" id="{4639E684-E6D5-1245-9295-7A9478FBC6B8}"/>
                      </a:ext>
                    </a:extLst>
                  </p:cNvPr>
                  <p:cNvCxnSpPr>
                    <a:cxnSpLocks/>
                    <a:stCxn id="152" idx="1"/>
                    <a:endCxn id="115" idx="3"/>
                  </p:cNvCxnSpPr>
                  <p:nvPr/>
                </p:nvCxnSpPr>
                <p:spPr>
                  <a:xfrm rot="10800000" flipV="1">
                    <a:off x="9200585" y="1082908"/>
                    <a:ext cx="1085545" cy="275111"/>
                  </a:xfrm>
                  <a:prstGeom prst="bentConnector3">
                    <a:avLst>
                      <a:gd name="adj1" fmla="val 82207"/>
                    </a:avLst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ECF003A8-7C32-534D-8AC0-A2BCEE198B1C}"/>
                      </a:ext>
                    </a:extLst>
                  </p:cNvPr>
                  <p:cNvSpPr/>
                  <p:nvPr/>
                </p:nvSpPr>
                <p:spPr>
                  <a:xfrm>
                    <a:off x="9595231" y="768204"/>
                    <a:ext cx="67924" cy="67924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FB3843A7-ACC5-B849-853E-51D50671BEF1}"/>
                      </a:ext>
                    </a:extLst>
                  </p:cNvPr>
                  <p:cNvSpPr/>
                  <p:nvPr/>
                </p:nvSpPr>
                <p:spPr>
                  <a:xfrm>
                    <a:off x="9814599" y="1047449"/>
                    <a:ext cx="67924" cy="67924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36DC8C-0053-4143-BF45-A3D589C27C92}"/>
                  </a:ext>
                </a:extLst>
              </p:cNvPr>
              <p:cNvSpPr/>
              <p:nvPr/>
            </p:nvSpPr>
            <p:spPr>
              <a:xfrm>
                <a:off x="8406078" y="1111965"/>
                <a:ext cx="2310691" cy="1665992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64F5DB0-3A28-FD44-B17B-09E048B0BF28}"/>
                </a:ext>
              </a:extLst>
            </p:cNvPr>
            <p:cNvSpPr/>
            <p:nvPr/>
          </p:nvSpPr>
          <p:spPr>
            <a:xfrm>
              <a:off x="7202927" y="5087506"/>
              <a:ext cx="2538042" cy="744349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86CE22-4216-6948-AD48-31B73D3BE6C1}"/>
              </a:ext>
            </a:extLst>
          </p:cNvPr>
          <p:cNvGrpSpPr/>
          <p:nvPr/>
        </p:nvGrpSpPr>
        <p:grpSpPr>
          <a:xfrm>
            <a:off x="3827291" y="3526048"/>
            <a:ext cx="4922224" cy="1703325"/>
            <a:chOff x="3827291" y="3526048"/>
            <a:chExt cx="4922224" cy="17033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8F3335-FF59-EB4E-AEBB-2965DD3A5A89}"/>
                </a:ext>
              </a:extLst>
            </p:cNvPr>
            <p:cNvGrpSpPr/>
            <p:nvPr/>
          </p:nvGrpSpPr>
          <p:grpSpPr>
            <a:xfrm>
              <a:off x="3827291" y="3526048"/>
              <a:ext cx="4671781" cy="1703325"/>
              <a:chOff x="3827291" y="3526048"/>
              <a:chExt cx="4671781" cy="1703325"/>
            </a:xfrm>
          </p:grpSpPr>
          <p:cxnSp>
            <p:nvCxnSpPr>
              <p:cNvPr id="172" name="Connector: Elbow 8">
                <a:extLst>
                  <a:ext uri="{FF2B5EF4-FFF2-40B4-BE49-F238E27FC236}">
                    <a16:creationId xmlns:a16="http://schemas.microsoft.com/office/drawing/2014/main" id="{7EA9CC40-D97D-A24A-A606-910396B68B8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827291" y="4535386"/>
                <a:ext cx="1156689" cy="693987"/>
              </a:xfrm>
              <a:prstGeom prst="bentConnector3">
                <a:avLst>
                  <a:gd name="adj1" fmla="val 21309"/>
                </a:avLst>
              </a:prstGeom>
              <a:ln w="38100"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0D663D0-4D55-8740-BE12-BD636B6C25EE}"/>
                  </a:ext>
                </a:extLst>
              </p:cNvPr>
              <p:cNvGrpSpPr/>
              <p:nvPr/>
            </p:nvGrpSpPr>
            <p:grpSpPr>
              <a:xfrm>
                <a:off x="4692437" y="3526048"/>
                <a:ext cx="3806635" cy="1204784"/>
                <a:chOff x="4692437" y="3526048"/>
                <a:chExt cx="3806635" cy="1204784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DDA68EB-1692-634A-920F-467F06EDACDA}"/>
                    </a:ext>
                  </a:extLst>
                </p:cNvPr>
                <p:cNvGrpSpPr/>
                <p:nvPr/>
              </p:nvGrpSpPr>
              <p:grpSpPr>
                <a:xfrm>
                  <a:off x="4946700" y="4199572"/>
                  <a:ext cx="3528848" cy="531260"/>
                  <a:chOff x="4946700" y="4199572"/>
                  <a:chExt cx="3528848" cy="531260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7668CC82-E958-E64C-8B3B-C56873EACB6D}"/>
                      </a:ext>
                    </a:extLst>
                  </p:cNvPr>
                  <p:cNvGrpSpPr/>
                  <p:nvPr/>
                </p:nvGrpSpPr>
                <p:grpSpPr>
                  <a:xfrm>
                    <a:off x="4946700" y="4199572"/>
                    <a:ext cx="3528848" cy="531260"/>
                    <a:chOff x="4946700" y="4199572"/>
                    <a:chExt cx="3528848" cy="531260"/>
                  </a:xfrm>
                </p:grpSpPr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34601F5-56E0-E845-9DBC-1E78A2BA8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6700" y="4226210"/>
                      <a:ext cx="1001526" cy="504622"/>
                    </a:xfrm>
                    <a:prstGeom prst="rect">
                      <a:avLst/>
                    </a:prstGeom>
                    <a:solidFill>
                      <a:schemeClr val="bg1">
                        <a:alpha val="87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648BC2F-8A45-394C-B3E2-0BF7DB45FA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8305" y="4199572"/>
                      <a:ext cx="1001624" cy="286793"/>
                    </a:xfrm>
                    <a:prstGeom prst="rect">
                      <a:avLst/>
                    </a:prstGeom>
                    <a:solidFill>
                      <a:schemeClr val="bg1">
                        <a:alpha val="87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3588087E-1A07-904C-A6E8-9801516A0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5531" y="4363845"/>
                      <a:ext cx="1540017" cy="347716"/>
                    </a:xfrm>
                    <a:prstGeom prst="rect">
                      <a:avLst/>
                    </a:prstGeom>
                    <a:solidFill>
                      <a:schemeClr val="bg1">
                        <a:alpha val="87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173" name="Straight Arrow Connector 172">
                    <a:extLst>
                      <a:ext uri="{FF2B5EF4-FFF2-40B4-BE49-F238E27FC236}">
                        <a16:creationId xmlns:a16="http://schemas.microsoft.com/office/drawing/2014/main" id="{BB55CC03-86A1-9D4B-96C1-B0986AAD83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4017" y="4538752"/>
                    <a:ext cx="1032604" cy="0"/>
                  </a:xfrm>
                  <a:prstGeom prst="straightConnector1">
                    <a:avLst/>
                  </a:prstGeom>
                  <a:ln w="38100">
                    <a:solidFill>
                      <a:schemeClr val="bg1">
                        <a:lumMod val="8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954CD02A-9C26-BE43-AD36-B382624A7E01}"/>
                    </a:ext>
                  </a:extLst>
                </p:cNvPr>
                <p:cNvSpPr/>
                <p:nvPr/>
              </p:nvSpPr>
              <p:spPr>
                <a:xfrm>
                  <a:off x="4692437" y="3530447"/>
                  <a:ext cx="1508963" cy="587669"/>
                </a:xfrm>
                <a:prstGeom prst="rect">
                  <a:avLst/>
                </a:prstGeom>
                <a:solidFill>
                  <a:schemeClr val="bg1">
                    <a:alpha val="8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ABDBBDC-B07A-CB42-8B17-4CA4E9208329}"/>
                    </a:ext>
                  </a:extLst>
                </p:cNvPr>
                <p:cNvSpPr/>
                <p:nvPr/>
              </p:nvSpPr>
              <p:spPr>
                <a:xfrm>
                  <a:off x="6990109" y="3526048"/>
                  <a:ext cx="1508963" cy="587669"/>
                </a:xfrm>
                <a:prstGeom prst="rect">
                  <a:avLst/>
                </a:prstGeom>
                <a:solidFill>
                  <a:schemeClr val="bg1">
                    <a:alpha val="8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74" name="Connector: Elbow 90">
              <a:extLst>
                <a:ext uri="{FF2B5EF4-FFF2-40B4-BE49-F238E27FC236}">
                  <a16:creationId xmlns:a16="http://schemas.microsoft.com/office/drawing/2014/main" id="{BDEC85E4-5A7B-FA49-B187-C1D19A717E36}"/>
                </a:ext>
              </a:extLst>
            </p:cNvPr>
            <p:cNvCxnSpPr>
              <a:cxnSpLocks/>
            </p:cNvCxnSpPr>
            <p:nvPr/>
          </p:nvCxnSpPr>
          <p:spPr>
            <a:xfrm>
              <a:off x="8400386" y="4529924"/>
              <a:ext cx="349129" cy="563387"/>
            </a:xfrm>
            <a:prstGeom prst="bentConnector2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A649AF-D557-AC4E-9B62-4841B00B581E}"/>
              </a:ext>
            </a:extLst>
          </p:cNvPr>
          <p:cNvGrpSpPr/>
          <p:nvPr/>
        </p:nvGrpSpPr>
        <p:grpSpPr>
          <a:xfrm>
            <a:off x="4428681" y="5232712"/>
            <a:ext cx="5660620" cy="1051315"/>
            <a:chOff x="4428681" y="5232712"/>
            <a:chExt cx="5660620" cy="1051315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2A0AAB8-370C-2248-8501-F97738C0F79E}"/>
                </a:ext>
              </a:extLst>
            </p:cNvPr>
            <p:cNvSpPr/>
            <p:nvPr/>
          </p:nvSpPr>
          <p:spPr>
            <a:xfrm>
              <a:off x="6492023" y="5725303"/>
              <a:ext cx="515038" cy="51829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BF086DC-7507-7549-AAB0-83BB9631AAE4}"/>
                </a:ext>
              </a:extLst>
            </p:cNvPr>
            <p:cNvSpPr/>
            <p:nvPr/>
          </p:nvSpPr>
          <p:spPr>
            <a:xfrm>
              <a:off x="4428681" y="5970334"/>
              <a:ext cx="1671672" cy="311179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3FC94C3-B314-0449-BF28-D53F69A0CEB2}"/>
                </a:ext>
              </a:extLst>
            </p:cNvPr>
            <p:cNvSpPr/>
            <p:nvPr/>
          </p:nvSpPr>
          <p:spPr>
            <a:xfrm>
              <a:off x="7040122" y="5972848"/>
              <a:ext cx="2439633" cy="311179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7" name="Connector: Elbow 36">
              <a:extLst>
                <a:ext uri="{FF2B5EF4-FFF2-40B4-BE49-F238E27FC236}">
                  <a16:creationId xmlns:a16="http://schemas.microsoft.com/office/drawing/2014/main" id="{69B498A6-50E2-1A43-9B8A-8D24CBE27F6B}"/>
                </a:ext>
              </a:extLst>
            </p:cNvPr>
            <p:cNvCxnSpPr/>
            <p:nvPr/>
          </p:nvCxnSpPr>
          <p:spPr>
            <a:xfrm flipV="1">
              <a:off x="6972275" y="5232712"/>
              <a:ext cx="3117026" cy="739431"/>
            </a:xfrm>
            <a:prstGeom prst="bentConnector3">
              <a:avLst>
                <a:gd name="adj1" fmla="val 93412"/>
              </a:avLst>
            </a:prstGeom>
            <a:ln w="381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or: Elbow 249">
              <a:extLst>
                <a:ext uri="{FF2B5EF4-FFF2-40B4-BE49-F238E27FC236}">
                  <a16:creationId xmlns:a16="http://schemas.microsoft.com/office/drawing/2014/main" id="{8B7EBAB3-5261-974A-8E33-B6A6641B901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90543" y="5246336"/>
              <a:ext cx="175330" cy="1276284"/>
            </a:xfrm>
            <a:prstGeom prst="bentConnector2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91F653-2C77-7A43-8D1D-EF0578A5C9F8}"/>
              </a:ext>
            </a:extLst>
          </p:cNvPr>
          <p:cNvGrpSpPr/>
          <p:nvPr/>
        </p:nvGrpSpPr>
        <p:grpSpPr>
          <a:xfrm>
            <a:off x="2184582" y="5040410"/>
            <a:ext cx="5027569" cy="1588219"/>
            <a:chOff x="2184582" y="5040410"/>
            <a:chExt cx="5027569" cy="158821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4FF965F-8CFE-DE41-A0F5-B507F5220B73}"/>
                </a:ext>
              </a:extLst>
            </p:cNvPr>
            <p:cNvGrpSpPr/>
            <p:nvPr/>
          </p:nvGrpSpPr>
          <p:grpSpPr>
            <a:xfrm>
              <a:off x="3829139" y="5040410"/>
              <a:ext cx="3383012" cy="798509"/>
              <a:chOff x="3829139" y="5040410"/>
              <a:chExt cx="3383012" cy="79850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58C10A8-BB8C-BD42-A9F2-9B05103CA36F}"/>
                  </a:ext>
                </a:extLst>
              </p:cNvPr>
              <p:cNvGrpSpPr/>
              <p:nvPr/>
            </p:nvGrpSpPr>
            <p:grpSpPr>
              <a:xfrm>
                <a:off x="4246654" y="5040410"/>
                <a:ext cx="2965497" cy="798509"/>
                <a:chOff x="4246654" y="5040410"/>
                <a:chExt cx="2965497" cy="79850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12FB39E-EAAA-0D4C-AC97-96A62EB93DEA}"/>
                    </a:ext>
                  </a:extLst>
                </p:cNvPr>
                <p:cNvGrpSpPr/>
                <p:nvPr/>
              </p:nvGrpSpPr>
              <p:grpSpPr>
                <a:xfrm>
                  <a:off x="4246654" y="5040410"/>
                  <a:ext cx="2965497" cy="798509"/>
                  <a:chOff x="4246654" y="5040410"/>
                  <a:chExt cx="2965497" cy="798509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48EA5A34-F2F6-C84E-9C26-3337C5B98567}"/>
                      </a:ext>
                    </a:extLst>
                  </p:cNvPr>
                  <p:cNvSpPr/>
                  <p:nvPr/>
                </p:nvSpPr>
                <p:spPr>
                  <a:xfrm>
                    <a:off x="4246654" y="5040410"/>
                    <a:ext cx="2008488" cy="798509"/>
                  </a:xfrm>
                  <a:prstGeom prst="rect">
                    <a:avLst/>
                  </a:prstGeom>
                  <a:solidFill>
                    <a:schemeClr val="bg1">
                      <a:alpha val="8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ED21E3E1-B780-014E-A215-50E9544F61C7}"/>
                      </a:ext>
                    </a:extLst>
                  </p:cNvPr>
                  <p:cNvSpPr/>
                  <p:nvPr/>
                </p:nvSpPr>
                <p:spPr>
                  <a:xfrm>
                    <a:off x="6255142" y="5094499"/>
                    <a:ext cx="957009" cy="302546"/>
                  </a:xfrm>
                  <a:prstGeom prst="rect">
                    <a:avLst/>
                  </a:prstGeom>
                  <a:solidFill>
                    <a:schemeClr val="bg1">
                      <a:alpha val="8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40DE0CB8-7864-0546-9D62-306D08409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01401" y="5444204"/>
                  <a:ext cx="1001526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8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Connector: Elbow 103">
                <a:extLst>
                  <a:ext uri="{FF2B5EF4-FFF2-40B4-BE49-F238E27FC236}">
                    <a16:creationId xmlns:a16="http://schemas.microsoft.com/office/drawing/2014/main" id="{FEC28A0A-829D-A14D-8A7C-7B2CDC6DA87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3829139" y="5230944"/>
                <a:ext cx="432340" cy="217834"/>
              </a:xfrm>
              <a:prstGeom prst="bentConnector3">
                <a:avLst>
                  <a:gd name="adj1" fmla="val 56460"/>
                </a:avLst>
              </a:prstGeom>
              <a:ln w="38100"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196A0F-6B88-6747-A7DC-9CB6776DE8A8}"/>
                </a:ext>
              </a:extLst>
            </p:cNvPr>
            <p:cNvGrpSpPr/>
            <p:nvPr/>
          </p:nvGrpSpPr>
          <p:grpSpPr>
            <a:xfrm>
              <a:off x="2184582" y="5591462"/>
              <a:ext cx="2034237" cy="1037167"/>
              <a:chOff x="2184582" y="5591462"/>
              <a:chExt cx="2034237" cy="103716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2B038E1-EF51-574C-A859-DD7013AA7C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95260" y="5591462"/>
                <a:ext cx="1023559" cy="493332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84F20FA-71F8-A541-B76E-8A09F86E5328}"/>
                  </a:ext>
                </a:extLst>
              </p:cNvPr>
              <p:cNvSpPr/>
              <p:nvPr/>
            </p:nvSpPr>
            <p:spPr>
              <a:xfrm>
                <a:off x="2184582" y="5884280"/>
                <a:ext cx="1049459" cy="744349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3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43" grpId="0" animBg="1"/>
      <p:bldP spid="143" grpId="1" animBg="1"/>
      <p:bldP spid="4" grpId="0"/>
      <p:bldP spid="4" grpId="1"/>
      <p:bldP spid="120" grpId="0"/>
      <p:bldP spid="120" grpId="1"/>
      <p:bldP spid="123" grpId="0"/>
      <p:bldP spid="123" grpId="1"/>
      <p:bldP spid="147" grpId="0"/>
      <p:bldP spid="148" grpId="0"/>
      <p:bldP spid="150" grpId="0"/>
      <p:bldP spid="1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7C20-BA23-4126-BBD8-92C3C63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1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91DC8-AD6E-4759-9D85-5A4C0EC9805A}"/>
              </a:ext>
            </a:extLst>
          </p:cNvPr>
          <p:cNvSpPr/>
          <p:nvPr/>
        </p:nvSpPr>
        <p:spPr>
          <a:xfrm>
            <a:off x="2665378" y="2008228"/>
            <a:ext cx="7266022" cy="58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BACKGROUND AND MOTIVATION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4AC19-760F-4C88-948D-5C1739BF19C3}"/>
              </a:ext>
            </a:extLst>
          </p:cNvPr>
          <p:cNvSpPr/>
          <p:nvPr/>
        </p:nvSpPr>
        <p:spPr>
          <a:xfrm>
            <a:off x="2665378" y="2727244"/>
            <a:ext cx="7266022" cy="58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KEY IDEAS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8D44D-53F9-450B-BFF1-C54B08062AD7}"/>
              </a:ext>
            </a:extLst>
          </p:cNvPr>
          <p:cNvSpPr/>
          <p:nvPr/>
        </p:nvSpPr>
        <p:spPr>
          <a:xfrm>
            <a:off x="2665378" y="3446260"/>
            <a:ext cx="7266022" cy="58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J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ANUS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 MECHANISM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FD995-BDDA-4D8C-9A9A-FFF1B936A9D7}"/>
              </a:ext>
            </a:extLst>
          </p:cNvPr>
          <p:cNvSpPr/>
          <p:nvPr/>
        </p:nvSpPr>
        <p:spPr>
          <a:xfrm>
            <a:off x="2665378" y="4165276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EVALUATION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0BE94-EC98-4277-B191-C7C8A7D642A8}"/>
              </a:ext>
            </a:extLst>
          </p:cNvPr>
          <p:cNvSpPr/>
          <p:nvPr/>
        </p:nvSpPr>
        <p:spPr>
          <a:xfrm>
            <a:off x="2665377" y="4884778"/>
            <a:ext cx="7266022" cy="5811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49CE-3D4B-4528-A320-15246705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9E2-FF9E-824B-BC6B-E1567BE22C0E}" type="slidenum">
              <a:rPr lang="en-US" sz="1600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50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FE0A-71F8-4021-A03F-66EA1796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57CFB-064A-4FA2-B39F-9CFD1C223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19"/>
            <a:ext cx="10515600" cy="39631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Gem5 Simulator: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/>
              <a:t>Design points: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Serialized</a:t>
            </a:r>
            <a:r>
              <a:rPr lang="en-US" dirty="0"/>
              <a:t>: all backend memory operations are serialized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Janus</a:t>
            </a:r>
            <a:r>
              <a:rPr lang="en-US" dirty="0"/>
              <a:t>: pre-execute parallelized backend memory operations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/>
              <a:t>Instrumentation of Janus functions: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81FD-7A1D-4AF1-AA49-39808BBF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DD205C-C2F8-4CBD-9795-D35656DFC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95322"/>
              </p:ext>
            </p:extLst>
          </p:nvPr>
        </p:nvGraphicFramePr>
        <p:xfrm>
          <a:off x="1104900" y="1898347"/>
          <a:ext cx="109321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100">
                  <a:extLst>
                    <a:ext uri="{9D8B030D-6E8A-4147-A177-3AD203B41FA5}">
                      <a16:colId xmlns:a16="http://schemas.microsoft.com/office/drawing/2014/main" val="1188827569"/>
                    </a:ext>
                  </a:extLst>
                </a:gridCol>
                <a:gridCol w="6449060">
                  <a:extLst>
                    <a:ext uri="{9D8B030D-6E8A-4147-A177-3AD203B41FA5}">
                      <a16:colId xmlns:a16="http://schemas.microsoft.com/office/drawing/2014/main" val="3318993265"/>
                    </a:ext>
                  </a:extLst>
                </a:gridCol>
              </a:tblGrid>
              <a:tr h="3456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Processor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Out-of-Order, 4GHz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19134"/>
                  </a:ext>
                </a:extLst>
              </a:tr>
              <a:tr h="36291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L1 D/I, L2 cache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64/32KB, 2MB per core (shared)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40042"/>
                  </a:ext>
                </a:extLst>
              </a:tr>
              <a:tr h="36291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Backend memory operation cache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512KB per core for each operation (shared)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03071"/>
                  </a:ext>
                </a:extLst>
              </a:tr>
              <a:tr h="36291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Backend memory operation units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4 units per core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83105"/>
                  </a:ext>
                </a:extLst>
              </a:tr>
              <a:tr h="36291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Intermediate result buffer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64 entries per core (shared)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8100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9B43772-C38E-6B4E-83F7-B753B6129901}"/>
              </a:ext>
            </a:extLst>
          </p:cNvPr>
          <p:cNvGrpSpPr/>
          <p:nvPr/>
        </p:nvGrpSpPr>
        <p:grpSpPr>
          <a:xfrm>
            <a:off x="1582655" y="5382399"/>
            <a:ext cx="2812953" cy="912039"/>
            <a:chOff x="1681480" y="5454857"/>
            <a:chExt cx="2812953" cy="91203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3DCE79C-1FA6-2244-A362-CEE95FDA7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5094"/>
            <a:stretch/>
          </p:blipFill>
          <p:spPr>
            <a:xfrm>
              <a:off x="1681480" y="5454857"/>
              <a:ext cx="1405161" cy="91203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D7E64E-D31B-DE4E-BCE9-6EFBC84AE046}"/>
                </a:ext>
              </a:extLst>
            </p:cNvPr>
            <p:cNvSpPr/>
            <p:nvPr/>
          </p:nvSpPr>
          <p:spPr>
            <a:xfrm>
              <a:off x="3162017" y="5618488"/>
              <a:ext cx="13324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Manual</a:t>
              </a:r>
              <a:r>
                <a:rPr lang="en-US" sz="2600" dirty="0"/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B575B-EFF7-5C4F-80CA-E3BD20F8EEE2}"/>
              </a:ext>
            </a:extLst>
          </p:cNvPr>
          <p:cNvGrpSpPr/>
          <p:nvPr/>
        </p:nvGrpSpPr>
        <p:grpSpPr>
          <a:xfrm>
            <a:off x="6707379" y="5242946"/>
            <a:ext cx="2834428" cy="1210808"/>
            <a:chOff x="6806204" y="5315404"/>
            <a:chExt cx="2834428" cy="1210808"/>
          </a:xfrm>
        </p:grpSpPr>
        <p:pic>
          <p:nvPicPr>
            <p:cNvPr id="10" name="Picture 2" descr="Image result for llvm icon">
              <a:extLst>
                <a:ext uri="{FF2B5EF4-FFF2-40B4-BE49-F238E27FC236}">
                  <a16:creationId xmlns:a16="http://schemas.microsoft.com/office/drawing/2014/main" id="{23F0BE26-BEBA-6447-8F44-BD5C51074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204" y="5315404"/>
              <a:ext cx="812380" cy="121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C1E36F-97A3-074F-A2EA-EFB52BE04B85}"/>
                </a:ext>
              </a:extLst>
            </p:cNvPr>
            <p:cNvSpPr/>
            <p:nvPr/>
          </p:nvSpPr>
          <p:spPr>
            <a:xfrm>
              <a:off x="7795832" y="5631876"/>
              <a:ext cx="1844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Automated</a:t>
              </a:r>
              <a:r>
                <a:rPr lang="en-US" sz="2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5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0C81-9079-403D-BE16-0C160408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en-US" sz="3800" dirty="0"/>
              <a:t>ANUS</a:t>
            </a:r>
            <a:r>
              <a:rPr lang="en-US" dirty="0"/>
              <a:t> VS. BASELINE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62DF5-C659-4923-AFF7-6BD7343C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8EEC81-7846-4F2F-883A-E791244F2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594255"/>
              </p:ext>
            </p:extLst>
          </p:nvPr>
        </p:nvGraphicFramePr>
        <p:xfrm>
          <a:off x="790284" y="2168206"/>
          <a:ext cx="9970886" cy="326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F6003D-2FA1-425D-A8D6-AD07F0DBEFDC}"/>
              </a:ext>
            </a:extLst>
          </p:cNvPr>
          <p:cNvSpPr/>
          <p:nvPr/>
        </p:nvSpPr>
        <p:spPr>
          <a:xfrm>
            <a:off x="0" y="5709364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Janus provides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2.35X speedup </a:t>
            </a:r>
            <a:r>
              <a:rPr lang="en-US" sz="3200" dirty="0">
                <a:latin typeface="Franklin Gothic Medium" panose="020B0603020102020204" pitchFamily="34" charset="0"/>
              </a:rPr>
              <a:t>on average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CDACA-A8C8-2248-BC51-D4EA82E6EC71}"/>
              </a:ext>
            </a:extLst>
          </p:cNvPr>
          <p:cNvSpPr/>
          <p:nvPr/>
        </p:nvSpPr>
        <p:spPr>
          <a:xfrm>
            <a:off x="9032082" y="2677109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2.35X Speedup</a:t>
            </a:r>
            <a:endParaRPr lang="en-US" sz="2800" dirty="0"/>
          </a:p>
        </p:txBody>
      </p:sp>
      <p:sp>
        <p:nvSpPr>
          <p:cNvPr id="8" name="Arrow: Right 10">
            <a:extLst>
              <a:ext uri="{FF2B5EF4-FFF2-40B4-BE49-F238E27FC236}">
                <a16:creationId xmlns:a16="http://schemas.microsoft.com/office/drawing/2014/main" id="{3227F659-60B3-F748-825E-7C4DB2333583}"/>
              </a:ext>
            </a:extLst>
          </p:cNvPr>
          <p:cNvSpPr/>
          <p:nvPr/>
        </p:nvSpPr>
        <p:spPr>
          <a:xfrm rot="5400000">
            <a:off x="9969167" y="3213362"/>
            <a:ext cx="351297" cy="32523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5342-CF9D-4BFB-BE7D-BA28495F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STORAGE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9E1D-B20D-4767-AB89-E4D66302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8936421" cy="483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memory and storage support is designed for</a:t>
            </a:r>
          </a:p>
        </p:txBody>
      </p:sp>
      <p:pic>
        <p:nvPicPr>
          <p:cNvPr id="2050" name="Picture 2" descr="Image result for time icon">
            <a:extLst>
              <a:ext uri="{FF2B5EF4-FFF2-40B4-BE49-F238E27FC236}">
                <a16:creationId xmlns:a16="http://schemas.microsoft.com/office/drawing/2014/main" id="{FF630707-32AA-43B7-B308-6AC2754D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73" y="4779900"/>
            <a:ext cx="915476" cy="9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andwidth icon">
            <a:extLst>
              <a:ext uri="{FF2B5EF4-FFF2-40B4-BE49-F238E27FC236}">
                <a16:creationId xmlns:a16="http://schemas.microsoft.com/office/drawing/2014/main" id="{AAE365E5-7645-47D5-B43B-058BC95A7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28222" r="15348" b="26492"/>
          <a:stretch/>
        </p:blipFill>
        <p:spPr bwMode="auto">
          <a:xfrm>
            <a:off x="1246341" y="3694330"/>
            <a:ext cx="1024629" cy="6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ecurity icon">
            <a:extLst>
              <a:ext uri="{FF2B5EF4-FFF2-40B4-BE49-F238E27FC236}">
                <a16:creationId xmlns:a16="http://schemas.microsoft.com/office/drawing/2014/main" id="{65FF00F0-05B2-4045-99ED-07A4E0E97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7" y="2476766"/>
            <a:ext cx="915476" cy="9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206ED2-C44D-4BF5-AC35-EB2F25835745}"/>
              </a:ext>
            </a:extLst>
          </p:cNvPr>
          <p:cNvSpPr/>
          <p:nvPr/>
        </p:nvSpPr>
        <p:spPr>
          <a:xfrm>
            <a:off x="2399151" y="2630356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0F3666-123B-4BD4-8178-71393B5139CB}"/>
              </a:ext>
            </a:extLst>
          </p:cNvPr>
          <p:cNvSpPr/>
          <p:nvPr/>
        </p:nvSpPr>
        <p:spPr>
          <a:xfrm>
            <a:off x="2399151" y="3764080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Bandwidth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A6DC5-117F-4C6D-8384-E4F7D9E8BFCD}"/>
              </a:ext>
            </a:extLst>
          </p:cNvPr>
          <p:cNvSpPr/>
          <p:nvPr/>
        </p:nvSpPr>
        <p:spPr>
          <a:xfrm>
            <a:off x="2429402" y="4976028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Endurance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54D63-A532-43EA-BFD0-D192CCDBDF48}"/>
              </a:ext>
            </a:extLst>
          </p:cNvPr>
          <p:cNvSpPr txBox="1"/>
          <p:nvPr/>
        </p:nvSpPr>
        <p:spPr>
          <a:xfrm>
            <a:off x="4487053" y="2520166"/>
            <a:ext cx="690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Prevent attackers from stealing or tampering data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Encryption, integrity verification,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30578-8FD4-4E4F-B4A2-AFE161E02FB7}"/>
              </a:ext>
            </a:extLst>
          </p:cNvPr>
          <p:cNvSpPr txBox="1"/>
          <p:nvPr/>
        </p:nvSpPr>
        <p:spPr>
          <a:xfrm>
            <a:off x="4481653" y="3653161"/>
            <a:ext cx="69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Improve NVM’s limited bandwidth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Deduplication, compression, etc.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5AB3B-44A5-4172-BF7D-0EFAB8EFFA9B}"/>
              </a:ext>
            </a:extLst>
          </p:cNvPr>
          <p:cNvSpPr txBox="1"/>
          <p:nvPr/>
        </p:nvSpPr>
        <p:spPr>
          <a:xfrm>
            <a:off x="4481653" y="4822139"/>
            <a:ext cx="69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Extend NVM’s limited lifetime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Wear-leveling, error correction, etc.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6F7EE-3F19-4CD1-AE7A-9E535945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4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D95210-9F1B-47DF-8FB6-82E9D48B6311}"/>
              </a:ext>
            </a:extLst>
          </p:cNvPr>
          <p:cNvSpPr/>
          <p:nvPr/>
        </p:nvSpPr>
        <p:spPr>
          <a:xfrm>
            <a:off x="0" y="5764454"/>
            <a:ext cx="12192000" cy="10102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We refer to the memory and storage support as </a:t>
            </a:r>
          </a:p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backend memory operations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  <p:bldP spid="5" grpId="0"/>
      <p:bldP spid="12" grpId="0"/>
      <p:bldP spid="13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0C81-9079-403D-BE16-0C160408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en-US" sz="3800" dirty="0"/>
              <a:t>ANUS</a:t>
            </a:r>
            <a:r>
              <a:rPr lang="en-US" dirty="0"/>
              <a:t> VS. BASELINE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62DF5-C659-4923-AFF7-6BD7343C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8EEC81-7846-4F2F-883A-E791244F2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377172"/>
              </p:ext>
            </p:extLst>
          </p:nvPr>
        </p:nvGraphicFramePr>
        <p:xfrm>
          <a:off x="790284" y="2168206"/>
          <a:ext cx="9970886" cy="326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F6003D-2FA1-425D-A8D6-AD07F0DBEFDC}"/>
              </a:ext>
            </a:extLst>
          </p:cNvPr>
          <p:cNvSpPr/>
          <p:nvPr/>
        </p:nvSpPr>
        <p:spPr>
          <a:xfrm>
            <a:off x="0" y="5709364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Pre-execution provides more speedup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541D8-07F0-439A-99DD-02C6D19C79E9}"/>
              </a:ext>
            </a:extLst>
          </p:cNvPr>
          <p:cNvSpPr/>
          <p:nvPr/>
        </p:nvSpPr>
        <p:spPr>
          <a:xfrm>
            <a:off x="1552501" y="1569104"/>
            <a:ext cx="3370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Reduces the latency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4628B-C1B8-465C-AA3C-5635200B8312}"/>
              </a:ext>
            </a:extLst>
          </p:cNvPr>
          <p:cNvSpPr/>
          <p:nvPr/>
        </p:nvSpPr>
        <p:spPr>
          <a:xfrm>
            <a:off x="6229284" y="1568185"/>
            <a:ext cx="5357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Moves the latency off critical path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D14B1FA-61E4-4CEF-838C-0A9850B2831D}"/>
              </a:ext>
            </a:extLst>
          </p:cNvPr>
          <p:cNvSpPr/>
          <p:nvPr/>
        </p:nvSpPr>
        <p:spPr>
          <a:xfrm rot="18914231">
            <a:off x="8058069" y="2052082"/>
            <a:ext cx="351297" cy="23041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F34820-52AF-40BF-97EE-ABA99C01D234}"/>
              </a:ext>
            </a:extLst>
          </p:cNvPr>
          <p:cNvSpPr/>
          <p:nvPr/>
        </p:nvSpPr>
        <p:spPr>
          <a:xfrm rot="13500000">
            <a:off x="3430952" y="2051903"/>
            <a:ext cx="351297" cy="23041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DBF4-4798-4632-933C-41B113AF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VS. AUTO INSTRUMENTATION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A6028-F8AD-401B-842B-6290AB0F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C79527-DBF3-4DDA-A170-6BA861E94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271560"/>
              </p:ext>
            </p:extLst>
          </p:nvPr>
        </p:nvGraphicFramePr>
        <p:xfrm>
          <a:off x="978901" y="1424158"/>
          <a:ext cx="9937460" cy="453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71D53F-2622-4B8C-B04C-6D0E9CCA6DE7}"/>
              </a:ext>
            </a:extLst>
          </p:cNvPr>
          <p:cNvSpPr/>
          <p:nvPr/>
        </p:nvSpPr>
        <p:spPr>
          <a:xfrm>
            <a:off x="0" y="5845889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Compiler pass provides close-to-manual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D00D2-13C6-4811-AB2B-B096B2644524}"/>
              </a:ext>
            </a:extLst>
          </p:cNvPr>
          <p:cNvSpPr/>
          <p:nvPr/>
        </p:nvSpPr>
        <p:spPr>
          <a:xfrm>
            <a:off x="9675985" y="2844225"/>
            <a:ext cx="2321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15% slower </a:t>
            </a:r>
          </a:p>
        </p:txBody>
      </p:sp>
      <p:sp>
        <p:nvSpPr>
          <p:cNvPr id="7" name="Arrow: Right 10">
            <a:extLst>
              <a:ext uri="{FF2B5EF4-FFF2-40B4-BE49-F238E27FC236}">
                <a16:creationId xmlns:a16="http://schemas.microsoft.com/office/drawing/2014/main" id="{86319362-2E0E-5F42-9795-BEA74AE8E3E1}"/>
              </a:ext>
            </a:extLst>
          </p:cNvPr>
          <p:cNvSpPr/>
          <p:nvPr/>
        </p:nvSpPr>
        <p:spPr>
          <a:xfrm rot="5400000">
            <a:off x="10217646" y="3516825"/>
            <a:ext cx="351297" cy="32523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FAA2-676D-4846-ADD2-8E489167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036CC-6AB7-4D2B-93DC-1A152A62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B897DA-534A-48D9-BD94-47655940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607"/>
            <a:ext cx="10515600" cy="477774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Storage and memory support for NVM systems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increases write latency</a:t>
            </a:r>
            <a:r>
              <a:rPr lang="en-US" sz="2400" dirty="0"/>
              <a:t>, which is on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critical path </a:t>
            </a:r>
            <a:r>
              <a:rPr lang="en-US" sz="2400" dirty="0"/>
              <a:t>of NVM programs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Key Ideas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400" dirty="0"/>
              <a:t>We observe that these operations can be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divided</a:t>
            </a:r>
            <a:r>
              <a:rPr lang="en-US" sz="2400" dirty="0"/>
              <a:t> into smaller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sub-operations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We propose Janus, 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software-hardware co-design</a:t>
            </a:r>
            <a:r>
              <a:rPr lang="en-US" sz="2400" dirty="0"/>
              <a:t> that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Parallelizes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sub-operations if they are independent</a:t>
            </a:r>
          </a:p>
          <a:p>
            <a:pPr lvl="1">
              <a:lnSpc>
                <a:spcPct val="80000"/>
              </a:lnSpc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Pre-executes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sub-operations if their dependencies are resolved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Results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Janus provides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2.35x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speedup</a:t>
            </a:r>
            <a:r>
              <a:rPr lang="en-US" sz="2400" dirty="0"/>
              <a:t> compared to serializing all operations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Janus provides a compiler pass for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automated instrumentation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F3EF-41F4-49C3-B4E5-AD4440A0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78" y="730414"/>
            <a:ext cx="1125263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Janus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br>
              <a:rPr lang="en-US" sz="4200" dirty="0">
                <a:latin typeface="Franklin Gothic Medium" panose="020B0603020102020204" pitchFamily="34" charset="0"/>
              </a:rPr>
            </a:br>
            <a:r>
              <a:rPr lang="en-US" sz="4200" dirty="0">
                <a:latin typeface="Franklin Gothic Medium" panose="020B0603020102020204" pitchFamily="34" charset="0"/>
              </a:rPr>
              <a:t>Optimizing Memory and Storage Support for Non-Volatile Memory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DD6EA-7CF5-4BEA-ABBA-185F3CF61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8" y="3605980"/>
            <a:ext cx="12072444" cy="104484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Sihang Liu</a:t>
            </a:r>
            <a:endParaRPr lang="en-US" sz="2600" b="1" dirty="0">
              <a:latin typeface="Franklin Gothic Medium" panose="020B0603020102020204" pitchFamily="34" charset="0"/>
            </a:endParaRPr>
          </a:p>
          <a:p>
            <a:r>
              <a:rPr lang="en-US" dirty="0" err="1">
                <a:latin typeface="Franklin Gothic Medium" panose="020B0603020102020204" pitchFamily="34" charset="0"/>
              </a:rPr>
              <a:t>Korakit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Seemakhupt</a:t>
            </a:r>
            <a:r>
              <a:rPr lang="en-US" dirty="0">
                <a:latin typeface="Franklin Gothic Medium" panose="020B0603020102020204" pitchFamily="34" charset="0"/>
              </a:rPr>
              <a:t>, Gennady </a:t>
            </a:r>
            <a:r>
              <a:rPr lang="en-US" dirty="0" err="1">
                <a:latin typeface="Franklin Gothic Medium" panose="020B0603020102020204" pitchFamily="34" charset="0"/>
              </a:rPr>
              <a:t>Pekhimenko</a:t>
            </a:r>
            <a:r>
              <a:rPr lang="en-US" dirty="0">
                <a:latin typeface="Franklin Gothic Medium" panose="020B0603020102020204" pitchFamily="34" charset="0"/>
              </a:rPr>
              <a:t>, </a:t>
            </a:r>
            <a:r>
              <a:rPr lang="en-US" dirty="0" err="1">
                <a:latin typeface="Franklin Gothic Medium" panose="020B0603020102020204" pitchFamily="34" charset="0"/>
              </a:rPr>
              <a:t>Aasheesh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Kolli</a:t>
            </a:r>
            <a:r>
              <a:rPr lang="en-US" dirty="0">
                <a:latin typeface="Franklin Gothic Medium" panose="020B0603020102020204" pitchFamily="34" charset="0"/>
              </a:rPr>
              <a:t>, and Samira Khan</a:t>
            </a:r>
            <a:endParaRPr lang="en-US" baseline="30000" dirty="0">
              <a:latin typeface="Franklin Gothic Medium" panose="020B0603020102020204" pitchFamily="34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A086C93-D589-4265-B8CD-64895816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4" y="4831463"/>
            <a:ext cx="1513286" cy="15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iversity of toronto logo">
            <a:extLst>
              <a:ext uri="{FF2B5EF4-FFF2-40B4-BE49-F238E27FC236}">
                <a16:creationId xmlns:a16="http://schemas.microsoft.com/office/drawing/2014/main" id="{A77E0F36-68C8-427E-A155-2A4A943D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97" y="5185337"/>
            <a:ext cx="2230543" cy="8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enn state">
            <a:extLst>
              <a:ext uri="{FF2B5EF4-FFF2-40B4-BE49-F238E27FC236}">
                <a16:creationId xmlns:a16="http://schemas.microsoft.com/office/drawing/2014/main" id="{400D5398-C018-4DF6-AE84-770B2E21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9" y="5325240"/>
            <a:ext cx="2333474" cy="7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vmware research">
            <a:extLst>
              <a:ext uri="{FF2B5EF4-FFF2-40B4-BE49-F238E27FC236}">
                <a16:creationId xmlns:a16="http://schemas.microsoft.com/office/drawing/2014/main" id="{4C16B655-AEFC-4C6A-A1AA-E02ACA05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64" y="5182178"/>
            <a:ext cx="2412733" cy="87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69F97-05CA-4CF5-B692-11E36994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z="1600" smtClean="0"/>
              <a:t>43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29472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12BBA-EF33-A249-B76E-6752D4B6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BE862-B8C6-0C47-A9AC-21D7B28B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87" y="26627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147484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B0168-13D7-41E2-B471-93AF3805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E8BF58-6058-46F0-9CE4-CCABD7A9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INTERFACE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E1EE93-C54F-4EDF-B7B3-5B5F2CD958E8}"/>
              </a:ext>
            </a:extLst>
          </p:cNvPr>
          <p:cNvGraphicFramePr>
            <a:graphicFrameLocks noGrp="1"/>
          </p:cNvGraphicFramePr>
          <p:nvPr/>
        </p:nvGraphicFramePr>
        <p:xfrm>
          <a:off x="1290328" y="4462618"/>
          <a:ext cx="9329834" cy="108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551">
                  <a:extLst>
                    <a:ext uri="{9D8B030D-6E8A-4147-A177-3AD203B41FA5}">
                      <a16:colId xmlns:a16="http://schemas.microsoft.com/office/drawing/2014/main" val="802383839"/>
                    </a:ext>
                  </a:extLst>
                </a:gridCol>
                <a:gridCol w="7155283">
                  <a:extLst>
                    <a:ext uri="{9D8B030D-6E8A-4147-A177-3AD203B41FA5}">
                      <a16:colId xmlns:a16="http://schemas.microsoft.com/office/drawing/2014/main" val="343864066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PRE_ADDR()</a:t>
                      </a:r>
                      <a:endParaRPr lang="en-US" sz="2200" b="1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Pre-execute address-dependent sub-operations</a:t>
                      </a:r>
                      <a:endParaRPr lang="en-US" sz="2200" b="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8924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PRE_DATA()</a:t>
                      </a:r>
                      <a:endParaRPr lang="en-US" sz="2200" b="1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Pre-execute data-dependent sub-operations</a:t>
                      </a:r>
                      <a:endParaRPr lang="en-US" sz="2200" b="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485465"/>
                  </a:ext>
                </a:extLst>
              </a:tr>
              <a:tr h="34966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PRE_BOTH()</a:t>
                      </a:r>
                      <a:endParaRPr lang="en-US" sz="2200" b="1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Pre-execute all sub-operations</a:t>
                      </a:r>
                      <a:endParaRPr lang="en-US" sz="2200" b="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57117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DF6F9C-F126-4026-8033-A8FCFC30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96" y="1661607"/>
            <a:ext cx="10515600" cy="29308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Pre-execution object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pre_obj</a:t>
            </a:r>
            <a:r>
              <a:rPr lang="en-US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Pre-execution functions: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D4C7CE6-BC6D-4523-A91C-91386B117FD9}"/>
              </a:ext>
            </a:extLst>
          </p:cNvPr>
          <p:cNvGraphicFramePr>
            <a:graphicFrameLocks noGrp="1"/>
          </p:cNvGraphicFramePr>
          <p:nvPr/>
        </p:nvGraphicFramePr>
        <p:xfrm>
          <a:off x="1290328" y="2147013"/>
          <a:ext cx="71101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640">
                  <a:extLst>
                    <a:ext uri="{9D8B030D-6E8A-4147-A177-3AD203B41FA5}">
                      <a16:colId xmlns:a16="http://schemas.microsoft.com/office/drawing/2014/main" val="802383839"/>
                    </a:ext>
                  </a:extLst>
                </a:gridCol>
                <a:gridCol w="4920538">
                  <a:extLst>
                    <a:ext uri="{9D8B030D-6E8A-4147-A177-3AD203B41FA5}">
                      <a16:colId xmlns:a16="http://schemas.microsoft.com/office/drawing/2014/main" val="343864066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PRE_ID</a:t>
                      </a:r>
                      <a:endParaRPr lang="en-US" sz="2200" b="1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ID of the pre-executed NVM object</a:t>
                      </a:r>
                      <a:endParaRPr lang="en-US" sz="2200" b="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8924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Thread_ID</a:t>
                      </a:r>
                      <a:endParaRPr lang="en-US" sz="2200" b="1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ID of the current thread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485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Transaction_ID</a:t>
                      </a:r>
                      <a:endParaRPr lang="en-US" sz="2200" b="1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ID of the current transaction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571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Address of NVM object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2148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Size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Size of NVM object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288219"/>
                  </a:ext>
                </a:extLst>
              </a:tr>
            </a:tbl>
          </a:graphicData>
        </a:graphic>
      </p:graphicFrame>
      <p:sp>
        <p:nvSpPr>
          <p:cNvPr id="19" name="Right Bracket 18">
            <a:extLst>
              <a:ext uri="{FF2B5EF4-FFF2-40B4-BE49-F238E27FC236}">
                <a16:creationId xmlns:a16="http://schemas.microsoft.com/office/drawing/2014/main" id="{79A116A3-8183-44E6-8845-7D025ED3BF58}"/>
              </a:ext>
            </a:extLst>
          </p:cNvPr>
          <p:cNvSpPr/>
          <p:nvPr/>
        </p:nvSpPr>
        <p:spPr>
          <a:xfrm>
            <a:off x="7721145" y="2072770"/>
            <a:ext cx="192721" cy="1828800"/>
          </a:xfrm>
          <a:prstGeom prst="rightBracke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E03C0F-F7D0-403F-88D9-47915885EDB6}"/>
              </a:ext>
            </a:extLst>
          </p:cNvPr>
          <p:cNvSpPr/>
          <p:nvPr/>
        </p:nvSpPr>
        <p:spPr>
          <a:xfrm>
            <a:off x="8070132" y="2546471"/>
            <a:ext cx="331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Match pre-execution with the actual write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D2C619-2CF4-4583-9732-FCF4C76AF415}"/>
              </a:ext>
            </a:extLst>
          </p:cNvPr>
          <p:cNvSpPr/>
          <p:nvPr/>
        </p:nvSpPr>
        <p:spPr>
          <a:xfrm>
            <a:off x="3770929" y="5758778"/>
            <a:ext cx="790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Depending on the availability of address/data</a:t>
            </a:r>
            <a:endParaRPr lang="en-US" sz="2800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0A54F1C9-28FC-4E1C-9062-A6C23D16D579}"/>
              </a:ext>
            </a:extLst>
          </p:cNvPr>
          <p:cNvSpPr/>
          <p:nvPr/>
        </p:nvSpPr>
        <p:spPr>
          <a:xfrm rot="2266065">
            <a:off x="3020309" y="5689929"/>
            <a:ext cx="484631" cy="28640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99833-AD11-A64F-812A-DB86FE3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C41E66-8C12-6243-9FE7-B79CC3D4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JANUS CORRECTNESS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D890A-D498-C043-B259-6C45F962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Pre-execution requests can be incorrect</a:t>
            </a:r>
          </a:p>
          <a:p>
            <a:pPr lvl="1"/>
            <a:r>
              <a:rPr lang="en-US" dirty="0"/>
              <a:t>Pre-executing wrong address or data</a:t>
            </a:r>
          </a:p>
          <a:p>
            <a:pPr lvl="1"/>
            <a:r>
              <a:rPr lang="en-US" dirty="0"/>
              <a:t>Redundant pre-execution, etc.</a:t>
            </a:r>
          </a:p>
          <a:p>
            <a:r>
              <a:rPr lang="en-US" dirty="0"/>
              <a:t>Janus hardware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always guarantees correctness</a:t>
            </a:r>
          </a:p>
          <a:p>
            <a:pPr lvl="1"/>
            <a:r>
              <a:rPr lang="en-US" dirty="0"/>
              <a:t>The intermediate result buffer keeps a copy of the pre-executed data, and compare when the write takes the result</a:t>
            </a:r>
          </a:p>
          <a:p>
            <a:pPr lvl="1"/>
            <a:r>
              <a:rPr lang="en-US" dirty="0"/>
              <a:t>Unused results are discarded after timeout</a:t>
            </a:r>
          </a:p>
          <a:p>
            <a:r>
              <a:rPr lang="en-US" dirty="0"/>
              <a:t>All correctness issues in using the interface only results in performance degradation</a:t>
            </a:r>
          </a:p>
        </p:txBody>
      </p:sp>
    </p:spTree>
    <p:extLst>
      <p:ext uri="{BB962C8B-B14F-4D97-AF65-F5344CB8AC3E}">
        <p14:creationId xmlns:p14="http://schemas.microsoft.com/office/powerpoint/2010/main" val="2140498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81EF-AA54-4A15-88A2-2A4BEA73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13012D-2008-45D7-9010-4D5A0B837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46771"/>
              </p:ext>
            </p:extLst>
          </p:nvPr>
        </p:nvGraphicFramePr>
        <p:xfrm>
          <a:off x="1452880" y="2103618"/>
          <a:ext cx="900677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838">
                  <a:extLst>
                    <a:ext uri="{9D8B030D-6E8A-4147-A177-3AD203B41FA5}">
                      <a16:colId xmlns:a16="http://schemas.microsoft.com/office/drawing/2014/main" val="2183216384"/>
                    </a:ext>
                  </a:extLst>
                </a:gridCol>
                <a:gridCol w="7147939">
                  <a:extLst>
                    <a:ext uri="{9D8B030D-6E8A-4147-A177-3AD203B41FA5}">
                      <a16:colId xmlns:a16="http://schemas.microsoft.com/office/drawing/2014/main" val="1505123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Array Sway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Swap random items in an array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Queue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Randomly enqueue or dequeue queue nodes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5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Hash </a:t>
                      </a:r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Insert random values to a hash 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8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RB-Tree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Insert random values to a red-black tree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23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B-Tree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Insert random values to a b-tree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8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TATP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Update random records in the TATP benchmark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5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TPCC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Add new orders from the TPCC benchmark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076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7CC8-D9C1-4009-889E-2534D9B0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15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1DA00-D6BF-4785-9DA5-8EFAE2F2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ED3A0-E65E-49FB-9FDD-5B044276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82E1CC-D165-404F-91EF-3A25B2DE92E7}"/>
              </a:ext>
            </a:extLst>
          </p:cNvPr>
          <p:cNvGraphicFramePr>
            <a:graphicFrameLocks/>
          </p:cNvGraphicFramePr>
          <p:nvPr/>
        </p:nvGraphicFramePr>
        <p:xfrm>
          <a:off x="2220115" y="1829797"/>
          <a:ext cx="6848017" cy="336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8517E0-8128-401D-9C7F-969570BAAE59}"/>
              </a:ext>
            </a:extLst>
          </p:cNvPr>
          <p:cNvSpPr/>
          <p:nvPr/>
        </p:nvSpPr>
        <p:spPr>
          <a:xfrm>
            <a:off x="0" y="5709364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Speedup decreases as the number of cores increases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228DF9B-D2CB-40CB-83B5-08DB201785F7}"/>
              </a:ext>
            </a:extLst>
          </p:cNvPr>
          <p:cNvSpPr/>
          <p:nvPr/>
        </p:nvSpPr>
        <p:spPr>
          <a:xfrm rot="315770">
            <a:off x="5664080" y="2373199"/>
            <a:ext cx="1565261" cy="50711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AC18B-AE88-4C31-8AE3-23F2F4DF6296}"/>
              </a:ext>
            </a:extLst>
          </p:cNvPr>
          <p:cNvSpPr/>
          <p:nvPr/>
        </p:nvSpPr>
        <p:spPr>
          <a:xfrm>
            <a:off x="5135642" y="1488246"/>
            <a:ext cx="6949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Memory bandwidth becomes the bottleneck</a:t>
            </a:r>
          </a:p>
        </p:txBody>
      </p:sp>
    </p:spTree>
    <p:extLst>
      <p:ext uri="{BB962C8B-B14F-4D97-AF65-F5344CB8AC3E}">
        <p14:creationId xmlns:p14="http://schemas.microsoft.com/office/powerpoint/2010/main" val="26018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43E60-BE6B-4B14-BCFF-40EF4382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E987C-7D62-4140-947D-50C09614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PRE-EXECUTION PERCENTAGE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B9B09D-BB5A-4A7A-B8C9-6926351E5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037956"/>
              </p:ext>
            </p:extLst>
          </p:nvPr>
        </p:nvGraphicFramePr>
        <p:xfrm>
          <a:off x="771817" y="1977352"/>
          <a:ext cx="10515600" cy="442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2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85C7-1F51-415C-8B08-DC6AF9E2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BACKEND MEMORY OPERATION LATENCY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65116E-9885-4D66-91C2-3182E3F0E967}"/>
              </a:ext>
            </a:extLst>
          </p:cNvPr>
          <p:cNvSpPr/>
          <p:nvPr/>
        </p:nvSpPr>
        <p:spPr>
          <a:xfrm>
            <a:off x="4769260" y="1612572"/>
            <a:ext cx="636710" cy="66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F1CD6A-0F0D-4E06-80FF-63E4C3A434D4}"/>
              </a:ext>
            </a:extLst>
          </p:cNvPr>
          <p:cNvSpPr/>
          <p:nvPr/>
        </p:nvSpPr>
        <p:spPr>
          <a:xfrm>
            <a:off x="4769260" y="2277795"/>
            <a:ext cx="636710" cy="66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E456A5-E0F1-445A-8A48-87E96CC2F365}"/>
              </a:ext>
            </a:extLst>
          </p:cNvPr>
          <p:cNvSpPr/>
          <p:nvPr/>
        </p:nvSpPr>
        <p:spPr>
          <a:xfrm>
            <a:off x="4769260" y="2942648"/>
            <a:ext cx="636710" cy="1211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F09BB3-3F4C-49BE-A6FD-E569B17E2A94}"/>
              </a:ext>
            </a:extLst>
          </p:cNvPr>
          <p:cNvSpPr/>
          <p:nvPr/>
        </p:nvSpPr>
        <p:spPr>
          <a:xfrm>
            <a:off x="5468096" y="1574300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Cache Writeback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A0C2AA-7A95-4ECC-845C-67368180252A}"/>
              </a:ext>
            </a:extLst>
          </p:cNvPr>
          <p:cNvSpPr/>
          <p:nvPr/>
        </p:nvSpPr>
        <p:spPr>
          <a:xfrm>
            <a:off x="5468096" y="2298788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91638F-9FE1-43CE-893B-2B349CC87595}"/>
              </a:ext>
            </a:extLst>
          </p:cNvPr>
          <p:cNvSpPr/>
          <p:nvPr/>
        </p:nvSpPr>
        <p:spPr>
          <a:xfrm>
            <a:off x="5468096" y="3214882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NVM Access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E35CF2-2CAA-4F3B-B684-3C3214E951A2}"/>
              </a:ext>
            </a:extLst>
          </p:cNvPr>
          <p:cNvCxnSpPr/>
          <p:nvPr/>
        </p:nvCxnSpPr>
        <p:spPr>
          <a:xfrm>
            <a:off x="3864334" y="1612572"/>
            <a:ext cx="0" cy="32933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625F8AA-8C6E-4F2A-A347-4B7492E91CCA}"/>
              </a:ext>
            </a:extLst>
          </p:cNvPr>
          <p:cNvSpPr/>
          <p:nvPr/>
        </p:nvSpPr>
        <p:spPr>
          <a:xfrm>
            <a:off x="2897016" y="4996717"/>
            <a:ext cx="1872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Write Access</a:t>
            </a:r>
          </a:p>
          <a:p>
            <a:pPr algn="ctr">
              <a:lnSpc>
                <a:spcPts val="24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Timeline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70251-33D0-4A16-BC31-CC4EF459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88A14-3871-1D44-A55A-0C79A757926B}"/>
              </a:ext>
            </a:extLst>
          </p:cNvPr>
          <p:cNvGrpSpPr/>
          <p:nvPr/>
        </p:nvGrpSpPr>
        <p:grpSpPr>
          <a:xfrm>
            <a:off x="890074" y="4055557"/>
            <a:ext cx="1999540" cy="1077349"/>
            <a:chOff x="1314657" y="5147661"/>
            <a:chExt cx="2412710" cy="12999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7D1C42-9E13-2A42-B679-E61425028E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3245" b="35841"/>
            <a:stretch/>
          </p:blipFill>
          <p:spPr>
            <a:xfrm>
              <a:off x="1314657" y="5147661"/>
              <a:ext cx="2412710" cy="80323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AB4DB0-8594-F54B-8361-8116017A94FA}"/>
                </a:ext>
              </a:extLst>
            </p:cNvPr>
            <p:cNvSpPr/>
            <p:nvPr/>
          </p:nvSpPr>
          <p:spPr>
            <a:xfrm>
              <a:off x="2104083" y="5890565"/>
              <a:ext cx="1210261" cy="55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NVM</a:t>
              </a:r>
              <a:endParaRPr lang="en-US" sz="2000" dirty="0"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9E3FFC-7272-E543-A4A0-6F4927C47F84}"/>
              </a:ext>
            </a:extLst>
          </p:cNvPr>
          <p:cNvCxnSpPr>
            <a:cxnSpLocks/>
            <a:stCxn id="24" idx="2"/>
            <a:endCxn id="13" idx="0"/>
          </p:cNvCxnSpPr>
          <p:nvPr/>
        </p:nvCxnSpPr>
        <p:spPr>
          <a:xfrm flipH="1">
            <a:off x="1889844" y="3610466"/>
            <a:ext cx="2611" cy="4450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5912625-719A-D446-8E2C-5B515449DCC3}"/>
              </a:ext>
            </a:extLst>
          </p:cNvPr>
          <p:cNvSpPr/>
          <p:nvPr/>
        </p:nvSpPr>
        <p:spPr>
          <a:xfrm>
            <a:off x="1133322" y="1761093"/>
            <a:ext cx="1513044" cy="5023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Core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D0F7E1-E831-2842-932D-95D575AAB687}"/>
              </a:ext>
            </a:extLst>
          </p:cNvPr>
          <p:cNvSpPr/>
          <p:nvPr/>
        </p:nvSpPr>
        <p:spPr>
          <a:xfrm>
            <a:off x="1286973" y="2361178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92648-4953-1940-8900-BDD17B7E8B19}"/>
              </a:ext>
            </a:extLst>
          </p:cNvPr>
          <p:cNvSpPr/>
          <p:nvPr/>
        </p:nvSpPr>
        <p:spPr>
          <a:xfrm>
            <a:off x="1276235" y="2361178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6E225B-7C5B-C145-A8BB-B3BD8B73F904}"/>
              </a:ext>
            </a:extLst>
          </p:cNvPr>
          <p:cNvSpPr/>
          <p:nvPr/>
        </p:nvSpPr>
        <p:spPr>
          <a:xfrm>
            <a:off x="1203371" y="2315146"/>
            <a:ext cx="1232005" cy="5897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85D557-BDFE-3944-B64C-3E613787232F}"/>
              </a:ext>
            </a:extLst>
          </p:cNvPr>
          <p:cNvSpPr/>
          <p:nvPr/>
        </p:nvSpPr>
        <p:spPr>
          <a:xfrm>
            <a:off x="1138545" y="2361178"/>
            <a:ext cx="1507822" cy="5023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Cache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7FA788-FDA5-FF48-8FC9-C9031AE308CD}"/>
              </a:ext>
            </a:extLst>
          </p:cNvPr>
          <p:cNvSpPr/>
          <p:nvPr/>
        </p:nvSpPr>
        <p:spPr>
          <a:xfrm>
            <a:off x="1138544" y="2975260"/>
            <a:ext cx="1507822" cy="635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7C5D9B-B012-E245-A7C0-F9A3795FA3D3}"/>
              </a:ext>
            </a:extLst>
          </p:cNvPr>
          <p:cNvSpPr/>
          <p:nvPr/>
        </p:nvSpPr>
        <p:spPr>
          <a:xfrm>
            <a:off x="1138544" y="2362448"/>
            <a:ext cx="1507822" cy="502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Cache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EA02F9-7072-7949-AC97-EFBDAED72FE3}"/>
              </a:ext>
            </a:extLst>
          </p:cNvPr>
          <p:cNvSpPr/>
          <p:nvPr/>
        </p:nvSpPr>
        <p:spPr>
          <a:xfrm>
            <a:off x="1138544" y="2975260"/>
            <a:ext cx="1507822" cy="635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Memory Controller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693DD0A-78B2-A64B-8EF2-8798762F2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3245" b="35841"/>
          <a:stretch/>
        </p:blipFill>
        <p:spPr>
          <a:xfrm>
            <a:off x="878855" y="4055557"/>
            <a:ext cx="1999540" cy="665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4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39" grpId="0"/>
      <p:bldP spid="40" grpId="0"/>
      <p:bldP spid="41" grpId="0"/>
      <p:bldP spid="27" grpId="0" animBg="1"/>
      <p:bldP spid="27" grpId="1" animBg="1"/>
      <p:bldP spid="28" grpId="0" animBg="1"/>
      <p:bldP spid="2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0871E-ED60-41D2-B4E2-5A286552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7849A-8E70-423A-B5A3-1877F61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sz="3600" dirty="0"/>
              <a:t>ANUS</a:t>
            </a:r>
            <a:r>
              <a:rPr lang="en-US" dirty="0"/>
              <a:t> VS. IDEAL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6A78FA-2870-D849-ADB2-EA1ABD6C8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809044"/>
              </p:ext>
            </p:extLst>
          </p:nvPr>
        </p:nvGraphicFramePr>
        <p:xfrm>
          <a:off x="333375" y="1690688"/>
          <a:ext cx="11525250" cy="393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548318E-D9FC-4D39-BD3F-2418E079B2CC}"/>
              </a:ext>
            </a:extLst>
          </p:cNvPr>
          <p:cNvSpPr/>
          <p:nvPr/>
        </p:nvSpPr>
        <p:spPr>
          <a:xfrm>
            <a:off x="838200" y="1553517"/>
            <a:ext cx="105156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>
                <a:latin typeface="Franklin Gothic Medium" panose="020B0603020102020204" pitchFamily="34" charset="0"/>
              </a:rPr>
              <a:t>Compare Janus with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ideal case </a:t>
            </a:r>
            <a:r>
              <a:rPr lang="en-US" sz="2800" dirty="0">
                <a:latin typeface="Franklin Gothic Medium" panose="020B0603020102020204" pitchFamily="34" charset="0"/>
              </a:rPr>
              <a:t>that has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non-blocking</a:t>
            </a:r>
            <a:r>
              <a:rPr lang="en-US" sz="2800" dirty="0">
                <a:latin typeface="Franklin Gothic Medium" panose="020B0603020102020204" pitchFamily="34" charset="0"/>
              </a:rPr>
              <a:t> writeback</a:t>
            </a:r>
          </a:p>
        </p:txBody>
      </p:sp>
    </p:spTree>
    <p:extLst>
      <p:ext uri="{BB962C8B-B14F-4D97-AF65-F5344CB8AC3E}">
        <p14:creationId xmlns:p14="http://schemas.microsoft.com/office/powerpoint/2010/main" val="397905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85C7-1F51-415C-8B08-DC6AF9E2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BACKEND MEMORY OPERATION LATENCY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83031B-FA25-4B72-95DC-213CA35733B8}"/>
              </a:ext>
            </a:extLst>
          </p:cNvPr>
          <p:cNvSpPr/>
          <p:nvPr/>
        </p:nvSpPr>
        <p:spPr>
          <a:xfrm>
            <a:off x="5238330" y="5038080"/>
            <a:ext cx="496844" cy="402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FBDA1E-EB52-47BD-896E-08D54221FCA2}"/>
              </a:ext>
            </a:extLst>
          </p:cNvPr>
          <p:cNvSpPr/>
          <p:nvPr/>
        </p:nvSpPr>
        <p:spPr>
          <a:xfrm>
            <a:off x="7153636" y="5038213"/>
            <a:ext cx="496844" cy="4027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2E704-35C8-46B7-BE9F-CEBA39586415}"/>
              </a:ext>
            </a:extLst>
          </p:cNvPr>
          <p:cNvSpPr/>
          <p:nvPr/>
        </p:nvSpPr>
        <p:spPr>
          <a:xfrm>
            <a:off x="5773839" y="5082295"/>
            <a:ext cx="1158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Volatile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98175B-8723-4987-AB80-C21308982138}"/>
              </a:ext>
            </a:extLst>
          </p:cNvPr>
          <p:cNvSpPr/>
          <p:nvPr/>
        </p:nvSpPr>
        <p:spPr>
          <a:xfrm>
            <a:off x="7658343" y="5071707"/>
            <a:ext cx="173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Non-volatile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F1CD6A-0F0D-4E06-80FF-63E4C3A434D4}"/>
              </a:ext>
            </a:extLst>
          </p:cNvPr>
          <p:cNvSpPr/>
          <p:nvPr/>
        </p:nvSpPr>
        <p:spPr>
          <a:xfrm>
            <a:off x="4769260" y="2277795"/>
            <a:ext cx="636710" cy="66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E456A5-E0F1-445A-8A48-87E96CC2F365}"/>
              </a:ext>
            </a:extLst>
          </p:cNvPr>
          <p:cNvSpPr/>
          <p:nvPr/>
        </p:nvSpPr>
        <p:spPr>
          <a:xfrm>
            <a:off x="4769260" y="2942648"/>
            <a:ext cx="636710" cy="1211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FC452-96C2-4BC8-8E99-8724F9B66BC5}"/>
              </a:ext>
            </a:extLst>
          </p:cNvPr>
          <p:cNvGrpSpPr/>
          <p:nvPr/>
        </p:nvGrpSpPr>
        <p:grpSpPr>
          <a:xfrm>
            <a:off x="9537386" y="2277795"/>
            <a:ext cx="636710" cy="1876416"/>
            <a:chOff x="8159808" y="2275127"/>
            <a:chExt cx="636710" cy="187641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850409-B0E0-4C7A-8420-958F22DB2EB0}"/>
                </a:ext>
              </a:extLst>
            </p:cNvPr>
            <p:cNvSpPr/>
            <p:nvPr/>
          </p:nvSpPr>
          <p:spPr>
            <a:xfrm>
              <a:off x="8159808" y="2275127"/>
              <a:ext cx="636710" cy="665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F7CAB64-9C22-4DE1-85DB-1FDF96F1A17A}"/>
                </a:ext>
              </a:extLst>
            </p:cNvPr>
            <p:cNvSpPr/>
            <p:nvPr/>
          </p:nvSpPr>
          <p:spPr>
            <a:xfrm>
              <a:off x="8159808" y="2939980"/>
              <a:ext cx="636710" cy="12115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0F09BB3-3F4C-49BE-A6FD-E569B17E2A94}"/>
              </a:ext>
            </a:extLst>
          </p:cNvPr>
          <p:cNvSpPr/>
          <p:nvPr/>
        </p:nvSpPr>
        <p:spPr>
          <a:xfrm>
            <a:off x="5468096" y="1574300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Cache Writeback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A0C2AA-7A95-4ECC-845C-67368180252A}"/>
              </a:ext>
            </a:extLst>
          </p:cNvPr>
          <p:cNvSpPr/>
          <p:nvPr/>
        </p:nvSpPr>
        <p:spPr>
          <a:xfrm>
            <a:off x="5468096" y="2298788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91638F-9FE1-43CE-893B-2B349CC87595}"/>
              </a:ext>
            </a:extLst>
          </p:cNvPr>
          <p:cNvSpPr/>
          <p:nvPr/>
        </p:nvSpPr>
        <p:spPr>
          <a:xfrm>
            <a:off x="5468096" y="3214882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NVM Access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9E2462-F0BC-4B9A-AC32-79F692EE51EE}"/>
              </a:ext>
            </a:extLst>
          </p:cNvPr>
          <p:cNvSpPr/>
          <p:nvPr/>
        </p:nvSpPr>
        <p:spPr>
          <a:xfrm>
            <a:off x="7696354" y="2354668"/>
            <a:ext cx="1739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Backend Memory Operations</a:t>
            </a:r>
          </a:p>
        </p:txBody>
      </p:sp>
      <p:sp>
        <p:nvSpPr>
          <p:cNvPr id="46" name="Plus Sign 45">
            <a:extLst>
              <a:ext uri="{FF2B5EF4-FFF2-40B4-BE49-F238E27FC236}">
                <a16:creationId xmlns:a16="http://schemas.microsoft.com/office/drawing/2014/main" id="{DE442BF7-EF72-49C9-B9F1-66A664B4E860}"/>
              </a:ext>
            </a:extLst>
          </p:cNvPr>
          <p:cNvSpPr/>
          <p:nvPr/>
        </p:nvSpPr>
        <p:spPr>
          <a:xfrm>
            <a:off x="7370829" y="2638107"/>
            <a:ext cx="447282" cy="440986"/>
          </a:xfrm>
          <a:prstGeom prst="mathPlus">
            <a:avLst>
              <a:gd name="adj1" fmla="val 1299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AB8F9D-FB46-45C4-A8FA-71D70F854331}"/>
              </a:ext>
            </a:extLst>
          </p:cNvPr>
          <p:cNvSpPr/>
          <p:nvPr/>
        </p:nvSpPr>
        <p:spPr>
          <a:xfrm>
            <a:off x="9537386" y="1612572"/>
            <a:ext cx="636710" cy="66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E35CF2-2CAA-4F3B-B684-3C3214E951A2}"/>
              </a:ext>
            </a:extLst>
          </p:cNvPr>
          <p:cNvCxnSpPr/>
          <p:nvPr/>
        </p:nvCxnSpPr>
        <p:spPr>
          <a:xfrm>
            <a:off x="3864334" y="1612572"/>
            <a:ext cx="0" cy="32933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625F8AA-8C6E-4F2A-A347-4B7492E91CCA}"/>
              </a:ext>
            </a:extLst>
          </p:cNvPr>
          <p:cNvSpPr/>
          <p:nvPr/>
        </p:nvSpPr>
        <p:spPr>
          <a:xfrm>
            <a:off x="2897016" y="4996717"/>
            <a:ext cx="1872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Write Access</a:t>
            </a:r>
          </a:p>
          <a:p>
            <a:pPr algn="ctr">
              <a:lnSpc>
                <a:spcPts val="24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Timeline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0F8597-3685-46AD-9DD4-2B39664BB795}"/>
              </a:ext>
            </a:extLst>
          </p:cNvPr>
          <p:cNvSpPr/>
          <p:nvPr/>
        </p:nvSpPr>
        <p:spPr>
          <a:xfrm>
            <a:off x="4769260" y="1612572"/>
            <a:ext cx="636710" cy="66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65116E-9885-4D66-91C2-3182E3F0E967}"/>
              </a:ext>
            </a:extLst>
          </p:cNvPr>
          <p:cNvSpPr/>
          <p:nvPr/>
        </p:nvSpPr>
        <p:spPr>
          <a:xfrm>
            <a:off x="4769260" y="1612572"/>
            <a:ext cx="636710" cy="66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92655-9727-4A25-ADB2-394C6C93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6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D8E319B-6CF9-4515-AA73-CE0F03959C14}"/>
              </a:ext>
            </a:extLst>
          </p:cNvPr>
          <p:cNvSpPr/>
          <p:nvPr/>
        </p:nvSpPr>
        <p:spPr>
          <a:xfrm>
            <a:off x="0" y="5756379"/>
            <a:ext cx="12192000" cy="10102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Recent NVM support guarantees writes accepted by 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memory controller is non-volatile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E6B1E4-6A50-A24E-BFEE-EE638AC2A7A0}"/>
              </a:ext>
            </a:extLst>
          </p:cNvPr>
          <p:cNvGrpSpPr/>
          <p:nvPr/>
        </p:nvGrpSpPr>
        <p:grpSpPr>
          <a:xfrm>
            <a:off x="890074" y="4055557"/>
            <a:ext cx="1999540" cy="1077349"/>
            <a:chOff x="1314657" y="5147661"/>
            <a:chExt cx="2412710" cy="129996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06A040F-236B-B44B-B0FD-E2F9FF44B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3245" b="35841"/>
            <a:stretch/>
          </p:blipFill>
          <p:spPr>
            <a:xfrm>
              <a:off x="1314657" y="5147661"/>
              <a:ext cx="2412710" cy="8032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68F8B1C-4A57-5940-A707-4AD759950296}"/>
                </a:ext>
              </a:extLst>
            </p:cNvPr>
            <p:cNvSpPr/>
            <p:nvPr/>
          </p:nvSpPr>
          <p:spPr>
            <a:xfrm>
              <a:off x="2104083" y="5890565"/>
              <a:ext cx="1210261" cy="55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NVM</a:t>
              </a:r>
              <a:endParaRPr lang="en-US" sz="2000" dirty="0"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FA8441A-E0C2-A34D-A342-4DA367C95232}"/>
              </a:ext>
            </a:extLst>
          </p:cNvPr>
          <p:cNvCxnSpPr>
            <a:cxnSpLocks/>
            <a:stCxn id="54" idx="2"/>
            <a:endCxn id="43" idx="0"/>
          </p:cNvCxnSpPr>
          <p:nvPr/>
        </p:nvCxnSpPr>
        <p:spPr>
          <a:xfrm flipH="1">
            <a:off x="1889844" y="3610466"/>
            <a:ext cx="2611" cy="4450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CC760A1-FB99-E64D-9B3B-5BAB9856AFD1}"/>
              </a:ext>
            </a:extLst>
          </p:cNvPr>
          <p:cNvSpPr/>
          <p:nvPr/>
        </p:nvSpPr>
        <p:spPr>
          <a:xfrm>
            <a:off x="1133322" y="1761093"/>
            <a:ext cx="1513044" cy="5023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Core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E33FF2-C2CC-724B-8D18-B704C502EC49}"/>
              </a:ext>
            </a:extLst>
          </p:cNvPr>
          <p:cNvSpPr/>
          <p:nvPr/>
        </p:nvSpPr>
        <p:spPr>
          <a:xfrm>
            <a:off x="1286973" y="2361178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F7485B-1FF2-BF42-9312-2B24BAAA6508}"/>
              </a:ext>
            </a:extLst>
          </p:cNvPr>
          <p:cNvSpPr/>
          <p:nvPr/>
        </p:nvSpPr>
        <p:spPr>
          <a:xfrm>
            <a:off x="1276235" y="2361178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Cache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BC6F70-A945-7545-821D-61122354673E}"/>
              </a:ext>
            </a:extLst>
          </p:cNvPr>
          <p:cNvSpPr/>
          <p:nvPr/>
        </p:nvSpPr>
        <p:spPr>
          <a:xfrm>
            <a:off x="1203371" y="2315146"/>
            <a:ext cx="1232005" cy="5897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119899-1B2A-FF49-8CBE-DD21263ABDAC}"/>
              </a:ext>
            </a:extLst>
          </p:cNvPr>
          <p:cNvSpPr/>
          <p:nvPr/>
        </p:nvSpPr>
        <p:spPr>
          <a:xfrm>
            <a:off x="1138545" y="2361178"/>
            <a:ext cx="1507822" cy="5023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Cache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A043B8-FC8B-A24F-8A3E-A5A1CD039CE6}"/>
              </a:ext>
            </a:extLst>
          </p:cNvPr>
          <p:cNvSpPr/>
          <p:nvPr/>
        </p:nvSpPr>
        <p:spPr>
          <a:xfrm>
            <a:off x="1138544" y="2975260"/>
            <a:ext cx="1507822" cy="635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8D07F4-55C3-714E-81FD-598F771A453C}"/>
              </a:ext>
            </a:extLst>
          </p:cNvPr>
          <p:cNvSpPr/>
          <p:nvPr/>
        </p:nvSpPr>
        <p:spPr>
          <a:xfrm>
            <a:off x="1138544" y="2359576"/>
            <a:ext cx="1507822" cy="502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Cache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CD51EB-AB14-0746-8B57-3964B46E708B}"/>
              </a:ext>
            </a:extLst>
          </p:cNvPr>
          <p:cNvSpPr/>
          <p:nvPr/>
        </p:nvSpPr>
        <p:spPr>
          <a:xfrm>
            <a:off x="9537560" y="2256747"/>
            <a:ext cx="636710" cy="1273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182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23" grpId="0" animBg="1"/>
      <p:bldP spid="2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85C7-1F51-415C-8B08-DC6AF9E2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BACKEND MEMORY OPERATION LATENCY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D5CBE1-DB77-43B4-9F22-90C28F3FD35B}"/>
              </a:ext>
            </a:extLst>
          </p:cNvPr>
          <p:cNvGrpSpPr/>
          <p:nvPr/>
        </p:nvGrpSpPr>
        <p:grpSpPr>
          <a:xfrm>
            <a:off x="4257973" y="5747372"/>
            <a:ext cx="1948755" cy="792775"/>
            <a:chOff x="9381807" y="2943653"/>
            <a:chExt cx="1948755" cy="792775"/>
          </a:xfrm>
        </p:grpSpPr>
        <p:pic>
          <p:nvPicPr>
            <p:cNvPr id="9" name="Picture 4" descr="Image result for timer icon">
              <a:extLst>
                <a:ext uri="{FF2B5EF4-FFF2-40B4-BE49-F238E27FC236}">
                  <a16:creationId xmlns:a16="http://schemas.microsoft.com/office/drawing/2014/main" id="{8358FCFF-E1BE-42B8-AD5E-8BF385DC5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1807" y="2943653"/>
              <a:ext cx="792775" cy="79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C9BFD2-8BBD-4BCF-831F-C52149B36211}"/>
                </a:ext>
              </a:extLst>
            </p:cNvPr>
            <p:cNvSpPr/>
            <p:nvPr/>
          </p:nvSpPr>
          <p:spPr>
            <a:xfrm>
              <a:off x="10068678" y="3103601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Franklin Gothic Medium" panose="020B0603020102020204" pitchFamily="34" charset="0"/>
                </a:rPr>
                <a:t>~15 ns</a:t>
              </a:r>
              <a:endParaRPr lang="en-US" sz="2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0532DB-EAAA-461A-B2FD-F6EE2CBD8FF9}"/>
              </a:ext>
            </a:extLst>
          </p:cNvPr>
          <p:cNvGrpSpPr/>
          <p:nvPr/>
        </p:nvGrpSpPr>
        <p:grpSpPr>
          <a:xfrm>
            <a:off x="8855352" y="5741764"/>
            <a:ext cx="2180150" cy="792775"/>
            <a:chOff x="9381808" y="4478386"/>
            <a:chExt cx="2180150" cy="792775"/>
          </a:xfrm>
        </p:grpSpPr>
        <p:pic>
          <p:nvPicPr>
            <p:cNvPr id="3076" name="Picture 4" descr="Image result for timer icon">
              <a:extLst>
                <a:ext uri="{FF2B5EF4-FFF2-40B4-BE49-F238E27FC236}">
                  <a16:creationId xmlns:a16="http://schemas.microsoft.com/office/drawing/2014/main" id="{C8E86EF9-D59B-419D-9D09-0E6FE132B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1808" y="4478386"/>
              <a:ext cx="792775" cy="79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F43EBC-1C5C-42C1-AF12-3EFF239BE957}"/>
                </a:ext>
              </a:extLst>
            </p:cNvPr>
            <p:cNvSpPr/>
            <p:nvPr/>
          </p:nvSpPr>
          <p:spPr>
            <a:xfrm>
              <a:off x="10093607" y="4658731"/>
              <a:ext cx="14683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&gt;100 ns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35EF2-0FC5-47F2-958C-01B4CF7156B9}"/>
              </a:ext>
            </a:extLst>
          </p:cNvPr>
          <p:cNvSpPr/>
          <p:nvPr/>
        </p:nvSpPr>
        <p:spPr>
          <a:xfrm>
            <a:off x="491614" y="5937969"/>
            <a:ext cx="3149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Latency to Persistence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F0901B-C53D-4D19-9FF9-2C4A1B928995}"/>
              </a:ext>
            </a:extLst>
          </p:cNvPr>
          <p:cNvSpPr/>
          <p:nvPr/>
        </p:nvSpPr>
        <p:spPr>
          <a:xfrm>
            <a:off x="5468096" y="2298788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27BAC-896A-4D25-A8C1-F2A7EE35A286}"/>
              </a:ext>
            </a:extLst>
          </p:cNvPr>
          <p:cNvSpPr/>
          <p:nvPr/>
        </p:nvSpPr>
        <p:spPr>
          <a:xfrm>
            <a:off x="5468096" y="3214882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NVM Access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D23F0B-5B98-47CB-9C42-9EBBEF788CA1}"/>
              </a:ext>
            </a:extLst>
          </p:cNvPr>
          <p:cNvSpPr/>
          <p:nvPr/>
        </p:nvSpPr>
        <p:spPr>
          <a:xfrm>
            <a:off x="7696354" y="2354668"/>
            <a:ext cx="1739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Backend Memory Operations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E814F09B-66E4-40A7-B324-C52DDF3C2DA9}"/>
              </a:ext>
            </a:extLst>
          </p:cNvPr>
          <p:cNvSpPr/>
          <p:nvPr/>
        </p:nvSpPr>
        <p:spPr>
          <a:xfrm>
            <a:off x="7370829" y="2638107"/>
            <a:ext cx="447282" cy="440986"/>
          </a:xfrm>
          <a:prstGeom prst="mathPlus">
            <a:avLst>
              <a:gd name="adj1" fmla="val 1299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9BC33F-D444-4CE5-9C72-C2E7DD82D3C2}"/>
              </a:ext>
            </a:extLst>
          </p:cNvPr>
          <p:cNvSpPr/>
          <p:nvPr/>
        </p:nvSpPr>
        <p:spPr>
          <a:xfrm>
            <a:off x="5468096" y="1574300"/>
            <a:ext cx="173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Cache Writeback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37D0966-5CDD-48BE-8029-E1BAEFE9FEC6}"/>
              </a:ext>
            </a:extLst>
          </p:cNvPr>
          <p:cNvCxnSpPr/>
          <p:nvPr/>
        </p:nvCxnSpPr>
        <p:spPr>
          <a:xfrm>
            <a:off x="3864334" y="1612572"/>
            <a:ext cx="0" cy="32933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104F691-875D-4334-A18C-6173108FE534}"/>
              </a:ext>
            </a:extLst>
          </p:cNvPr>
          <p:cNvSpPr/>
          <p:nvPr/>
        </p:nvSpPr>
        <p:spPr>
          <a:xfrm>
            <a:off x="2897016" y="4996717"/>
            <a:ext cx="1872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Write Access</a:t>
            </a:r>
          </a:p>
          <a:p>
            <a:pPr algn="ctr">
              <a:lnSpc>
                <a:spcPts val="2400"/>
              </a:lnSpc>
            </a:pPr>
            <a:r>
              <a:rPr lang="en-US" sz="2400" i="1" dirty="0">
                <a:latin typeface="Franklin Gothic Medium" panose="020B0603020102020204" pitchFamily="34" charset="0"/>
              </a:rPr>
              <a:t>Timeline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461709-89A8-4E7F-8C21-5B3F34601D96}"/>
              </a:ext>
            </a:extLst>
          </p:cNvPr>
          <p:cNvSpPr/>
          <p:nvPr/>
        </p:nvSpPr>
        <p:spPr>
          <a:xfrm>
            <a:off x="4769260" y="1612572"/>
            <a:ext cx="636710" cy="66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ED9577-90E8-4957-AB31-21C7A2EE7F6F}"/>
              </a:ext>
            </a:extLst>
          </p:cNvPr>
          <p:cNvSpPr/>
          <p:nvPr/>
        </p:nvSpPr>
        <p:spPr>
          <a:xfrm>
            <a:off x="4769260" y="2277795"/>
            <a:ext cx="636710" cy="66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324AC5-719D-4722-AD3F-DB4352FACDE6}"/>
              </a:ext>
            </a:extLst>
          </p:cNvPr>
          <p:cNvSpPr/>
          <p:nvPr/>
        </p:nvSpPr>
        <p:spPr>
          <a:xfrm>
            <a:off x="4769260" y="2942648"/>
            <a:ext cx="636710" cy="1211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76F7A-B6E6-48B3-A74F-A5959700E8A4}"/>
              </a:ext>
            </a:extLst>
          </p:cNvPr>
          <p:cNvSpPr/>
          <p:nvPr/>
        </p:nvSpPr>
        <p:spPr>
          <a:xfrm>
            <a:off x="9537212" y="3525019"/>
            <a:ext cx="636710" cy="66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8ECD24-5186-4028-833B-DA46B5A8D925}"/>
              </a:ext>
            </a:extLst>
          </p:cNvPr>
          <p:cNvSpPr/>
          <p:nvPr/>
        </p:nvSpPr>
        <p:spPr>
          <a:xfrm>
            <a:off x="9537386" y="4190119"/>
            <a:ext cx="636710" cy="1211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699424-D92B-433A-A8ED-3CFA650A95E2}"/>
              </a:ext>
            </a:extLst>
          </p:cNvPr>
          <p:cNvSpPr/>
          <p:nvPr/>
        </p:nvSpPr>
        <p:spPr>
          <a:xfrm>
            <a:off x="9537386" y="1612572"/>
            <a:ext cx="636710" cy="66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3E40DB-A324-4319-938A-7FCC7B5DCBF2}"/>
              </a:ext>
            </a:extLst>
          </p:cNvPr>
          <p:cNvSpPr/>
          <p:nvPr/>
        </p:nvSpPr>
        <p:spPr>
          <a:xfrm>
            <a:off x="9537560" y="2256747"/>
            <a:ext cx="636710" cy="1273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FFC6F-930C-4CDD-85D9-5F87C063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7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AA7BA0-7B53-1249-B519-488C75B50B1A}"/>
              </a:ext>
            </a:extLst>
          </p:cNvPr>
          <p:cNvGrpSpPr/>
          <p:nvPr/>
        </p:nvGrpSpPr>
        <p:grpSpPr>
          <a:xfrm>
            <a:off x="890074" y="4055557"/>
            <a:ext cx="1999540" cy="1077349"/>
            <a:chOff x="1314657" y="5147661"/>
            <a:chExt cx="2412710" cy="129996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0B70EA7-96CD-FB4A-B47B-65EE4DC1F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3245" b="35841"/>
            <a:stretch/>
          </p:blipFill>
          <p:spPr>
            <a:xfrm>
              <a:off x="1314657" y="5147661"/>
              <a:ext cx="2412710" cy="80323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EE2CDF-EAAC-6347-A51E-26AAF9CF7177}"/>
                </a:ext>
              </a:extLst>
            </p:cNvPr>
            <p:cNvSpPr/>
            <p:nvPr/>
          </p:nvSpPr>
          <p:spPr>
            <a:xfrm>
              <a:off x="2104083" y="5890565"/>
              <a:ext cx="1210261" cy="55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NVM</a:t>
              </a:r>
              <a:endParaRPr lang="en-US" sz="2000" dirty="0"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76E1CF-AADF-094C-9B80-21F7704A1250}"/>
              </a:ext>
            </a:extLst>
          </p:cNvPr>
          <p:cNvCxnSpPr>
            <a:cxnSpLocks/>
            <a:stCxn id="53" idx="2"/>
            <a:endCxn id="35" idx="0"/>
          </p:cNvCxnSpPr>
          <p:nvPr/>
        </p:nvCxnSpPr>
        <p:spPr>
          <a:xfrm flipH="1">
            <a:off x="1889844" y="3610466"/>
            <a:ext cx="2611" cy="4450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89E552F-8E10-D740-9C71-7D709478E7BF}"/>
              </a:ext>
            </a:extLst>
          </p:cNvPr>
          <p:cNvSpPr/>
          <p:nvPr/>
        </p:nvSpPr>
        <p:spPr>
          <a:xfrm>
            <a:off x="1133322" y="1761093"/>
            <a:ext cx="1513044" cy="5023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Core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5F83C6-C0BB-3D42-B805-71C3CBD226A3}"/>
              </a:ext>
            </a:extLst>
          </p:cNvPr>
          <p:cNvSpPr/>
          <p:nvPr/>
        </p:nvSpPr>
        <p:spPr>
          <a:xfrm>
            <a:off x="1286973" y="2361178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FA1CE6-F941-A840-B38F-7EE8A0F6643A}"/>
              </a:ext>
            </a:extLst>
          </p:cNvPr>
          <p:cNvSpPr/>
          <p:nvPr/>
        </p:nvSpPr>
        <p:spPr>
          <a:xfrm>
            <a:off x="1276235" y="2361178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Cache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A0C95E-C5B3-2A47-9812-15E3E0C5A401}"/>
              </a:ext>
            </a:extLst>
          </p:cNvPr>
          <p:cNvSpPr/>
          <p:nvPr/>
        </p:nvSpPr>
        <p:spPr>
          <a:xfrm>
            <a:off x="1203371" y="2315146"/>
            <a:ext cx="1232005" cy="5897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EB0218-126E-2B4C-BBB4-6D4429C1EF32}"/>
              </a:ext>
            </a:extLst>
          </p:cNvPr>
          <p:cNvSpPr/>
          <p:nvPr/>
        </p:nvSpPr>
        <p:spPr>
          <a:xfrm>
            <a:off x="1138545" y="2361178"/>
            <a:ext cx="1507822" cy="502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Cache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9AFDCF-0AA0-B14B-BCA8-95288B0C4467}"/>
              </a:ext>
            </a:extLst>
          </p:cNvPr>
          <p:cNvSpPr/>
          <p:nvPr/>
        </p:nvSpPr>
        <p:spPr>
          <a:xfrm>
            <a:off x="1138544" y="2975260"/>
            <a:ext cx="1507822" cy="635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BF4A65-E342-3248-A610-FCD2CCD441AD}"/>
              </a:ext>
            </a:extLst>
          </p:cNvPr>
          <p:cNvSpPr/>
          <p:nvPr/>
        </p:nvSpPr>
        <p:spPr>
          <a:xfrm>
            <a:off x="5238330" y="5038080"/>
            <a:ext cx="496844" cy="402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D1A8E0-ABCF-B24F-8733-D3C7D0252261}"/>
              </a:ext>
            </a:extLst>
          </p:cNvPr>
          <p:cNvSpPr/>
          <p:nvPr/>
        </p:nvSpPr>
        <p:spPr>
          <a:xfrm>
            <a:off x="7153636" y="5038213"/>
            <a:ext cx="496844" cy="4027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EA025A-416C-6549-934E-0E1251BA67FB}"/>
              </a:ext>
            </a:extLst>
          </p:cNvPr>
          <p:cNvSpPr/>
          <p:nvPr/>
        </p:nvSpPr>
        <p:spPr>
          <a:xfrm>
            <a:off x="5773839" y="5082295"/>
            <a:ext cx="1158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Volatile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72CB1E7-458B-BD4C-8E40-F0621CEADBCE}"/>
              </a:ext>
            </a:extLst>
          </p:cNvPr>
          <p:cNvSpPr/>
          <p:nvPr/>
        </p:nvSpPr>
        <p:spPr>
          <a:xfrm>
            <a:off x="7658343" y="5071707"/>
            <a:ext cx="173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Non-volatile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5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7D72-2CA1-4425-849D-A43BA8A5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WRITE LATENCY IS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EF5BB-5225-4D6F-865B-AB6397EC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4A7257-8CCC-184F-A4CB-4873E96F6C12}"/>
              </a:ext>
            </a:extLst>
          </p:cNvPr>
          <p:cNvGrpSpPr/>
          <p:nvPr/>
        </p:nvGrpSpPr>
        <p:grpSpPr>
          <a:xfrm>
            <a:off x="4467872" y="5275221"/>
            <a:ext cx="3064007" cy="1332837"/>
            <a:chOff x="1314657" y="5147661"/>
            <a:chExt cx="2412710" cy="10495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3A2A4F-E0AE-564C-BBFF-1475693E6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3245" b="35841"/>
            <a:stretch/>
          </p:blipFill>
          <p:spPr>
            <a:xfrm>
              <a:off x="1314657" y="5147661"/>
              <a:ext cx="2412710" cy="80323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17925A-E351-2242-9DA0-265AAB70E0C9}"/>
                </a:ext>
              </a:extLst>
            </p:cNvPr>
            <p:cNvSpPr/>
            <p:nvPr/>
          </p:nvSpPr>
          <p:spPr>
            <a:xfrm>
              <a:off x="2191229" y="5833653"/>
              <a:ext cx="628860" cy="363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NVM</a:t>
              </a:r>
              <a:endParaRPr lang="en-US" sz="2000" dirty="0"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2CECEB-D9C4-F141-A5B2-B35E4E4373B2}"/>
              </a:ext>
            </a:extLst>
          </p:cNvPr>
          <p:cNvCxnSpPr>
            <a:cxnSpLocks/>
          </p:cNvCxnSpPr>
          <p:nvPr/>
        </p:nvCxnSpPr>
        <p:spPr>
          <a:xfrm>
            <a:off x="5998738" y="4528314"/>
            <a:ext cx="0" cy="7469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35">
            <a:extLst>
              <a:ext uri="{FF2B5EF4-FFF2-40B4-BE49-F238E27FC236}">
                <a16:creationId xmlns:a16="http://schemas.microsoft.com/office/drawing/2014/main" id="{0A25433E-C06C-7046-B253-2945BD142F4D}"/>
              </a:ext>
            </a:extLst>
          </p:cNvPr>
          <p:cNvSpPr/>
          <p:nvPr/>
        </p:nvSpPr>
        <p:spPr>
          <a:xfrm>
            <a:off x="5319208" y="3191313"/>
            <a:ext cx="1337735" cy="1337001"/>
          </a:xfrm>
          <a:prstGeom prst="roundRect">
            <a:avLst>
              <a:gd name="adj" fmla="val 8688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E63B6A-F52B-0C45-9FAE-41E36FC5FC53}"/>
              </a:ext>
            </a:extLst>
          </p:cNvPr>
          <p:cNvSpPr/>
          <p:nvPr/>
        </p:nvSpPr>
        <p:spPr>
          <a:xfrm>
            <a:off x="5455600" y="3321661"/>
            <a:ext cx="1049561" cy="5023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Core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3361A0-AE0B-8746-AC44-E8F5512EC975}"/>
              </a:ext>
            </a:extLst>
          </p:cNvPr>
          <p:cNvSpPr/>
          <p:nvPr/>
        </p:nvSpPr>
        <p:spPr>
          <a:xfrm>
            <a:off x="5466337" y="3903669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AFA45-9E07-C84A-B48C-2EA95BA61C00}"/>
              </a:ext>
            </a:extLst>
          </p:cNvPr>
          <p:cNvSpPr/>
          <p:nvPr/>
        </p:nvSpPr>
        <p:spPr>
          <a:xfrm>
            <a:off x="5473957" y="5421079"/>
            <a:ext cx="1049561" cy="5023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A59F5B-24F7-2644-A370-5F53CFA43E44}"/>
              </a:ext>
            </a:extLst>
          </p:cNvPr>
          <p:cNvSpPr/>
          <p:nvPr/>
        </p:nvSpPr>
        <p:spPr>
          <a:xfrm>
            <a:off x="5455599" y="3903669"/>
            <a:ext cx="1049561" cy="50238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Cache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3BB35-92A5-5541-9542-64D714933D56}"/>
              </a:ext>
            </a:extLst>
          </p:cNvPr>
          <p:cNvSpPr txBox="1"/>
          <p:nvPr/>
        </p:nvSpPr>
        <p:spPr>
          <a:xfrm>
            <a:off x="2308860" y="3869096"/>
            <a:ext cx="172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Franklin Gothic Medium" panose="020B0603020102020204" pitchFamily="34" charset="0"/>
              </a:rPr>
              <a:t>Volatile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C6273-0484-A146-B5BE-1E2422DB89D7}"/>
              </a:ext>
            </a:extLst>
          </p:cNvPr>
          <p:cNvSpPr txBox="1"/>
          <p:nvPr/>
        </p:nvSpPr>
        <p:spPr>
          <a:xfrm>
            <a:off x="1881863" y="5421079"/>
            <a:ext cx="215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Franklin Gothic Medium" panose="020B0603020102020204" pitchFamily="34" charset="0"/>
              </a:rPr>
              <a:t>Non-volatile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881DF-6A6D-3640-9FBE-80DC5949985D}"/>
              </a:ext>
            </a:extLst>
          </p:cNvPr>
          <p:cNvSpPr/>
          <p:nvPr/>
        </p:nvSpPr>
        <p:spPr>
          <a:xfrm>
            <a:off x="5382735" y="3857637"/>
            <a:ext cx="1232005" cy="5897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C68F6B-4565-304D-9DDF-D49EF1698B13}"/>
              </a:ext>
            </a:extLst>
          </p:cNvPr>
          <p:cNvSpPr/>
          <p:nvPr/>
        </p:nvSpPr>
        <p:spPr>
          <a:xfrm>
            <a:off x="6166854" y="4570949"/>
            <a:ext cx="244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Franklin Gothic Medium" panose="020B0603020102020204" pitchFamily="34" charset="0"/>
              </a:rPr>
              <a:t>persist_barrier</a:t>
            </a:r>
            <a:endParaRPr lang="en-US" sz="2800" i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F569275-811A-A341-99F8-8833FF42D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7244"/>
          </a:xfrm>
        </p:spPr>
        <p:txBody>
          <a:bodyPr/>
          <a:lstStyle/>
          <a:p>
            <a:r>
              <a:rPr lang="en-US" dirty="0"/>
              <a:t>NVM programs need to use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crash consistency mechanisms </a:t>
            </a:r>
            <a:r>
              <a:rPr lang="en-US" dirty="0"/>
              <a:t>that enforces data writeback</a:t>
            </a:r>
          </a:p>
        </p:txBody>
      </p:sp>
    </p:spTree>
    <p:extLst>
      <p:ext uri="{BB962C8B-B14F-4D97-AF65-F5344CB8AC3E}">
        <p14:creationId xmlns:p14="http://schemas.microsoft.com/office/powerpoint/2010/main" val="34722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0065 0.221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0C0F-1880-46A8-AE24-D6BCC996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WRITE LATENCY IN NVM PROGRAMS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3FF7-B081-4BFD-8D6D-C64A941603C8}"/>
              </a:ext>
            </a:extLst>
          </p:cNvPr>
          <p:cNvSpPr/>
          <p:nvPr/>
        </p:nvSpPr>
        <p:spPr>
          <a:xfrm>
            <a:off x="2250057" y="5341138"/>
            <a:ext cx="7839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Example: Steps in undo logging transaction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6F316-5CB6-4A5D-889B-45EBFACFBEEF}"/>
              </a:ext>
            </a:extLst>
          </p:cNvPr>
          <p:cNvSpPr/>
          <p:nvPr/>
        </p:nvSpPr>
        <p:spPr>
          <a:xfrm>
            <a:off x="4554419" y="2169505"/>
            <a:ext cx="244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Franklin Gothic Medium" panose="020B0603020102020204" pitchFamily="34" charset="0"/>
              </a:rPr>
              <a:t>persist_barrier</a:t>
            </a:r>
            <a:endParaRPr lang="en-US" sz="2800" i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030C96-A544-40CB-B755-9A83F2128DFB}"/>
              </a:ext>
            </a:extLst>
          </p:cNvPr>
          <p:cNvSpPr/>
          <p:nvPr/>
        </p:nvSpPr>
        <p:spPr>
          <a:xfrm rot="8607133">
            <a:off x="4216155" y="1919341"/>
            <a:ext cx="394447" cy="31376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5FD35C-F322-4C2E-AD58-368782CE010E}"/>
              </a:ext>
            </a:extLst>
          </p:cNvPr>
          <p:cNvSpPr/>
          <p:nvPr/>
        </p:nvSpPr>
        <p:spPr>
          <a:xfrm>
            <a:off x="4747243" y="1519840"/>
            <a:ext cx="3568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Writeback from cache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C56FD7-86B2-44BE-867C-4BFEE96DDA46}"/>
              </a:ext>
            </a:extLst>
          </p:cNvPr>
          <p:cNvGrpSpPr/>
          <p:nvPr/>
        </p:nvGrpSpPr>
        <p:grpSpPr>
          <a:xfrm>
            <a:off x="1757447" y="1644660"/>
            <a:ext cx="492610" cy="3949743"/>
            <a:chOff x="-6324726" y="2343189"/>
            <a:chExt cx="492610" cy="394974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218CA2-337D-4158-917E-468DDBDE4D5F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E81925-7DEB-4854-8DB0-9E2EEBEF6B47}"/>
                </a:ext>
              </a:extLst>
            </p:cNvPr>
            <p:cNvSpPr/>
            <p:nvPr/>
          </p:nvSpPr>
          <p:spPr>
            <a:xfrm rot="16200000">
              <a:off x="-6913092" y="5298814"/>
              <a:ext cx="1582484" cy="405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800" i="1" dirty="0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EBF40D3-D5A4-43DB-A3AD-87FAB8605A94}"/>
              </a:ext>
            </a:extLst>
          </p:cNvPr>
          <p:cNvSpPr/>
          <p:nvPr/>
        </p:nvSpPr>
        <p:spPr>
          <a:xfrm>
            <a:off x="2733017" y="1644661"/>
            <a:ext cx="1338673" cy="649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CE46A4-C1EE-4579-A8BC-67B0307E1998}"/>
              </a:ext>
            </a:extLst>
          </p:cNvPr>
          <p:cNvSpPr/>
          <p:nvPr/>
        </p:nvSpPr>
        <p:spPr>
          <a:xfrm>
            <a:off x="2728865" y="2569819"/>
            <a:ext cx="1338673" cy="649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90C5D2-45DD-494B-9BC7-92382D12EF1C}"/>
              </a:ext>
            </a:extLst>
          </p:cNvPr>
          <p:cNvSpPr/>
          <p:nvPr/>
        </p:nvSpPr>
        <p:spPr>
          <a:xfrm>
            <a:off x="2728864" y="3480895"/>
            <a:ext cx="1338672" cy="649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BF1E79-4AB6-4331-B6D2-ABC0CCEC8899}"/>
              </a:ext>
            </a:extLst>
          </p:cNvPr>
          <p:cNvCxnSpPr/>
          <p:nvPr/>
        </p:nvCxnSpPr>
        <p:spPr>
          <a:xfrm>
            <a:off x="2537012" y="2430884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58EAC6-3A07-414A-8C1A-DD7B0BD9EF96}"/>
              </a:ext>
            </a:extLst>
          </p:cNvPr>
          <p:cNvCxnSpPr/>
          <p:nvPr/>
        </p:nvCxnSpPr>
        <p:spPr>
          <a:xfrm>
            <a:off x="2537012" y="3345383"/>
            <a:ext cx="1757081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314128-B8A9-4F69-A556-C939BB132D40}"/>
              </a:ext>
            </a:extLst>
          </p:cNvPr>
          <p:cNvCxnSpPr/>
          <p:nvPr/>
        </p:nvCxnSpPr>
        <p:spPr>
          <a:xfrm>
            <a:off x="2519658" y="4243825"/>
            <a:ext cx="175708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3A26FC7-B8BE-449C-8EB9-2047A91E2664}"/>
              </a:ext>
            </a:extLst>
          </p:cNvPr>
          <p:cNvSpPr/>
          <p:nvPr/>
        </p:nvSpPr>
        <p:spPr>
          <a:xfrm>
            <a:off x="2822957" y="1652669"/>
            <a:ext cx="117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Backup</a:t>
            </a:r>
            <a:endParaRPr lang="en-US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0F67D8-A7A9-4631-ADC0-3E5957E04555}"/>
              </a:ext>
            </a:extLst>
          </p:cNvPr>
          <p:cNvSpPr/>
          <p:nvPr/>
        </p:nvSpPr>
        <p:spPr>
          <a:xfrm>
            <a:off x="2850303" y="2571757"/>
            <a:ext cx="112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Update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D395A9-A7FF-49AE-8E64-3E3B40829318}"/>
              </a:ext>
            </a:extLst>
          </p:cNvPr>
          <p:cNvSpPr/>
          <p:nvPr/>
        </p:nvSpPr>
        <p:spPr>
          <a:xfrm>
            <a:off x="2773664" y="3480895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Commit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A2850-8B1D-44F5-BE54-161A3F61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88BE-EA6E-4966-9815-D86B81AB0B84}" type="slidenum">
              <a:rPr lang="en-US" smtClean="0"/>
              <a:t>9</a:t>
            </a:fld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65200CE-6F57-47B1-8FDA-9A83A0DFA554}"/>
              </a:ext>
            </a:extLst>
          </p:cNvPr>
          <p:cNvSpPr/>
          <p:nvPr/>
        </p:nvSpPr>
        <p:spPr>
          <a:xfrm>
            <a:off x="0" y="6113800"/>
            <a:ext cx="12192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Execution cannot continue until writeback completes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9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  <p:bldP spid="42" grpId="0" animBg="1"/>
      <p:bldP spid="43" grpId="0" animBg="1"/>
      <p:bldP spid="44" grpId="0" animBg="1"/>
      <p:bldP spid="39" grpId="0"/>
      <p:bldP spid="40" grpId="0"/>
      <p:bldP spid="41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4.6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4|0.9|2.5|4.1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4|0.9|2.5|4.1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1.5|1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9|2.7|3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6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4|4.2|1.3|3.1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3257</Words>
  <Application>Microsoft Macintosh PowerPoint</Application>
  <PresentationFormat>Widescreen</PresentationFormat>
  <Paragraphs>764</Paragraphs>
  <Slides>50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等线</vt:lpstr>
      <vt:lpstr>Arial</vt:lpstr>
      <vt:lpstr>Calibri</vt:lpstr>
      <vt:lpstr>Courier</vt:lpstr>
      <vt:lpstr>Courier New</vt:lpstr>
      <vt:lpstr>Franklin Gothic Medium</vt:lpstr>
      <vt:lpstr>Times</vt:lpstr>
      <vt:lpstr>Office Theme</vt:lpstr>
      <vt:lpstr>Janus  Optimizing Memory and Storage Support for Non-Volatile Memory Systems</vt:lpstr>
      <vt:lpstr>SUMMARY</vt:lpstr>
      <vt:lpstr>BACKGROUND</vt:lpstr>
      <vt:lpstr>MEMORY AND STORAGE SUPPORT</vt:lpstr>
      <vt:lpstr>BACKEND MEMORY OPERATION LATENCY</vt:lpstr>
      <vt:lpstr>BACKEND MEMORY OPERATION LATENCY</vt:lpstr>
      <vt:lpstr>BACKEND MEMORY OPERATION LATENCY</vt:lpstr>
      <vt:lpstr>WHY WRITE LATENCY IS IMPORTANT?</vt:lpstr>
      <vt:lpstr>WRITE LATENCY IN NVM PROGRAMS</vt:lpstr>
      <vt:lpstr>WRITE LATENCY IN NVM PROGRAMS</vt:lpstr>
      <vt:lpstr>WRITE LATENCY IN NVM PROGRAMS</vt:lpstr>
      <vt:lpstr>PowerPoint Presentation</vt:lpstr>
      <vt:lpstr>OUTLINE</vt:lpstr>
      <vt:lpstr>OBSERVATION</vt:lpstr>
      <vt:lpstr>OBSERVATION</vt:lpstr>
      <vt:lpstr>KEY IDEA I: PARALLELIZATION</vt:lpstr>
      <vt:lpstr>KEY IDEA I: PARALLELIZATION</vt:lpstr>
      <vt:lpstr>KEY IDEA I: PARALLELIZATION</vt:lpstr>
      <vt:lpstr>KEY IDEA I: PARALLELIZATION</vt:lpstr>
      <vt:lpstr>KEY IDEA II: PRE-EXECUTION</vt:lpstr>
      <vt:lpstr>KEY IDEA II: PRE-EXECUTION</vt:lpstr>
      <vt:lpstr>KEY IDEA II: PRE-EXECUTION</vt:lpstr>
      <vt:lpstr>KEY IDEA II: PRE-EXECUTION</vt:lpstr>
      <vt:lpstr>KEY IDEA II: PRE-EXECUTION</vt:lpstr>
      <vt:lpstr>AVAILABILITY OF ADDRESS AND DATA</vt:lpstr>
      <vt:lpstr>OUR PROPOSAL: JANUS</vt:lpstr>
      <vt:lpstr>JANUS OVERVIEW</vt:lpstr>
      <vt:lpstr>JANUS OVERVIEW</vt:lpstr>
      <vt:lpstr>PowerPoint Presentation</vt:lpstr>
      <vt:lpstr>OUTLINE</vt:lpstr>
      <vt:lpstr>SOFTWARE INTERFACE</vt:lpstr>
      <vt:lpstr>SOFTWARE INTERFACE</vt:lpstr>
      <vt:lpstr>AUTOMATED INSTURMENTATION</vt:lpstr>
      <vt:lpstr>PowerPoint Presentation</vt:lpstr>
      <vt:lpstr>HARDWARE MECHANISM</vt:lpstr>
      <vt:lpstr>HARDWARE MECHANISM</vt:lpstr>
      <vt:lpstr>OUTLINE</vt:lpstr>
      <vt:lpstr>METHODOLOGY</vt:lpstr>
      <vt:lpstr>JANUS VS. BASELINE</vt:lpstr>
      <vt:lpstr>JANUS VS. BASELINE</vt:lpstr>
      <vt:lpstr>MANUAL VS. AUTO INSTRUMENTATION</vt:lpstr>
      <vt:lpstr>CONCLUSION</vt:lpstr>
      <vt:lpstr>Janus  Optimizing Memory and Storage Support for Non-Volatile Memory Systems</vt:lpstr>
      <vt:lpstr>BACKUP SLIDES</vt:lpstr>
      <vt:lpstr>SW INTERFACE</vt:lpstr>
      <vt:lpstr>JANUS CORRECTNESS</vt:lpstr>
      <vt:lpstr>WORKLOADS</vt:lpstr>
      <vt:lpstr>MULTICORE</vt:lpstr>
      <vt:lpstr>PRE-EXECUTION PERCENTAGE</vt:lpstr>
      <vt:lpstr>JANUS VS. IDEAL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Sihang Liu</dc:creator>
  <cp:lastModifiedBy>Sihang Liu</cp:lastModifiedBy>
  <cp:revision>28</cp:revision>
  <dcterms:created xsi:type="dcterms:W3CDTF">2019-06-12T02:07:14Z</dcterms:created>
  <dcterms:modified xsi:type="dcterms:W3CDTF">2019-06-25T06:13:52Z</dcterms:modified>
</cp:coreProperties>
</file>