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7" r:id="rId2"/>
    <p:sldId id="317" r:id="rId3"/>
    <p:sldId id="258" r:id="rId4"/>
    <p:sldId id="273" r:id="rId5"/>
    <p:sldId id="333" r:id="rId6"/>
    <p:sldId id="334" r:id="rId7"/>
    <p:sldId id="323" r:id="rId8"/>
    <p:sldId id="268" r:id="rId9"/>
    <p:sldId id="269" r:id="rId10"/>
    <p:sldId id="324" r:id="rId11"/>
    <p:sldId id="277" r:id="rId12"/>
    <p:sldId id="291" r:id="rId13"/>
    <p:sldId id="280" r:id="rId14"/>
    <p:sldId id="296" r:id="rId15"/>
    <p:sldId id="262" r:id="rId16"/>
    <p:sldId id="328" r:id="rId17"/>
    <p:sldId id="287" r:id="rId18"/>
    <p:sldId id="332" r:id="rId19"/>
    <p:sldId id="329" r:id="rId20"/>
    <p:sldId id="314" r:id="rId21"/>
    <p:sldId id="345" r:id="rId22"/>
    <p:sldId id="297" r:id="rId23"/>
    <p:sldId id="336" r:id="rId24"/>
    <p:sldId id="337" r:id="rId25"/>
    <p:sldId id="293" r:id="rId26"/>
    <p:sldId id="342" r:id="rId27"/>
    <p:sldId id="343" r:id="rId28"/>
    <p:sldId id="325" r:id="rId29"/>
    <p:sldId id="344" r:id="rId30"/>
    <p:sldId id="300" r:id="rId31"/>
    <p:sldId id="341" r:id="rId32"/>
    <p:sldId id="301" r:id="rId33"/>
    <p:sldId id="338" r:id="rId34"/>
    <p:sldId id="339" r:id="rId35"/>
    <p:sldId id="281" r:id="rId36"/>
    <p:sldId id="312" r:id="rId37"/>
    <p:sldId id="305" r:id="rId38"/>
    <p:sldId id="306" r:id="rId39"/>
    <p:sldId id="282" r:id="rId40"/>
    <p:sldId id="298" r:id="rId41"/>
    <p:sldId id="346" r:id="rId42"/>
    <p:sldId id="283" r:id="rId43"/>
    <p:sldId id="284" r:id="rId44"/>
    <p:sldId id="307" r:id="rId45"/>
    <p:sldId id="309" r:id="rId46"/>
    <p:sldId id="299" r:id="rId47"/>
    <p:sldId id="285" r:id="rId48"/>
    <p:sldId id="311" r:id="rId49"/>
    <p:sldId id="310" r:id="rId50"/>
    <p:sldId id="308" r:id="rId51"/>
    <p:sldId id="321" r:id="rId52"/>
    <p:sldId id="303" r:id="rId53"/>
    <p:sldId id="34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hang Liu" initials="SL" lastIdx="2" clrIdx="0">
    <p:extLst>
      <p:ext uri="{19B8F6BF-5375-455C-9EA6-DF929625EA0E}">
        <p15:presenceInfo xmlns:p15="http://schemas.microsoft.com/office/powerpoint/2012/main" userId="1310673794729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05" autoAdjust="0"/>
    <p:restoredTop sz="84136" autoAdjust="0"/>
  </p:normalViewPr>
  <p:slideViewPr>
    <p:cSldViewPr snapToGrid="0" snapToObjects="1">
      <p:cViewPr varScale="1">
        <p:scale>
          <a:sx n="86" d="100"/>
          <a:sy n="86" d="100"/>
        </p:scale>
        <p:origin x="91" y="19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1310673794729cb3/Documents/nvtes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1310673794729cb3/Documents/nvtes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1310673794729cb3/Documents/nvtes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1310673794729cb3/Documents/nvtes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d.docs.live.net/1310673794729cb3/Documents/nvtes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61095509655695"/>
          <c:y val="8.4269922841028425E-2"/>
          <c:w val="0.78797021648399213"/>
          <c:h val="0.59252660496160381"/>
        </c:manualLayout>
      </c:layout>
      <c:barChart>
        <c:barDir val="col"/>
        <c:grouping val="clustered"/>
        <c:varyColors val="0"/>
        <c:ser>
          <c:idx val="0"/>
          <c:order val="0"/>
          <c:spPr>
            <a:solidFill>
              <a:schemeClr val="accent1">
                <a:lumMod val="75000"/>
              </a:schemeClr>
            </a:solidFill>
            <a:ln>
              <a:noFill/>
            </a:ln>
            <a:effectLst/>
          </c:spPr>
          <c:invertIfNegative val="0"/>
          <c:cat>
            <c:strRef>
              <c:f>ppt!$A$4:$A$8</c:f>
              <c:strCache>
                <c:ptCount val="5"/>
                <c:pt idx="0">
                  <c:v>C-Tree</c:v>
                </c:pt>
                <c:pt idx="1">
                  <c:v>B-Tree</c:v>
                </c:pt>
                <c:pt idx="2">
                  <c:v>RB-Tree</c:v>
                </c:pt>
                <c:pt idx="3">
                  <c:v>HashMap</c:v>
                </c:pt>
                <c:pt idx="4">
                  <c:v>HashMap (Low-level)</c:v>
                </c:pt>
              </c:strCache>
            </c:strRef>
          </c:cat>
          <c:val>
            <c:numRef>
              <c:f>ppt!$B$4:$B$8</c:f>
              <c:numCache>
                <c:formatCode>General</c:formatCode>
                <c:ptCount val="5"/>
                <c:pt idx="0">
                  <c:v>7.9090326498272931</c:v>
                </c:pt>
                <c:pt idx="1">
                  <c:v>6.890831553403892</c:v>
                </c:pt>
                <c:pt idx="2">
                  <c:v>6.8965882561317651</c:v>
                </c:pt>
                <c:pt idx="3">
                  <c:v>7.0904081029245782</c:v>
                </c:pt>
                <c:pt idx="4">
                  <c:v>5.2223568454287186</c:v>
                </c:pt>
              </c:numCache>
            </c:numRef>
          </c:val>
          <c:extLst>
            <c:ext xmlns:c16="http://schemas.microsoft.com/office/drawing/2014/chart" uri="{C3380CC4-5D6E-409C-BE32-E72D297353CC}">
              <c16:uniqueId val="{00000000-DB1F-4DDE-8DDC-48A8E3873C57}"/>
            </c:ext>
          </c:extLst>
        </c:ser>
        <c:dLbls>
          <c:showLegendKey val="0"/>
          <c:showVal val="0"/>
          <c:showCatName val="0"/>
          <c:showSerName val="0"/>
          <c:showPercent val="0"/>
          <c:showBubbleSize val="0"/>
        </c:dLbls>
        <c:gapWidth val="150"/>
        <c:overlap val="-27"/>
        <c:axId val="714461600"/>
        <c:axId val="714463240"/>
      </c:barChart>
      <c:catAx>
        <c:axId val="714461600"/>
        <c:scaling>
          <c:orientation val="minMax"/>
        </c:scaling>
        <c:delete val="0"/>
        <c:axPos val="b"/>
        <c:numFmt formatCode="General" sourceLinked="1"/>
        <c:majorTickMark val="none"/>
        <c:minorTickMark val="none"/>
        <c:tickLblPos val="nextTo"/>
        <c:spPr>
          <a:noFill/>
          <a:ln w="25400" cap="flat" cmpd="sng" algn="ctr">
            <a:solidFill>
              <a:schemeClr val="accent1">
                <a:lumMod val="75000"/>
              </a:schemeClr>
            </a:solidFill>
            <a:round/>
          </a:ln>
          <a:effectLst/>
        </c:spPr>
        <c:txPr>
          <a:bodyPr rot="-60000000" spcFirstLastPara="1" vertOverflow="ellipsis" vert="horz" wrap="square" anchor="ctr" anchorCtr="1"/>
          <a:lstStyle/>
          <a:p>
            <a:pPr>
              <a:defRPr sz="2400" b="0" i="0" u="none" strike="noStrike" kern="1200" baseline="0">
                <a:solidFill>
                  <a:schemeClr val="accent1">
                    <a:lumMod val="75000"/>
                  </a:schemeClr>
                </a:solidFill>
                <a:latin typeface="Franklin Gothic Medium Cond" panose="020B0606030402020204" pitchFamily="34" charset="0"/>
                <a:ea typeface="+mn-ea"/>
                <a:cs typeface="+mn-cs"/>
              </a:defRPr>
            </a:pPr>
            <a:endParaRPr lang="en-US"/>
          </a:p>
        </c:txPr>
        <c:crossAx val="714463240"/>
        <c:crosses val="autoZero"/>
        <c:auto val="1"/>
        <c:lblAlgn val="ctr"/>
        <c:lblOffset val="100"/>
        <c:noMultiLvlLbl val="0"/>
      </c:catAx>
      <c:valAx>
        <c:axId val="714463240"/>
        <c:scaling>
          <c:orientation val="minMax"/>
          <c:max val="8"/>
        </c:scaling>
        <c:delete val="0"/>
        <c:axPos val="l"/>
        <c:majorGridlines>
          <c:spPr>
            <a:ln w="19050" cap="flat" cmpd="sng" algn="ctr">
              <a:solidFill>
                <a:schemeClr val="accent1">
                  <a:lumMod val="40000"/>
                  <a:lumOff val="60000"/>
                </a:schemeClr>
              </a:solidFill>
              <a:round/>
            </a:ln>
            <a:effectLst/>
          </c:spPr>
        </c:majorGridlines>
        <c:numFmt formatCode="General" sourceLinked="1"/>
        <c:majorTickMark val="none"/>
        <c:minorTickMark val="none"/>
        <c:tickLblPos val="nextTo"/>
        <c:spPr>
          <a:noFill/>
          <a:ln w="25400">
            <a:solidFill>
              <a:schemeClr val="accent1">
                <a:lumMod val="75000"/>
              </a:schemeClr>
            </a:solidFill>
          </a:ln>
          <a:effectLst/>
        </c:spPr>
        <c:txPr>
          <a:bodyPr rot="-60000000" spcFirstLastPara="1" vertOverflow="ellipsis" vert="horz" wrap="square" anchor="ctr" anchorCtr="1"/>
          <a:lstStyle/>
          <a:p>
            <a:pPr>
              <a:defRPr sz="2400" b="0" i="0" u="none" strike="noStrike" kern="1200" baseline="0">
                <a:solidFill>
                  <a:schemeClr val="accent1">
                    <a:lumMod val="75000"/>
                  </a:schemeClr>
                </a:solidFill>
                <a:latin typeface="Franklin Gothic Medium" panose="020B0603020102020204" pitchFamily="34" charset="0"/>
                <a:ea typeface="+mn-ea"/>
                <a:cs typeface="+mn-cs"/>
              </a:defRPr>
            </a:pPr>
            <a:endParaRPr lang="en-US"/>
          </a:p>
        </c:txPr>
        <c:crossAx val="714461600"/>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28959216487198"/>
          <c:y val="0.26812032421993115"/>
          <c:w val="0.86681928744055503"/>
          <c:h val="0.41509068311757524"/>
        </c:manualLayout>
      </c:layout>
      <c:barChart>
        <c:barDir val="col"/>
        <c:grouping val="clustered"/>
        <c:varyColors val="0"/>
        <c:ser>
          <c:idx val="0"/>
          <c:order val="0"/>
          <c:spPr>
            <a:solidFill>
              <a:schemeClr val="accent1">
                <a:lumMod val="75000"/>
              </a:schemeClr>
            </a:solidFill>
            <a:ln w="12700">
              <a:noFill/>
            </a:ln>
            <a:effectLst/>
          </c:spPr>
          <c:invertIfNegative val="0"/>
          <c:cat>
            <c:strRef>
              <c:f>real!$A$23:$A$28</c:f>
              <c:strCache>
                <c:ptCount val="6"/>
                <c:pt idx="0">
                  <c:v>Memcached</c:v>
                </c:pt>
                <c:pt idx="1">
                  <c:v>Memcached</c:v>
                </c:pt>
                <c:pt idx="2">
                  <c:v>Redis</c:v>
                </c:pt>
                <c:pt idx="3">
                  <c:v>PMFS</c:v>
                </c:pt>
                <c:pt idx="4">
                  <c:v>PMFS</c:v>
                </c:pt>
                <c:pt idx="5">
                  <c:v>Average</c:v>
                </c:pt>
              </c:strCache>
            </c:strRef>
          </c:cat>
          <c:val>
            <c:numRef>
              <c:f>real!$D$23:$D$28</c:f>
              <c:numCache>
                <c:formatCode>General</c:formatCode>
                <c:ptCount val="6"/>
                <c:pt idx="0">
                  <c:v>1.9761904761904763</c:v>
                </c:pt>
                <c:pt idx="1">
                  <c:v>1.6445888527868033</c:v>
                </c:pt>
                <c:pt idx="2">
                  <c:v>1.6436683516050679</c:v>
                </c:pt>
                <c:pt idx="3">
                  <c:v>1.3312297734627832</c:v>
                </c:pt>
                <c:pt idx="4">
                  <c:v>1.8810548851920137</c:v>
                </c:pt>
                <c:pt idx="5">
                  <c:v>1.6798517858245399</c:v>
                </c:pt>
              </c:numCache>
            </c:numRef>
          </c:val>
          <c:extLst>
            <c:ext xmlns:c16="http://schemas.microsoft.com/office/drawing/2014/chart" uri="{C3380CC4-5D6E-409C-BE32-E72D297353CC}">
              <c16:uniqueId val="{00000000-6265-46A7-868D-5EBCF2242385}"/>
            </c:ext>
          </c:extLst>
        </c:ser>
        <c:dLbls>
          <c:showLegendKey val="0"/>
          <c:showVal val="0"/>
          <c:showCatName val="0"/>
          <c:showSerName val="0"/>
          <c:showPercent val="0"/>
          <c:showBubbleSize val="0"/>
        </c:dLbls>
        <c:gapWidth val="182"/>
        <c:axId val="1700941743"/>
        <c:axId val="1695848255"/>
      </c:barChart>
      <c:catAx>
        <c:axId val="1700941743"/>
        <c:scaling>
          <c:orientation val="minMax"/>
        </c:scaling>
        <c:delete val="0"/>
        <c:axPos val="b"/>
        <c:numFmt formatCode="General" sourceLinked="1"/>
        <c:majorTickMark val="none"/>
        <c:minorTickMark val="none"/>
        <c:tickLblPos val="nextTo"/>
        <c:spPr>
          <a:noFill/>
          <a:ln w="25400" cap="flat" cmpd="sng" algn="ctr">
            <a:solidFill>
              <a:schemeClr val="accent1">
                <a:lumMod val="75000"/>
              </a:schemeClr>
            </a:solidFill>
            <a:round/>
          </a:ln>
          <a:effectLst/>
        </c:spPr>
        <c:txPr>
          <a:bodyPr rot="-60000000" spcFirstLastPara="1" vertOverflow="ellipsis" vert="horz" wrap="square" anchor="ctr" anchorCtr="1"/>
          <a:lstStyle/>
          <a:p>
            <a:pPr>
              <a:defRPr sz="2400" b="0" i="0" u="none" strike="noStrike" kern="1200" baseline="0">
                <a:solidFill>
                  <a:schemeClr val="accent1">
                    <a:lumMod val="75000"/>
                  </a:schemeClr>
                </a:solidFill>
                <a:latin typeface="Franklin Gothic Medium Cond" panose="020B0606030402020204" pitchFamily="34" charset="0"/>
                <a:ea typeface="+mn-ea"/>
                <a:cs typeface="Times New Roman" panose="02020603050405020304" pitchFamily="18" charset="0"/>
              </a:defRPr>
            </a:pPr>
            <a:endParaRPr lang="en-US"/>
          </a:p>
        </c:txPr>
        <c:crossAx val="1695848255"/>
        <c:crosses val="autoZero"/>
        <c:auto val="1"/>
        <c:lblAlgn val="ctr"/>
        <c:lblOffset val="100"/>
        <c:noMultiLvlLbl val="0"/>
      </c:catAx>
      <c:valAx>
        <c:axId val="1695848255"/>
        <c:scaling>
          <c:orientation val="minMax"/>
          <c:max val="2"/>
          <c:min val="1"/>
        </c:scaling>
        <c:delete val="0"/>
        <c:axPos val="l"/>
        <c:majorGridlines>
          <c:spPr>
            <a:ln w="19050" cap="flat" cmpd="sng" algn="ctr">
              <a:solidFill>
                <a:schemeClr val="accent1">
                  <a:lumMod val="40000"/>
                  <a:lumOff val="60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400" b="0" dirty="0">
                    <a:solidFill>
                      <a:schemeClr val="accent1">
                        <a:lumMod val="75000"/>
                      </a:schemeClr>
                    </a:solidFill>
                    <a:latin typeface="Franklin Gothic Medium" panose="020B0603020102020204" pitchFamily="34" charset="0"/>
                    <a:cs typeface="Times New Roman" panose="02020603050405020304" pitchFamily="18" charset="0"/>
                  </a:rPr>
                  <a:t>PMTest</a:t>
                </a:r>
                <a:r>
                  <a:rPr lang="en-US" sz="2400" b="0" baseline="0" dirty="0">
                    <a:solidFill>
                      <a:schemeClr val="accent1">
                        <a:lumMod val="75000"/>
                      </a:schemeClr>
                    </a:solidFill>
                    <a:latin typeface="Franklin Gothic Medium" panose="020B0603020102020204" pitchFamily="34" charset="0"/>
                    <a:cs typeface="Times New Roman" panose="02020603050405020304" pitchFamily="18" charset="0"/>
                  </a:rPr>
                  <a:t> Overhead</a:t>
                </a:r>
                <a:endParaRPr lang="en-US" sz="2400" b="0" dirty="0">
                  <a:solidFill>
                    <a:schemeClr val="accent1">
                      <a:lumMod val="75000"/>
                    </a:schemeClr>
                  </a:solidFill>
                  <a:latin typeface="Franklin Gothic Medium" panose="020B0603020102020204" pitchFamily="34" charset="0"/>
                  <a:cs typeface="Times New Roman" panose="02020603050405020304" pitchFamily="18" charset="0"/>
                </a:endParaRPr>
              </a:p>
            </c:rich>
          </c:tx>
          <c:layout>
            <c:manualLayout>
              <c:xMode val="edge"/>
              <c:yMode val="edge"/>
              <c:x val="0"/>
              <c:y val="0.18972625734697435"/>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25400">
            <a:solidFill>
              <a:schemeClr val="accent1">
                <a:lumMod val="75000"/>
              </a:schemeClr>
            </a:solidFill>
          </a:ln>
          <a:effectLst/>
        </c:spPr>
        <c:txPr>
          <a:bodyPr rot="-60000000" spcFirstLastPara="1" vertOverflow="ellipsis" vert="horz" wrap="square" anchor="ctr" anchorCtr="1"/>
          <a:lstStyle/>
          <a:p>
            <a:pPr>
              <a:defRPr sz="2400" b="0" i="0" u="none" strike="noStrike" kern="1200" baseline="0">
                <a:solidFill>
                  <a:schemeClr val="accent1">
                    <a:lumMod val="75000"/>
                  </a:schemeClr>
                </a:solidFill>
                <a:latin typeface="Franklin Gothic Medium Cond" panose="020B0606030402020204" pitchFamily="34" charset="0"/>
                <a:ea typeface="+mn-ea"/>
                <a:cs typeface="Times New Roman" panose="02020603050405020304" pitchFamily="18" charset="0"/>
              </a:defRPr>
            </a:pPr>
            <a:endParaRPr lang="en-US"/>
          </a:p>
        </c:txPr>
        <c:crossAx val="1700941743"/>
        <c:crosses val="autoZero"/>
        <c:crossBetween val="between"/>
        <c:majorUnit val="0.5"/>
      </c:valAx>
      <c:spPr>
        <a:noFill/>
        <a:ln>
          <a:solidFill>
            <a:schemeClr val="accent1">
              <a:lumMod val="40000"/>
              <a:lumOff val="60000"/>
            </a:schemeClr>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09167132655537"/>
          <c:y val="0.22439350297600072"/>
          <c:w val="0.43684098717511605"/>
          <c:h val="0.31437425947336767"/>
        </c:manualLayout>
      </c:layout>
      <c:lineChart>
        <c:grouping val="standard"/>
        <c:varyColors val="0"/>
        <c:ser>
          <c:idx val="0"/>
          <c:order val="0"/>
          <c:tx>
            <c:v>Memslap</c:v>
          </c:tx>
          <c:spPr>
            <a:ln w="28575" cap="rnd">
              <a:solidFill>
                <a:schemeClr val="accent1">
                  <a:lumMod val="50000"/>
                </a:schemeClr>
              </a:solidFill>
              <a:round/>
            </a:ln>
            <a:effectLst/>
          </c:spPr>
          <c:marker>
            <c:symbol val="square"/>
            <c:size val="10"/>
            <c:spPr>
              <a:solidFill>
                <a:schemeClr val="accent1">
                  <a:lumMod val="50000"/>
                </a:schemeClr>
              </a:solidFill>
              <a:ln w="9525">
                <a:noFill/>
              </a:ln>
              <a:effectLst/>
            </c:spPr>
          </c:marker>
          <c:cat>
            <c:numRef>
              <c:f>real!$A$3:$A$5</c:f>
              <c:numCache>
                <c:formatCode>General</c:formatCode>
                <c:ptCount val="3"/>
                <c:pt idx="0">
                  <c:v>1</c:v>
                </c:pt>
                <c:pt idx="1">
                  <c:v>2</c:v>
                </c:pt>
                <c:pt idx="2">
                  <c:v>4</c:v>
                </c:pt>
              </c:numCache>
            </c:numRef>
          </c:cat>
          <c:val>
            <c:numRef>
              <c:f>real!$D$3:$D$5</c:f>
              <c:numCache>
                <c:formatCode>General</c:formatCode>
                <c:ptCount val="3"/>
                <c:pt idx="0">
                  <c:v>1.976190476</c:v>
                </c:pt>
                <c:pt idx="1">
                  <c:v>2.5700934580000001</c:v>
                </c:pt>
                <c:pt idx="2">
                  <c:v>4.8309859150000003</c:v>
                </c:pt>
              </c:numCache>
            </c:numRef>
          </c:val>
          <c:smooth val="0"/>
          <c:extLst>
            <c:ext xmlns:c16="http://schemas.microsoft.com/office/drawing/2014/chart" uri="{C3380CC4-5D6E-409C-BE32-E72D297353CC}">
              <c16:uniqueId val="{00000000-40BE-49C4-B3FA-4AF7F0C5DD55}"/>
            </c:ext>
          </c:extLst>
        </c:ser>
        <c:ser>
          <c:idx val="1"/>
          <c:order val="1"/>
          <c:tx>
            <c:v>YCSB</c:v>
          </c:tx>
          <c:spPr>
            <a:ln w="28575" cap="rnd">
              <a:solidFill>
                <a:schemeClr val="accent1">
                  <a:lumMod val="50000"/>
                </a:schemeClr>
              </a:solidFill>
              <a:round/>
            </a:ln>
            <a:effectLst/>
          </c:spPr>
          <c:marker>
            <c:symbol val="triangle"/>
            <c:size val="10"/>
            <c:spPr>
              <a:solidFill>
                <a:schemeClr val="accent1">
                  <a:lumMod val="50000"/>
                </a:schemeClr>
              </a:solidFill>
              <a:ln w="25400">
                <a:noFill/>
              </a:ln>
              <a:effectLst/>
            </c:spPr>
          </c:marker>
          <c:cat>
            <c:numRef>
              <c:f>real!$A$3:$A$5</c:f>
              <c:numCache>
                <c:formatCode>General</c:formatCode>
                <c:ptCount val="3"/>
                <c:pt idx="0">
                  <c:v>1</c:v>
                </c:pt>
                <c:pt idx="1">
                  <c:v>2</c:v>
                </c:pt>
                <c:pt idx="2">
                  <c:v>4</c:v>
                </c:pt>
              </c:numCache>
            </c:numRef>
          </c:cat>
          <c:val>
            <c:numRef>
              <c:f>real!$G$3:$G$5</c:f>
              <c:numCache>
                <c:formatCode>General</c:formatCode>
                <c:ptCount val="3"/>
                <c:pt idx="0">
                  <c:v>1.6445888529999999</c:v>
                </c:pt>
                <c:pt idx="1">
                  <c:v>1.809892211</c:v>
                </c:pt>
                <c:pt idx="2">
                  <c:v>3.1850417520000001</c:v>
                </c:pt>
              </c:numCache>
            </c:numRef>
          </c:val>
          <c:smooth val="0"/>
          <c:extLst>
            <c:ext xmlns:c16="http://schemas.microsoft.com/office/drawing/2014/chart" uri="{C3380CC4-5D6E-409C-BE32-E72D297353CC}">
              <c16:uniqueId val="{00000001-40BE-49C4-B3FA-4AF7F0C5DD55}"/>
            </c:ext>
          </c:extLst>
        </c:ser>
        <c:dLbls>
          <c:showLegendKey val="0"/>
          <c:showVal val="0"/>
          <c:showCatName val="0"/>
          <c:showSerName val="0"/>
          <c:showPercent val="0"/>
          <c:showBubbleSize val="0"/>
        </c:dLbls>
        <c:marker val="1"/>
        <c:smooth val="0"/>
        <c:axId val="1642876095"/>
        <c:axId val="1642810895"/>
      </c:lineChart>
      <c:catAx>
        <c:axId val="1642876095"/>
        <c:scaling>
          <c:orientation val="minMax"/>
        </c:scaling>
        <c:delete val="0"/>
        <c:axPos val="b"/>
        <c:numFmt formatCode="General" sourceLinked="1"/>
        <c:majorTickMark val="none"/>
        <c:minorTickMark val="none"/>
        <c:tickLblPos val="nextTo"/>
        <c:spPr>
          <a:noFill/>
          <a:ln w="25400" cap="flat" cmpd="sng" algn="ctr">
            <a:solidFill>
              <a:schemeClr val="accent1">
                <a:lumMod val="75000"/>
              </a:schemeClr>
            </a:solidFill>
            <a:round/>
          </a:ln>
          <a:effectLst/>
        </c:spPr>
        <c:txPr>
          <a:bodyPr rot="-60000000" spcFirstLastPara="1" vertOverflow="ellipsis" vert="horz" wrap="square" anchor="ctr" anchorCtr="1"/>
          <a:lstStyle/>
          <a:p>
            <a:pPr>
              <a:defRPr sz="2400" b="0" i="0" u="none" strike="noStrike" kern="1200" baseline="0">
                <a:solidFill>
                  <a:schemeClr val="accent1">
                    <a:lumMod val="75000"/>
                  </a:schemeClr>
                </a:solidFill>
                <a:latin typeface="Franklin Gothic Medium" panose="020B0603020102020204" pitchFamily="34" charset="0"/>
                <a:ea typeface="+mn-ea"/>
                <a:cs typeface="Times New Roman" panose="02020603050405020304" pitchFamily="18" charset="0"/>
              </a:defRPr>
            </a:pPr>
            <a:endParaRPr lang="en-US"/>
          </a:p>
        </c:txPr>
        <c:crossAx val="1642810895"/>
        <c:crosses val="autoZero"/>
        <c:auto val="1"/>
        <c:lblAlgn val="ctr"/>
        <c:lblOffset val="100"/>
        <c:noMultiLvlLbl val="0"/>
      </c:catAx>
      <c:valAx>
        <c:axId val="1642810895"/>
        <c:scaling>
          <c:orientation val="minMax"/>
          <c:max val="5"/>
          <c:min val="1"/>
        </c:scaling>
        <c:delete val="0"/>
        <c:axPos val="l"/>
        <c:majorGridlines>
          <c:spPr>
            <a:ln w="19050" cap="flat" cmpd="sng" algn="ctr">
              <a:solidFill>
                <a:schemeClr val="accent1">
                  <a:lumMod val="60000"/>
                  <a:lumOff val="40000"/>
                </a:schemeClr>
              </a:solidFill>
              <a:round/>
            </a:ln>
            <a:effectLst/>
          </c:spPr>
        </c:majorGridlines>
        <c:numFmt formatCode="General" sourceLinked="1"/>
        <c:majorTickMark val="none"/>
        <c:minorTickMark val="none"/>
        <c:tickLblPos val="nextTo"/>
        <c:spPr>
          <a:noFill/>
          <a:ln w="25400">
            <a:solidFill>
              <a:schemeClr val="accent1">
                <a:lumMod val="75000"/>
              </a:schemeClr>
            </a:solidFill>
          </a:ln>
          <a:effectLst/>
        </c:spPr>
        <c:txPr>
          <a:bodyPr rot="-60000000" spcFirstLastPara="1" vertOverflow="ellipsis" vert="horz" wrap="square" anchor="ctr" anchorCtr="1"/>
          <a:lstStyle/>
          <a:p>
            <a:pPr>
              <a:defRPr sz="2400" b="0" i="0" u="none" strike="noStrike" kern="1200" baseline="0">
                <a:solidFill>
                  <a:schemeClr val="accent1">
                    <a:lumMod val="75000"/>
                  </a:schemeClr>
                </a:solidFill>
                <a:latin typeface="Franklin Gothic Medium" panose="020B0603020102020204" pitchFamily="34" charset="0"/>
                <a:ea typeface="+mn-ea"/>
                <a:cs typeface="Times New Roman" panose="02020603050405020304" pitchFamily="18" charset="0"/>
              </a:defRPr>
            </a:pPr>
            <a:endParaRPr lang="en-US"/>
          </a:p>
        </c:txPr>
        <c:crossAx val="1642876095"/>
        <c:crosses val="autoZero"/>
        <c:crossBetween val="between"/>
        <c:majorUnit val="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689556438674"/>
          <c:y val="0.20510076721449141"/>
          <c:w val="0.40901244232592471"/>
          <c:h val="0.36078563733445318"/>
        </c:manualLayout>
      </c:layout>
      <c:lineChart>
        <c:grouping val="standard"/>
        <c:varyColors val="0"/>
        <c:ser>
          <c:idx val="0"/>
          <c:order val="0"/>
          <c:tx>
            <c:v>Memslap</c:v>
          </c:tx>
          <c:spPr>
            <a:ln w="28575" cap="rnd">
              <a:solidFill>
                <a:schemeClr val="accent1">
                  <a:lumMod val="50000"/>
                </a:schemeClr>
              </a:solidFill>
              <a:round/>
            </a:ln>
            <a:effectLst/>
          </c:spPr>
          <c:marker>
            <c:symbol val="square"/>
            <c:size val="10"/>
            <c:spPr>
              <a:solidFill>
                <a:schemeClr val="accent1">
                  <a:lumMod val="50000"/>
                </a:schemeClr>
              </a:solidFill>
              <a:ln w="9525">
                <a:noFill/>
              </a:ln>
              <a:effectLst/>
            </c:spPr>
          </c:marker>
          <c:cat>
            <c:numRef>
              <c:f>real!$I$3:$I$5</c:f>
              <c:numCache>
                <c:formatCode>General</c:formatCode>
                <c:ptCount val="3"/>
                <c:pt idx="0">
                  <c:v>1</c:v>
                </c:pt>
                <c:pt idx="1">
                  <c:v>2</c:v>
                </c:pt>
                <c:pt idx="2">
                  <c:v>4</c:v>
                </c:pt>
              </c:numCache>
            </c:numRef>
          </c:cat>
          <c:val>
            <c:numRef>
              <c:f>real!$L$3:$L$5</c:f>
              <c:numCache>
                <c:formatCode>General</c:formatCode>
                <c:ptCount val="3"/>
                <c:pt idx="0">
                  <c:v>4.8309859150000003</c:v>
                </c:pt>
                <c:pt idx="1">
                  <c:v>3.3960396039999998</c:v>
                </c:pt>
                <c:pt idx="2">
                  <c:v>2.8347107440000001</c:v>
                </c:pt>
              </c:numCache>
            </c:numRef>
          </c:val>
          <c:smooth val="0"/>
          <c:extLst>
            <c:ext xmlns:c16="http://schemas.microsoft.com/office/drawing/2014/chart" uri="{C3380CC4-5D6E-409C-BE32-E72D297353CC}">
              <c16:uniqueId val="{00000000-3CCE-44FE-AD29-F7085B215EF0}"/>
            </c:ext>
          </c:extLst>
        </c:ser>
        <c:ser>
          <c:idx val="1"/>
          <c:order val="1"/>
          <c:tx>
            <c:v>YCSB</c:v>
          </c:tx>
          <c:spPr>
            <a:ln w="28575" cap="rnd">
              <a:solidFill>
                <a:schemeClr val="accent1">
                  <a:lumMod val="50000"/>
                </a:schemeClr>
              </a:solidFill>
              <a:round/>
            </a:ln>
            <a:effectLst/>
          </c:spPr>
          <c:marker>
            <c:symbol val="triangle"/>
            <c:size val="10"/>
            <c:spPr>
              <a:solidFill>
                <a:schemeClr val="accent1">
                  <a:lumMod val="50000"/>
                </a:schemeClr>
              </a:solidFill>
              <a:ln w="25400">
                <a:noFill/>
              </a:ln>
              <a:effectLst/>
            </c:spPr>
          </c:marker>
          <c:cat>
            <c:numRef>
              <c:f>real!$I$3:$I$5</c:f>
              <c:numCache>
                <c:formatCode>General</c:formatCode>
                <c:ptCount val="3"/>
                <c:pt idx="0">
                  <c:v>1</c:v>
                </c:pt>
                <c:pt idx="1">
                  <c:v>2</c:v>
                </c:pt>
                <c:pt idx="2">
                  <c:v>4</c:v>
                </c:pt>
              </c:numCache>
            </c:numRef>
          </c:cat>
          <c:val>
            <c:numRef>
              <c:f>real!$O$3:$O$5</c:f>
              <c:numCache>
                <c:formatCode>General</c:formatCode>
                <c:ptCount val="3"/>
                <c:pt idx="0">
                  <c:v>3.1850417520000001</c:v>
                </c:pt>
                <c:pt idx="1">
                  <c:v>2.5681108510000001</c:v>
                </c:pt>
                <c:pt idx="2">
                  <c:v>2.1374157390000001</c:v>
                </c:pt>
              </c:numCache>
            </c:numRef>
          </c:val>
          <c:smooth val="0"/>
          <c:extLst>
            <c:ext xmlns:c16="http://schemas.microsoft.com/office/drawing/2014/chart" uri="{C3380CC4-5D6E-409C-BE32-E72D297353CC}">
              <c16:uniqueId val="{00000001-3CCE-44FE-AD29-F7085B215EF0}"/>
            </c:ext>
          </c:extLst>
        </c:ser>
        <c:dLbls>
          <c:showLegendKey val="0"/>
          <c:showVal val="0"/>
          <c:showCatName val="0"/>
          <c:showSerName val="0"/>
          <c:showPercent val="0"/>
          <c:showBubbleSize val="0"/>
        </c:dLbls>
        <c:marker val="1"/>
        <c:smooth val="0"/>
        <c:axId val="1724443263"/>
        <c:axId val="1725326783"/>
      </c:lineChart>
      <c:catAx>
        <c:axId val="1724443263"/>
        <c:scaling>
          <c:orientation val="minMax"/>
        </c:scaling>
        <c:delete val="0"/>
        <c:axPos val="b"/>
        <c:numFmt formatCode="General" sourceLinked="1"/>
        <c:majorTickMark val="none"/>
        <c:minorTickMark val="none"/>
        <c:tickLblPos val="nextTo"/>
        <c:spPr>
          <a:noFill/>
          <a:ln w="25400" cap="flat" cmpd="sng" algn="ctr">
            <a:solidFill>
              <a:schemeClr val="accent1">
                <a:lumMod val="75000"/>
              </a:schemeClr>
            </a:solidFill>
            <a:round/>
          </a:ln>
          <a:effectLst/>
        </c:spPr>
        <c:txPr>
          <a:bodyPr rot="-60000000" spcFirstLastPara="1" vertOverflow="ellipsis" vert="horz" wrap="square" anchor="ctr" anchorCtr="1"/>
          <a:lstStyle/>
          <a:p>
            <a:pPr>
              <a:defRPr sz="2400" b="0" i="0" u="none" strike="noStrike" kern="1200" baseline="0">
                <a:solidFill>
                  <a:schemeClr val="accent1">
                    <a:lumMod val="75000"/>
                  </a:schemeClr>
                </a:solidFill>
                <a:latin typeface="Franklin Gothic Medium" panose="020B0603020102020204" pitchFamily="34" charset="0"/>
                <a:ea typeface="+mn-ea"/>
                <a:cs typeface="Times New Roman" panose="02020603050405020304" pitchFamily="18" charset="0"/>
              </a:defRPr>
            </a:pPr>
            <a:endParaRPr lang="en-US"/>
          </a:p>
        </c:txPr>
        <c:crossAx val="1725326783"/>
        <c:crosses val="autoZero"/>
        <c:auto val="1"/>
        <c:lblAlgn val="ctr"/>
        <c:lblOffset val="100"/>
        <c:noMultiLvlLbl val="0"/>
      </c:catAx>
      <c:valAx>
        <c:axId val="1725326783"/>
        <c:scaling>
          <c:orientation val="minMax"/>
          <c:max val="5"/>
          <c:min val="1"/>
        </c:scaling>
        <c:delete val="0"/>
        <c:axPos val="l"/>
        <c:majorGridlines>
          <c:spPr>
            <a:ln w="19050" cap="flat" cmpd="sng" algn="ctr">
              <a:solidFill>
                <a:schemeClr val="accent1">
                  <a:lumMod val="60000"/>
                  <a:lumOff val="40000"/>
                </a:schemeClr>
              </a:solidFill>
              <a:round/>
            </a:ln>
            <a:effectLst/>
          </c:spPr>
        </c:majorGridlines>
        <c:numFmt formatCode="General" sourceLinked="1"/>
        <c:majorTickMark val="none"/>
        <c:minorTickMark val="none"/>
        <c:tickLblPos val="nextTo"/>
        <c:spPr>
          <a:noFill/>
          <a:ln w="25400">
            <a:solidFill>
              <a:schemeClr val="accent1">
                <a:lumMod val="75000"/>
              </a:schemeClr>
            </a:solidFill>
          </a:ln>
          <a:effectLst/>
        </c:spPr>
        <c:txPr>
          <a:bodyPr rot="-60000000" spcFirstLastPara="1" vertOverflow="ellipsis" vert="horz" wrap="square" anchor="ctr" anchorCtr="1"/>
          <a:lstStyle/>
          <a:p>
            <a:pPr>
              <a:defRPr sz="2400" b="0" i="0" u="none" strike="noStrike" kern="1200" baseline="0">
                <a:solidFill>
                  <a:schemeClr val="accent1">
                    <a:lumMod val="75000"/>
                  </a:schemeClr>
                </a:solidFill>
                <a:latin typeface="Franklin Gothic Medium" panose="020B0603020102020204" pitchFamily="34" charset="0"/>
                <a:ea typeface="+mn-ea"/>
                <a:cs typeface="Times New Roman" panose="02020603050405020304" pitchFamily="18" charset="0"/>
              </a:defRPr>
            </a:pPr>
            <a:endParaRPr lang="en-US"/>
          </a:p>
        </c:txPr>
        <c:crossAx val="1724443263"/>
        <c:crosses val="autoZero"/>
        <c:crossBetween val="between"/>
        <c:majorUnit val="1"/>
      </c:valAx>
      <c:spPr>
        <a:noFill/>
        <a:ln>
          <a:noFill/>
        </a:ln>
        <a:effectLst/>
      </c:spPr>
    </c:plotArea>
    <c:legend>
      <c:legendPos val="t"/>
      <c:layout>
        <c:manualLayout>
          <c:xMode val="edge"/>
          <c:yMode val="edge"/>
          <c:x val="0.29006837503355426"/>
          <c:y val="0"/>
          <c:w val="0.66074175288018688"/>
          <c:h val="0.1447626826020981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accent1">
                  <a:lumMod val="75000"/>
                </a:schemeClr>
              </a:solidFill>
              <a:latin typeface="Franklin Gothic Medium" panose="020B0603020102020204" pitchFamily="34" charset="0"/>
              <a:ea typeface="+mn-ea"/>
              <a:cs typeface="Times New Roman" panose="02020603050405020304" pitchFamily="18"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094085946693985"/>
          <c:y val="0.2153555605354916"/>
          <c:w val="0.36319345848337192"/>
          <c:h val="0.34009027544773707"/>
        </c:manualLayout>
      </c:layout>
      <c:lineChart>
        <c:grouping val="standard"/>
        <c:varyColors val="0"/>
        <c:ser>
          <c:idx val="0"/>
          <c:order val="0"/>
          <c:tx>
            <c:v>Memslap</c:v>
          </c:tx>
          <c:spPr>
            <a:ln w="28575" cap="rnd">
              <a:solidFill>
                <a:srgbClr val="4472C4">
                  <a:lumMod val="50000"/>
                </a:srgbClr>
              </a:solidFill>
              <a:round/>
            </a:ln>
            <a:effectLst/>
          </c:spPr>
          <c:marker>
            <c:symbol val="square"/>
            <c:size val="10"/>
            <c:spPr>
              <a:solidFill>
                <a:srgbClr val="4472C4">
                  <a:lumMod val="50000"/>
                </a:srgbClr>
              </a:solidFill>
              <a:ln w="25400">
                <a:noFill/>
              </a:ln>
              <a:effectLst/>
            </c:spPr>
          </c:marker>
          <c:cat>
            <c:numRef>
              <c:f>real!$Q$3:$Q$5</c:f>
              <c:numCache>
                <c:formatCode>General</c:formatCode>
                <c:ptCount val="3"/>
                <c:pt idx="0">
                  <c:v>1</c:v>
                </c:pt>
                <c:pt idx="1">
                  <c:v>2</c:v>
                </c:pt>
                <c:pt idx="2">
                  <c:v>4</c:v>
                </c:pt>
              </c:numCache>
            </c:numRef>
          </c:cat>
          <c:val>
            <c:numRef>
              <c:f>real!$T$3:$T$5</c:f>
              <c:numCache>
                <c:formatCode>General</c:formatCode>
                <c:ptCount val="3"/>
                <c:pt idx="0">
                  <c:v>1.976190476</c:v>
                </c:pt>
                <c:pt idx="1">
                  <c:v>2.2916666669999999</c:v>
                </c:pt>
                <c:pt idx="2">
                  <c:v>2.8347107440000001</c:v>
                </c:pt>
              </c:numCache>
            </c:numRef>
          </c:val>
          <c:smooth val="0"/>
          <c:extLst>
            <c:ext xmlns:c16="http://schemas.microsoft.com/office/drawing/2014/chart" uri="{C3380CC4-5D6E-409C-BE32-E72D297353CC}">
              <c16:uniqueId val="{00000000-2ADB-4774-98A3-12EE811CA0A0}"/>
            </c:ext>
          </c:extLst>
        </c:ser>
        <c:ser>
          <c:idx val="1"/>
          <c:order val="1"/>
          <c:tx>
            <c:v>YCSB</c:v>
          </c:tx>
          <c:spPr>
            <a:ln w="28575" cap="rnd">
              <a:solidFill>
                <a:srgbClr val="4472C4">
                  <a:lumMod val="50000"/>
                </a:srgbClr>
              </a:solidFill>
              <a:round/>
            </a:ln>
            <a:effectLst/>
          </c:spPr>
          <c:marker>
            <c:symbol val="triangle"/>
            <c:size val="10"/>
            <c:spPr>
              <a:solidFill>
                <a:srgbClr val="4472C4">
                  <a:lumMod val="50000"/>
                </a:srgbClr>
              </a:solidFill>
              <a:ln w="9525">
                <a:noFill/>
              </a:ln>
              <a:effectLst/>
            </c:spPr>
          </c:marker>
          <c:cat>
            <c:numRef>
              <c:f>real!$Q$3:$Q$5</c:f>
              <c:numCache>
                <c:formatCode>General</c:formatCode>
                <c:ptCount val="3"/>
                <c:pt idx="0">
                  <c:v>1</c:v>
                </c:pt>
                <c:pt idx="1">
                  <c:v>2</c:v>
                </c:pt>
                <c:pt idx="2">
                  <c:v>4</c:v>
                </c:pt>
              </c:numCache>
            </c:numRef>
          </c:cat>
          <c:val>
            <c:numRef>
              <c:f>real!$W$3:$W$5</c:f>
              <c:numCache>
                <c:formatCode>General</c:formatCode>
                <c:ptCount val="3"/>
                <c:pt idx="0">
                  <c:v>1.8354253840000001</c:v>
                </c:pt>
                <c:pt idx="1">
                  <c:v>2.0024043090000001</c:v>
                </c:pt>
                <c:pt idx="2">
                  <c:v>2.1374157390000001</c:v>
                </c:pt>
              </c:numCache>
            </c:numRef>
          </c:val>
          <c:smooth val="0"/>
          <c:extLst>
            <c:ext xmlns:c16="http://schemas.microsoft.com/office/drawing/2014/chart" uri="{C3380CC4-5D6E-409C-BE32-E72D297353CC}">
              <c16:uniqueId val="{00000001-2ADB-4774-98A3-12EE811CA0A0}"/>
            </c:ext>
          </c:extLst>
        </c:ser>
        <c:dLbls>
          <c:showLegendKey val="0"/>
          <c:showVal val="0"/>
          <c:showCatName val="0"/>
          <c:showSerName val="0"/>
          <c:showPercent val="0"/>
          <c:showBubbleSize val="0"/>
        </c:dLbls>
        <c:marker val="1"/>
        <c:smooth val="0"/>
        <c:axId val="1724443263"/>
        <c:axId val="1725326783"/>
      </c:lineChart>
      <c:catAx>
        <c:axId val="1724443263"/>
        <c:scaling>
          <c:orientation val="minMax"/>
        </c:scaling>
        <c:delete val="0"/>
        <c:axPos val="b"/>
        <c:numFmt formatCode="General" sourceLinked="1"/>
        <c:majorTickMark val="none"/>
        <c:minorTickMark val="none"/>
        <c:tickLblPos val="nextTo"/>
        <c:spPr>
          <a:noFill/>
          <a:ln w="25400" cap="flat" cmpd="sng" algn="ctr">
            <a:solidFill>
              <a:srgbClr val="4472C4">
                <a:lumMod val="75000"/>
              </a:srgbClr>
            </a:solidFill>
            <a:round/>
          </a:ln>
          <a:effectLst/>
        </c:spPr>
        <c:txPr>
          <a:bodyPr rot="-60000000" spcFirstLastPara="1" vertOverflow="ellipsis" vert="horz" wrap="square" anchor="ctr" anchorCtr="1"/>
          <a:lstStyle/>
          <a:p>
            <a:pPr>
              <a:defRPr sz="2400" b="0" i="0" u="none" strike="noStrike" kern="1200" baseline="0">
                <a:solidFill>
                  <a:schemeClr val="accent1">
                    <a:lumMod val="75000"/>
                  </a:schemeClr>
                </a:solidFill>
                <a:latin typeface="Franklin Gothic Medium" panose="020B0603020102020204" pitchFamily="34" charset="0"/>
                <a:ea typeface="+mn-ea"/>
                <a:cs typeface="Times New Roman" panose="02020603050405020304" pitchFamily="18" charset="0"/>
              </a:defRPr>
            </a:pPr>
            <a:endParaRPr lang="en-US"/>
          </a:p>
        </c:txPr>
        <c:crossAx val="1725326783"/>
        <c:crosses val="autoZero"/>
        <c:auto val="1"/>
        <c:lblAlgn val="ctr"/>
        <c:lblOffset val="100"/>
        <c:noMultiLvlLbl val="0"/>
      </c:catAx>
      <c:valAx>
        <c:axId val="1725326783"/>
        <c:scaling>
          <c:orientation val="minMax"/>
          <c:max val="5"/>
          <c:min val="1"/>
        </c:scaling>
        <c:delete val="0"/>
        <c:axPos val="l"/>
        <c:majorGridlines>
          <c:spPr>
            <a:ln w="19050" cap="flat" cmpd="sng" algn="ctr">
              <a:solidFill>
                <a:srgbClr val="4472C4">
                  <a:lumMod val="60000"/>
                  <a:lumOff val="40000"/>
                </a:srgbClr>
              </a:solidFill>
              <a:round/>
            </a:ln>
            <a:effectLst/>
          </c:spPr>
        </c:majorGridlines>
        <c:numFmt formatCode="General" sourceLinked="1"/>
        <c:majorTickMark val="none"/>
        <c:minorTickMark val="none"/>
        <c:tickLblPos val="nextTo"/>
        <c:spPr>
          <a:noFill/>
          <a:ln w="25400">
            <a:solidFill>
              <a:srgbClr val="4472C4">
                <a:lumMod val="75000"/>
              </a:srgbClr>
            </a:solidFill>
          </a:ln>
          <a:effectLst/>
        </c:spPr>
        <c:txPr>
          <a:bodyPr rot="-60000000" spcFirstLastPara="1" vertOverflow="ellipsis" vert="horz" wrap="square" anchor="ctr" anchorCtr="1"/>
          <a:lstStyle/>
          <a:p>
            <a:pPr>
              <a:defRPr sz="2000" b="0" i="0" u="none" strike="noStrike" kern="1200" baseline="0">
                <a:solidFill>
                  <a:schemeClr val="accent1">
                    <a:lumMod val="75000"/>
                  </a:schemeClr>
                </a:solidFill>
                <a:latin typeface="Franklin Gothic Medium" panose="020B0603020102020204" pitchFamily="34" charset="0"/>
                <a:ea typeface="+mn-ea"/>
                <a:cs typeface="Times New Roman" panose="02020603050405020304" pitchFamily="18" charset="0"/>
              </a:defRPr>
            </a:pPr>
            <a:endParaRPr lang="en-US"/>
          </a:p>
        </c:txPr>
        <c:crossAx val="1724443263"/>
        <c:crosses val="autoZero"/>
        <c:crossBetween val="between"/>
        <c:majorUnit val="1"/>
      </c:valAx>
      <c:spPr>
        <a:noFill/>
        <a:ln>
          <a:noFill/>
        </a:ln>
        <a:effectLst/>
      </c:spPr>
    </c:plotArea>
    <c:plotVisOnly val="1"/>
    <c:dispBlanksAs val="zero"/>
    <c:showDLblsOverMax val="0"/>
    <c:extLst/>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0.11819</cdr:x>
      <cdr:y>0.80368</cdr:y>
    </cdr:from>
    <cdr:to>
      <cdr:x>0.26057</cdr:x>
      <cdr:y>0.95414</cdr:y>
    </cdr:to>
    <cdr:sp macro="" textlink="">
      <cdr:nvSpPr>
        <cdr:cNvPr id="2" name="TextBox 1">
          <a:extLst xmlns:a="http://schemas.openxmlformats.org/drawingml/2006/main">
            <a:ext uri="{FF2B5EF4-FFF2-40B4-BE49-F238E27FC236}">
              <a16:creationId xmlns:a16="http://schemas.microsoft.com/office/drawing/2014/main" id="{C899DDB6-A372-F84C-A527-D0757F002792}"/>
            </a:ext>
          </a:extLst>
        </cdr:cNvPr>
        <cdr:cNvSpPr txBox="1"/>
      </cdr:nvSpPr>
      <cdr:spPr>
        <a:xfrm xmlns:a="http://schemas.openxmlformats.org/drawingml/2006/main">
          <a:off x="1173271" y="3131031"/>
          <a:ext cx="1413375" cy="5861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2400" b="0" dirty="0">
              <a:solidFill>
                <a:schemeClr val="accent1">
                  <a:lumMod val="75000"/>
                </a:schemeClr>
              </a:solidFill>
              <a:latin typeface="Franklin Gothic Medium Cond" panose="020B0606030402020204" pitchFamily="34" charset="0"/>
              <a:cs typeface="Times New Roman" panose="02020603050405020304" pitchFamily="18" charset="0"/>
            </a:rPr>
            <a:t>+</a:t>
          </a:r>
          <a:r>
            <a:rPr lang="en-US" sz="2400" b="0" dirty="0" err="1">
              <a:solidFill>
                <a:schemeClr val="accent1">
                  <a:lumMod val="75000"/>
                </a:schemeClr>
              </a:solidFill>
              <a:latin typeface="Franklin Gothic Medium Cond" panose="020B0606030402020204" pitchFamily="34" charset="0"/>
              <a:cs typeface="Times New Roman" panose="02020603050405020304" pitchFamily="18" charset="0"/>
            </a:rPr>
            <a:t>Memslap</a:t>
          </a:r>
          <a:endParaRPr lang="en-US" sz="2400" b="0" dirty="0">
            <a:solidFill>
              <a:schemeClr val="accent1">
                <a:lumMod val="75000"/>
              </a:schemeClr>
            </a:solidFill>
            <a:latin typeface="Franklin Gothic Medium Cond" panose="020B0606030402020204" pitchFamily="34" charset="0"/>
            <a:cs typeface="Times New Roman" panose="02020603050405020304" pitchFamily="18" charset="0"/>
          </a:endParaRPr>
        </a:p>
      </cdr:txBody>
    </cdr:sp>
  </cdr:relSizeAnchor>
  <cdr:relSizeAnchor xmlns:cdr="http://schemas.openxmlformats.org/drawingml/2006/chartDrawing">
    <cdr:from>
      <cdr:x>0.25947</cdr:x>
      <cdr:y>0.80368</cdr:y>
    </cdr:from>
    <cdr:to>
      <cdr:x>0.40185</cdr:x>
      <cdr:y>0.95414</cdr:y>
    </cdr:to>
    <cdr:sp macro="" textlink="">
      <cdr:nvSpPr>
        <cdr:cNvPr id="5" name="TextBox 1">
          <a:extLst xmlns:a="http://schemas.openxmlformats.org/drawingml/2006/main">
            <a:ext uri="{FF2B5EF4-FFF2-40B4-BE49-F238E27FC236}">
              <a16:creationId xmlns:a16="http://schemas.microsoft.com/office/drawing/2014/main" id="{9E14260E-D78B-7742-B816-88656C2D6B9E}"/>
            </a:ext>
          </a:extLst>
        </cdr:cNvPr>
        <cdr:cNvSpPr txBox="1"/>
      </cdr:nvSpPr>
      <cdr:spPr>
        <a:xfrm xmlns:a="http://schemas.openxmlformats.org/drawingml/2006/main">
          <a:off x="2575727" y="3131031"/>
          <a:ext cx="1413375" cy="5861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0">
              <a:solidFill>
                <a:schemeClr val="accent1">
                  <a:lumMod val="75000"/>
                </a:schemeClr>
              </a:solidFill>
              <a:latin typeface="Franklin Gothic Medium Cond" panose="020B0606030402020204" pitchFamily="34" charset="0"/>
              <a:cs typeface="Times New Roman" panose="02020603050405020304" pitchFamily="18" charset="0"/>
            </a:rPr>
            <a:t>+YCSB</a:t>
          </a:r>
        </a:p>
      </cdr:txBody>
    </cdr:sp>
  </cdr:relSizeAnchor>
  <cdr:relSizeAnchor xmlns:cdr="http://schemas.openxmlformats.org/drawingml/2006/chartDrawing">
    <cdr:from>
      <cdr:x>0.40958</cdr:x>
      <cdr:y>0.80368</cdr:y>
    </cdr:from>
    <cdr:to>
      <cdr:x>0.55196</cdr:x>
      <cdr:y>0.95414</cdr:y>
    </cdr:to>
    <cdr:sp macro="" textlink="">
      <cdr:nvSpPr>
        <cdr:cNvPr id="6" name="TextBox 1">
          <a:extLst xmlns:a="http://schemas.openxmlformats.org/drawingml/2006/main">
            <a:ext uri="{FF2B5EF4-FFF2-40B4-BE49-F238E27FC236}">
              <a16:creationId xmlns:a16="http://schemas.microsoft.com/office/drawing/2014/main" id="{9E14260E-D78B-7742-B816-88656C2D6B9E}"/>
            </a:ext>
          </a:extLst>
        </cdr:cNvPr>
        <cdr:cNvSpPr txBox="1"/>
      </cdr:nvSpPr>
      <cdr:spPr>
        <a:xfrm xmlns:a="http://schemas.openxmlformats.org/drawingml/2006/main">
          <a:off x="4065836" y="3131031"/>
          <a:ext cx="1413375" cy="5861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0" dirty="0">
              <a:solidFill>
                <a:schemeClr val="accent1">
                  <a:lumMod val="75000"/>
                </a:schemeClr>
              </a:solidFill>
              <a:latin typeface="Franklin Gothic Medium Cond" panose="020B0606030402020204" pitchFamily="34" charset="0"/>
              <a:cs typeface="Times New Roman" panose="02020603050405020304" pitchFamily="18" charset="0"/>
            </a:rPr>
            <a:t>+LRU</a:t>
          </a:r>
        </a:p>
      </cdr:txBody>
    </cdr:sp>
  </cdr:relSizeAnchor>
  <cdr:relSizeAnchor xmlns:cdr="http://schemas.openxmlformats.org/drawingml/2006/chartDrawing">
    <cdr:from>
      <cdr:x>0.55086</cdr:x>
      <cdr:y>0.80368</cdr:y>
    </cdr:from>
    <cdr:to>
      <cdr:x>0.69324</cdr:x>
      <cdr:y>0.95414</cdr:y>
    </cdr:to>
    <cdr:sp macro="" textlink="">
      <cdr:nvSpPr>
        <cdr:cNvPr id="7" name="TextBox 1">
          <a:extLst xmlns:a="http://schemas.openxmlformats.org/drawingml/2006/main">
            <a:ext uri="{FF2B5EF4-FFF2-40B4-BE49-F238E27FC236}">
              <a16:creationId xmlns:a16="http://schemas.microsoft.com/office/drawing/2014/main" id="{F67AF06E-EC4A-E94F-80DA-B2EF5C46F45E}"/>
            </a:ext>
          </a:extLst>
        </cdr:cNvPr>
        <cdr:cNvSpPr txBox="1"/>
      </cdr:nvSpPr>
      <cdr:spPr>
        <a:xfrm xmlns:a="http://schemas.openxmlformats.org/drawingml/2006/main">
          <a:off x="5468291" y="3131031"/>
          <a:ext cx="1413375" cy="5861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0">
              <a:solidFill>
                <a:schemeClr val="accent1">
                  <a:lumMod val="75000"/>
                </a:schemeClr>
              </a:solidFill>
              <a:latin typeface="Franklin Gothic Medium Cond" panose="020B0606030402020204" pitchFamily="34" charset="0"/>
              <a:cs typeface="Times New Roman" panose="02020603050405020304" pitchFamily="18" charset="0"/>
            </a:rPr>
            <a:t>+OLTP</a:t>
          </a:r>
        </a:p>
      </cdr:txBody>
    </cdr:sp>
  </cdr:relSizeAnchor>
  <cdr:relSizeAnchor xmlns:cdr="http://schemas.openxmlformats.org/drawingml/2006/chartDrawing">
    <cdr:from>
      <cdr:x>0.69545</cdr:x>
      <cdr:y>0.80368</cdr:y>
    </cdr:from>
    <cdr:to>
      <cdr:x>0.83784</cdr:x>
      <cdr:y>0.95414</cdr:y>
    </cdr:to>
    <cdr:sp macro="" textlink="">
      <cdr:nvSpPr>
        <cdr:cNvPr id="8" name="TextBox 1">
          <a:extLst xmlns:a="http://schemas.openxmlformats.org/drawingml/2006/main">
            <a:ext uri="{FF2B5EF4-FFF2-40B4-BE49-F238E27FC236}">
              <a16:creationId xmlns:a16="http://schemas.microsoft.com/office/drawing/2014/main" id="{261AF28E-7996-6645-A62E-BD0EDF13BFD1}"/>
            </a:ext>
          </a:extLst>
        </cdr:cNvPr>
        <cdr:cNvSpPr txBox="1"/>
      </cdr:nvSpPr>
      <cdr:spPr>
        <a:xfrm xmlns:a="http://schemas.openxmlformats.org/drawingml/2006/main">
          <a:off x="6903605" y="3131031"/>
          <a:ext cx="1413474" cy="5861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0" dirty="0">
              <a:solidFill>
                <a:schemeClr val="accent1">
                  <a:lumMod val="75000"/>
                </a:schemeClr>
              </a:solidFill>
              <a:latin typeface="Franklin Gothic Medium Cond" panose="020B0606030402020204" pitchFamily="34" charset="0"/>
              <a:cs typeface="Times New Roman" panose="02020603050405020304" pitchFamily="18" charset="0"/>
            </a:rPr>
            <a:t>+</a:t>
          </a:r>
          <a:r>
            <a:rPr lang="en-US" sz="2400" b="0" dirty="0" err="1">
              <a:solidFill>
                <a:schemeClr val="accent1">
                  <a:lumMod val="75000"/>
                </a:schemeClr>
              </a:solidFill>
              <a:latin typeface="Franklin Gothic Medium Cond" panose="020B0606030402020204" pitchFamily="34" charset="0"/>
              <a:cs typeface="Times New Roman" panose="02020603050405020304" pitchFamily="18" charset="0"/>
            </a:rPr>
            <a:t>Filebench</a:t>
          </a:r>
          <a:endParaRPr lang="en-US" sz="2400" b="0" dirty="0">
            <a:solidFill>
              <a:schemeClr val="accent1">
                <a:lumMod val="75000"/>
              </a:schemeClr>
            </a:solidFill>
            <a:latin typeface="Franklin Gothic Medium Cond" panose="020B0606030402020204" pitchFamily="34"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511C7-357B-464F-A59A-EB0228B2D989}" type="datetimeFigureOut">
              <a:rPr lang="en-US" smtClean="0"/>
              <a:t>4/23/2019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62DD7-2103-8944-BB7A-EB5AE38EF05E}" type="slidenum">
              <a:rPr lang="en-US" smtClean="0"/>
              <a:t>‹#›</a:t>
            </a:fld>
            <a:endParaRPr lang="en-US"/>
          </a:p>
        </p:txBody>
      </p:sp>
    </p:spTree>
    <p:extLst>
      <p:ext uri="{BB962C8B-B14F-4D97-AF65-F5344CB8AC3E}">
        <p14:creationId xmlns:p14="http://schemas.microsoft.com/office/powerpoint/2010/main" val="2262661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2B085-5227-4EFD-A824-C3DE1EC971CA}" type="slidenum">
              <a:rPr lang="en-US" smtClean="0"/>
              <a:t>1</a:t>
            </a:fld>
            <a:endParaRPr lang="en-US"/>
          </a:p>
        </p:txBody>
      </p:sp>
    </p:spTree>
    <p:extLst>
      <p:ext uri="{BB962C8B-B14F-4D97-AF65-F5344CB8AC3E}">
        <p14:creationId xmlns:p14="http://schemas.microsoft.com/office/powerpoint/2010/main" val="446426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make it easier? There have been library support that provides transactions or higher-level interface on top of these low-level primitives. Such as Intel’s PMDK. And there are many other academic proposals. </a:t>
            </a:r>
          </a:p>
        </p:txBody>
      </p:sp>
      <p:sp>
        <p:nvSpPr>
          <p:cNvPr id="4" name="Slide Number Placeholder 3"/>
          <p:cNvSpPr>
            <a:spLocks noGrp="1"/>
          </p:cNvSpPr>
          <p:nvPr>
            <p:ph type="sldNum" sz="quarter" idx="5"/>
          </p:nvPr>
        </p:nvSpPr>
        <p:spPr/>
        <p:txBody>
          <a:bodyPr/>
          <a:lstStyle/>
          <a:p>
            <a:fld id="{8A762DD7-2103-8944-BB7A-EB5AE38EF05E}" type="slidenum">
              <a:rPr lang="en-US" smtClean="0"/>
              <a:t>10</a:t>
            </a:fld>
            <a:endParaRPr lang="en-US"/>
          </a:p>
        </p:txBody>
      </p:sp>
    </p:spTree>
    <p:extLst>
      <p:ext uri="{BB962C8B-B14F-4D97-AF65-F5344CB8AC3E}">
        <p14:creationId xmlns:p14="http://schemas.microsoft.com/office/powerpoint/2010/main" val="1538770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that uses the PMDK transaction to implement the same function.</a:t>
            </a:r>
          </a:p>
          <a:p>
            <a:r>
              <a:rPr lang="en-US" dirty="0"/>
              <a:t>Similarly, it first creates a new node. Before updating the head, it backs it up by TX_ADD. And then it performs the update to the head, and increments the length of the list. </a:t>
            </a:r>
          </a:p>
          <a:p>
            <a:r>
              <a:rPr lang="en-US" dirty="0"/>
              <a:t>In this example, the length gets updated without calling TX_ADD. So the list can have an inconsistent length. </a:t>
            </a:r>
          </a:p>
        </p:txBody>
      </p:sp>
      <p:sp>
        <p:nvSpPr>
          <p:cNvPr id="4" name="Slide Number Placeholder 3"/>
          <p:cNvSpPr>
            <a:spLocks noGrp="1"/>
          </p:cNvSpPr>
          <p:nvPr>
            <p:ph type="sldNum" sz="quarter" idx="5"/>
          </p:nvPr>
        </p:nvSpPr>
        <p:spPr/>
        <p:txBody>
          <a:bodyPr/>
          <a:lstStyle/>
          <a:p>
            <a:fld id="{8A762DD7-2103-8944-BB7A-EB5AE38EF05E}" type="slidenum">
              <a:rPr lang="en-US" smtClean="0"/>
              <a:t>11</a:t>
            </a:fld>
            <a:endParaRPr lang="en-US"/>
          </a:p>
        </p:txBody>
      </p:sp>
    </p:spTree>
    <p:extLst>
      <p:ext uri="{BB962C8B-B14F-4D97-AF65-F5344CB8AC3E}">
        <p14:creationId xmlns:p14="http://schemas.microsoft.com/office/powerpoint/2010/main" val="3383512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fix this, we need to call TX_ADD on the length before update.</a:t>
            </a:r>
          </a:p>
          <a:p>
            <a:r>
              <a:rPr lang="en-US" dirty="0"/>
              <a:t>We conclude that ensuring crash consistency with transactions is still hard. </a:t>
            </a:r>
          </a:p>
        </p:txBody>
      </p:sp>
      <p:sp>
        <p:nvSpPr>
          <p:cNvPr id="4" name="Slide Number Placeholder 3"/>
          <p:cNvSpPr>
            <a:spLocks noGrp="1"/>
          </p:cNvSpPr>
          <p:nvPr>
            <p:ph type="sldNum" sz="quarter" idx="5"/>
          </p:nvPr>
        </p:nvSpPr>
        <p:spPr/>
        <p:txBody>
          <a:bodyPr/>
          <a:lstStyle/>
          <a:p>
            <a:fld id="{8A762DD7-2103-8944-BB7A-EB5AE38EF05E}" type="slidenum">
              <a:rPr lang="en-US" smtClean="0"/>
              <a:t>12</a:t>
            </a:fld>
            <a:endParaRPr lang="en-US"/>
          </a:p>
        </p:txBody>
      </p:sp>
    </p:spTree>
    <p:extLst>
      <p:ext uri="{BB962C8B-B14F-4D97-AF65-F5344CB8AC3E}">
        <p14:creationId xmlns:p14="http://schemas.microsoft.com/office/powerpoint/2010/main" val="1530770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we’d like to ask is how do we ensure crash consistency? </a:t>
            </a:r>
          </a:p>
          <a:p>
            <a:r>
              <a:rPr lang="en-US" dirty="0"/>
              <a:t>The answer is we need a tool that detects crash consistency bugs. </a:t>
            </a:r>
          </a:p>
        </p:txBody>
      </p:sp>
      <p:sp>
        <p:nvSpPr>
          <p:cNvPr id="4" name="Slide Number Placeholder 3"/>
          <p:cNvSpPr>
            <a:spLocks noGrp="1"/>
          </p:cNvSpPr>
          <p:nvPr>
            <p:ph type="sldNum" sz="quarter" idx="5"/>
          </p:nvPr>
        </p:nvSpPr>
        <p:spPr/>
        <p:txBody>
          <a:bodyPr/>
          <a:lstStyle/>
          <a:p>
            <a:fld id="{8A762DD7-2103-8944-BB7A-EB5AE38EF05E}" type="slidenum">
              <a:rPr lang="en-US" smtClean="0"/>
              <a:t>13</a:t>
            </a:fld>
            <a:endParaRPr lang="en-US"/>
          </a:p>
        </p:txBody>
      </p:sp>
    </p:spTree>
    <p:extLst>
      <p:ext uri="{BB962C8B-B14F-4D97-AF65-F5344CB8AC3E}">
        <p14:creationId xmlns:p14="http://schemas.microsoft.com/office/powerpoint/2010/main" val="866795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I have talked about the background and motivation. Next, I will move on to the requirements of such tool and our key ideas in </a:t>
            </a:r>
            <a:r>
              <a:rPr lang="en-US" dirty="0" err="1"/>
              <a:t>PMTest</a:t>
            </a:r>
            <a:r>
              <a:rPr lang="en-US" dirty="0"/>
              <a:t>. </a:t>
            </a:r>
          </a:p>
        </p:txBody>
      </p:sp>
      <p:sp>
        <p:nvSpPr>
          <p:cNvPr id="4" name="Slide Number Placeholder 3"/>
          <p:cNvSpPr>
            <a:spLocks noGrp="1"/>
          </p:cNvSpPr>
          <p:nvPr>
            <p:ph type="sldNum" sz="quarter" idx="5"/>
          </p:nvPr>
        </p:nvSpPr>
        <p:spPr/>
        <p:txBody>
          <a:bodyPr/>
          <a:lstStyle/>
          <a:p>
            <a:fld id="{8A762DD7-2103-8944-BB7A-EB5AE38EF05E}" type="slidenum">
              <a:rPr lang="en-US" smtClean="0"/>
              <a:t>14</a:t>
            </a:fld>
            <a:endParaRPr lang="en-US"/>
          </a:p>
        </p:txBody>
      </p:sp>
    </p:spTree>
    <p:extLst>
      <p:ext uri="{BB962C8B-B14F-4D97-AF65-F5344CB8AC3E}">
        <p14:creationId xmlns:p14="http://schemas.microsoft.com/office/powerpoint/2010/main" val="1647414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requirements of the tool.</a:t>
            </a:r>
          </a:p>
          <a:p>
            <a:r>
              <a:rPr lang="en-US" dirty="0"/>
              <a:t>First, it needs to be fast, so that we can test as many cases as we can to detect more bugs.</a:t>
            </a:r>
          </a:p>
          <a:p>
            <a:r>
              <a:rPr lang="en-US" dirty="0"/>
              <a:t>Second, it needs to be flexible. There can be different types of software for PM. Such as kernel modules, like a PM-optimized file system, PM libraries, and custom programs such as key-value store. </a:t>
            </a:r>
          </a:p>
          <a:p>
            <a:r>
              <a:rPr lang="en-US" dirty="0"/>
              <a:t>There can also be different hardware platforms for PM. Such as the existing systems and future academic proposals</a:t>
            </a:r>
          </a:p>
        </p:txBody>
      </p:sp>
      <p:sp>
        <p:nvSpPr>
          <p:cNvPr id="4" name="Slide Number Placeholder 3"/>
          <p:cNvSpPr>
            <a:spLocks noGrp="1"/>
          </p:cNvSpPr>
          <p:nvPr>
            <p:ph type="sldNum" sz="quarter" idx="5"/>
          </p:nvPr>
        </p:nvSpPr>
        <p:spPr/>
        <p:txBody>
          <a:bodyPr/>
          <a:lstStyle/>
          <a:p>
            <a:fld id="{8A762DD7-2103-8944-BB7A-EB5AE38EF05E}" type="slidenum">
              <a:rPr lang="en-US" smtClean="0"/>
              <a:t>15</a:t>
            </a:fld>
            <a:endParaRPr lang="en-US"/>
          </a:p>
        </p:txBody>
      </p:sp>
    </p:spTree>
    <p:extLst>
      <p:ext uri="{BB962C8B-B14F-4D97-AF65-F5344CB8AC3E}">
        <p14:creationId xmlns:p14="http://schemas.microsoft.com/office/powerpoint/2010/main" val="3682335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will introduce the key ideas that makes our tool flexible.</a:t>
            </a:r>
          </a:p>
          <a:p>
            <a:r>
              <a:rPr lang="en-US" dirty="0"/>
              <a:t>Prior works only support specific SW and HW. However, there can be variable SW and HW variations. </a:t>
            </a:r>
          </a:p>
          <a:p>
            <a:r>
              <a:rPr lang="en-US" dirty="0"/>
              <a:t>For example, the program can use PMDK library and execute on x86. </a:t>
            </a:r>
          </a:p>
          <a:p>
            <a:r>
              <a:rPr lang="en-US" dirty="0"/>
              <a:t>It can also use other libraries, say Mnemosyne, and runs on ARM. </a:t>
            </a:r>
          </a:p>
          <a:p>
            <a:r>
              <a:rPr lang="en-US" dirty="0"/>
              <a:t>It can also be a kernel module such as a file system that uses low-level x86 primitives.</a:t>
            </a:r>
          </a:p>
          <a:p>
            <a:endParaRPr lang="en-US" dirty="0"/>
          </a:p>
          <a:p>
            <a:r>
              <a:rPr lang="en-US" dirty="0"/>
              <a:t>We observe that even through there are variations, the operations that maintain crash consistency are similar. They all guarantees ordering and durability.</a:t>
            </a:r>
          </a:p>
          <a:p>
            <a:r>
              <a:rPr lang="en-US" dirty="0"/>
              <a:t>If the tool can test these two fundamental guarantees, it covers all these variations.</a:t>
            </a:r>
          </a:p>
        </p:txBody>
      </p:sp>
      <p:sp>
        <p:nvSpPr>
          <p:cNvPr id="4" name="Slide Number Placeholder 3"/>
          <p:cNvSpPr>
            <a:spLocks noGrp="1"/>
          </p:cNvSpPr>
          <p:nvPr>
            <p:ph type="sldNum" sz="quarter" idx="5"/>
          </p:nvPr>
        </p:nvSpPr>
        <p:spPr/>
        <p:txBody>
          <a:bodyPr/>
          <a:lstStyle/>
          <a:p>
            <a:fld id="{8A762DD7-2103-8944-BB7A-EB5AE38EF05E}" type="slidenum">
              <a:rPr lang="en-US" smtClean="0"/>
              <a:t>16</a:t>
            </a:fld>
            <a:endParaRPr lang="en-US"/>
          </a:p>
        </p:txBody>
      </p:sp>
    </p:spTree>
    <p:extLst>
      <p:ext uri="{BB962C8B-B14F-4D97-AF65-F5344CB8AC3E}">
        <p14:creationId xmlns:p14="http://schemas.microsoft.com/office/powerpoint/2010/main" val="2873520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introduce the key idea that makes our tool fast.</a:t>
            </a:r>
          </a:p>
          <a:p>
            <a:endParaRPr lang="en-US" dirty="0"/>
          </a:p>
          <a:p>
            <a:r>
              <a:rPr lang="en-US" dirty="0"/>
              <a:t>Prior works uses exhaustive testing. Given a trace of PM operations, it permutes all possible </a:t>
            </a:r>
            <a:r>
              <a:rPr lang="en-US" dirty="0" err="1"/>
              <a:t>reorderings</a:t>
            </a:r>
            <a:r>
              <a:rPr lang="en-US" dirty="0"/>
              <a:t> and check whether each case is recoverable after failure. </a:t>
            </a:r>
          </a:p>
          <a:p>
            <a:r>
              <a:rPr lang="en-US" dirty="0"/>
              <a:t>If the length of the trace is n, then there are O(n!) cases. </a:t>
            </a:r>
          </a:p>
        </p:txBody>
      </p:sp>
      <p:sp>
        <p:nvSpPr>
          <p:cNvPr id="4" name="Slide Number Placeholder 3"/>
          <p:cNvSpPr>
            <a:spLocks noGrp="1"/>
          </p:cNvSpPr>
          <p:nvPr>
            <p:ph type="sldNum" sz="quarter" idx="5"/>
          </p:nvPr>
        </p:nvSpPr>
        <p:spPr/>
        <p:txBody>
          <a:bodyPr/>
          <a:lstStyle/>
          <a:p>
            <a:fld id="{8A762DD7-2103-8944-BB7A-EB5AE38EF05E}" type="slidenum">
              <a:rPr lang="en-US" smtClean="0"/>
              <a:t>17</a:t>
            </a:fld>
            <a:endParaRPr lang="en-US"/>
          </a:p>
        </p:txBody>
      </p:sp>
    </p:spTree>
    <p:extLst>
      <p:ext uri="{BB962C8B-B14F-4D97-AF65-F5344CB8AC3E}">
        <p14:creationId xmlns:p14="http://schemas.microsoft.com/office/powerpoint/2010/main" val="393810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desire is to test at runtime. Given a single trace, and determine whether it is recoverable or not. </a:t>
            </a:r>
          </a:p>
        </p:txBody>
      </p:sp>
      <p:sp>
        <p:nvSpPr>
          <p:cNvPr id="4" name="Slide Number Placeholder 3"/>
          <p:cNvSpPr>
            <a:spLocks noGrp="1"/>
          </p:cNvSpPr>
          <p:nvPr>
            <p:ph type="sldNum" sz="quarter" idx="5"/>
          </p:nvPr>
        </p:nvSpPr>
        <p:spPr/>
        <p:txBody>
          <a:bodyPr/>
          <a:lstStyle/>
          <a:p>
            <a:fld id="{8A762DD7-2103-8944-BB7A-EB5AE38EF05E}" type="slidenum">
              <a:rPr lang="en-US" smtClean="0"/>
              <a:t>18</a:t>
            </a:fld>
            <a:endParaRPr lang="en-US"/>
          </a:p>
        </p:txBody>
      </p:sp>
    </p:spTree>
    <p:extLst>
      <p:ext uri="{BB962C8B-B14F-4D97-AF65-F5344CB8AC3E}">
        <p14:creationId xmlns:p14="http://schemas.microsoft.com/office/powerpoint/2010/main" val="3691825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solution is to infer the persistence interval from the trace, which is the interval in which a write can possibly become persistent</a:t>
            </a:r>
          </a:p>
          <a:p>
            <a:r>
              <a:rPr lang="en-US" dirty="0"/>
              <a:t>In this example, we show both the trace and the interval we infer.</a:t>
            </a:r>
          </a:p>
          <a:p>
            <a:r>
              <a:rPr lang="en-US" dirty="0"/>
              <a:t>First, the write starts an interval for location A until it gets written back to PM with </a:t>
            </a:r>
            <a:r>
              <a:rPr lang="en-US" dirty="0" err="1"/>
              <a:t>clwb</a:t>
            </a:r>
            <a:r>
              <a:rPr lang="en-US" dirty="0"/>
              <a:t>; </a:t>
            </a:r>
            <a:r>
              <a:rPr lang="en-US" dirty="0" err="1"/>
              <a:t>sfence</a:t>
            </a:r>
            <a:r>
              <a:rPr lang="en-US" dirty="0"/>
              <a:t>. </a:t>
            </a:r>
          </a:p>
          <a:p>
            <a:r>
              <a:rPr lang="en-US" dirty="0"/>
              <a:t>Then, another write to B starts a second interval for location B. </a:t>
            </a:r>
          </a:p>
          <a:p>
            <a:r>
              <a:rPr lang="en-US" dirty="0"/>
              <a:t>We can say that A persists before B according to the persistence interval. </a:t>
            </a:r>
          </a:p>
        </p:txBody>
      </p:sp>
      <p:sp>
        <p:nvSpPr>
          <p:cNvPr id="4" name="Slide Number Placeholder 3"/>
          <p:cNvSpPr>
            <a:spLocks noGrp="1"/>
          </p:cNvSpPr>
          <p:nvPr>
            <p:ph type="sldNum" sz="quarter" idx="5"/>
          </p:nvPr>
        </p:nvSpPr>
        <p:spPr/>
        <p:txBody>
          <a:bodyPr/>
          <a:lstStyle/>
          <a:p>
            <a:fld id="{8A762DD7-2103-8944-BB7A-EB5AE38EF05E}" type="slidenum">
              <a:rPr lang="en-US" smtClean="0"/>
              <a:t>19</a:t>
            </a:fld>
            <a:endParaRPr lang="en-US"/>
          </a:p>
        </p:txBody>
      </p:sp>
    </p:spTree>
    <p:extLst>
      <p:ext uri="{BB962C8B-B14F-4D97-AF65-F5344CB8AC3E}">
        <p14:creationId xmlns:p14="http://schemas.microsoft.com/office/powerpoint/2010/main" val="112652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2</a:t>
            </a:fld>
            <a:endParaRPr lang="en-US"/>
          </a:p>
        </p:txBody>
      </p:sp>
    </p:spTree>
    <p:extLst>
      <p:ext uri="{BB962C8B-B14F-4D97-AF65-F5344CB8AC3E}">
        <p14:creationId xmlns:p14="http://schemas.microsoft.com/office/powerpoint/2010/main" val="3379347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another example, we can have the two persistence intervals interleaving. In this case, we cannot say A persists before B because both of them can possibly become persistent during the interleaving interval.</a:t>
            </a:r>
          </a:p>
        </p:txBody>
      </p:sp>
      <p:sp>
        <p:nvSpPr>
          <p:cNvPr id="4" name="Slide Number Placeholder 3"/>
          <p:cNvSpPr>
            <a:spLocks noGrp="1"/>
          </p:cNvSpPr>
          <p:nvPr>
            <p:ph type="sldNum" sz="quarter" idx="5"/>
          </p:nvPr>
        </p:nvSpPr>
        <p:spPr/>
        <p:txBody>
          <a:bodyPr/>
          <a:lstStyle/>
          <a:p>
            <a:fld id="{8A762DD7-2103-8944-BB7A-EB5AE38EF05E}" type="slidenum">
              <a:rPr lang="en-US" smtClean="0"/>
              <a:t>20</a:t>
            </a:fld>
            <a:endParaRPr lang="en-US"/>
          </a:p>
        </p:txBody>
      </p:sp>
    </p:spTree>
    <p:extLst>
      <p:ext uri="{BB962C8B-B14F-4D97-AF65-F5344CB8AC3E}">
        <p14:creationId xmlns:p14="http://schemas.microsoft.com/office/powerpoint/2010/main" val="461401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persistence intervals, we can let programmers ask questions, such as if A persists before B, and check whether the program meets our requirements of crash consistency. </a:t>
            </a:r>
          </a:p>
          <a:p>
            <a:r>
              <a:rPr lang="en-US" dirty="0"/>
              <a:t>Then the question is how do we let them ask this question? </a:t>
            </a:r>
          </a:p>
        </p:txBody>
      </p:sp>
      <p:sp>
        <p:nvSpPr>
          <p:cNvPr id="4" name="Slide Number Placeholder 3"/>
          <p:cNvSpPr>
            <a:spLocks noGrp="1"/>
          </p:cNvSpPr>
          <p:nvPr>
            <p:ph type="sldNum" sz="quarter" idx="5"/>
          </p:nvPr>
        </p:nvSpPr>
        <p:spPr/>
        <p:txBody>
          <a:bodyPr/>
          <a:lstStyle/>
          <a:p>
            <a:fld id="{8A762DD7-2103-8944-BB7A-EB5AE38EF05E}" type="slidenum">
              <a:rPr lang="en-US" smtClean="0"/>
              <a:t>21</a:t>
            </a:fld>
            <a:endParaRPr lang="en-US"/>
          </a:p>
        </p:txBody>
      </p:sp>
    </p:spTree>
    <p:extLst>
      <p:ext uri="{BB962C8B-B14F-4D97-AF65-F5344CB8AC3E}">
        <p14:creationId xmlns:p14="http://schemas.microsoft.com/office/powerpoint/2010/main" val="429524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22</a:t>
            </a:fld>
            <a:endParaRPr lang="en-US"/>
          </a:p>
        </p:txBody>
      </p:sp>
    </p:spTree>
    <p:extLst>
      <p:ext uri="{BB962C8B-B14F-4D97-AF65-F5344CB8AC3E}">
        <p14:creationId xmlns:p14="http://schemas.microsoft.com/office/powerpoint/2010/main" val="1355278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introduce the interface of </a:t>
            </a:r>
            <a:r>
              <a:rPr lang="en-US" dirty="0" err="1"/>
              <a:t>PMTest</a:t>
            </a:r>
            <a:r>
              <a:rPr lang="en-US"/>
              <a:t> for </a:t>
            </a:r>
            <a:r>
              <a:rPr lang="en-US" dirty="0"/>
              <a:t>annotation. </a:t>
            </a:r>
          </a:p>
        </p:txBody>
      </p:sp>
      <p:sp>
        <p:nvSpPr>
          <p:cNvPr id="4" name="Slide Number Placeholder 3"/>
          <p:cNvSpPr>
            <a:spLocks noGrp="1"/>
          </p:cNvSpPr>
          <p:nvPr>
            <p:ph type="sldNum" sz="quarter" idx="5"/>
          </p:nvPr>
        </p:nvSpPr>
        <p:spPr/>
        <p:txBody>
          <a:bodyPr/>
          <a:lstStyle/>
          <a:p>
            <a:fld id="{8A762DD7-2103-8944-BB7A-EB5AE38EF05E}" type="slidenum">
              <a:rPr lang="en-US" smtClean="0"/>
              <a:t>23</a:t>
            </a:fld>
            <a:endParaRPr lang="en-US"/>
          </a:p>
        </p:txBody>
      </p:sp>
    </p:spTree>
    <p:extLst>
      <p:ext uri="{BB962C8B-B14F-4D97-AF65-F5344CB8AC3E}">
        <p14:creationId xmlns:p14="http://schemas.microsoft.com/office/powerpoint/2010/main" val="1367170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24</a:t>
            </a:fld>
            <a:endParaRPr lang="en-US"/>
          </a:p>
        </p:txBody>
      </p:sp>
    </p:spTree>
    <p:extLst>
      <p:ext uri="{BB962C8B-B14F-4D97-AF65-F5344CB8AC3E}">
        <p14:creationId xmlns:p14="http://schemas.microsoft.com/office/powerpoint/2010/main" val="3275866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PMTest</a:t>
            </a:r>
            <a:r>
              <a:rPr lang="en-US" dirty="0"/>
              <a:t> interface has two parts.</a:t>
            </a:r>
          </a:p>
          <a:p>
            <a:r>
              <a:rPr lang="en-US" dirty="0"/>
              <a:t>The first part targets expert programmers. We provide assertion-like low-level interface that checks whether the behavior satisfies the specification</a:t>
            </a:r>
          </a:p>
          <a:p>
            <a:r>
              <a:rPr lang="en-US" dirty="0"/>
              <a:t>The second interface targets normal programmers. We provide high-level interface to minimize programmer’s effort. The high-level interface can automatically inject low-level checkers</a:t>
            </a:r>
          </a:p>
          <a:p>
            <a:r>
              <a:rPr lang="en-US" dirty="0"/>
              <a:t>Again, our interface is HW-independent, as we have abstracted the differences in HW</a:t>
            </a:r>
          </a:p>
        </p:txBody>
      </p:sp>
      <p:sp>
        <p:nvSpPr>
          <p:cNvPr id="4" name="Slide Number Placeholder 3"/>
          <p:cNvSpPr>
            <a:spLocks noGrp="1"/>
          </p:cNvSpPr>
          <p:nvPr>
            <p:ph type="sldNum" sz="quarter" idx="5"/>
          </p:nvPr>
        </p:nvSpPr>
        <p:spPr/>
        <p:txBody>
          <a:bodyPr/>
          <a:lstStyle/>
          <a:p>
            <a:fld id="{8A762DD7-2103-8944-BB7A-EB5AE38EF05E}" type="slidenum">
              <a:rPr lang="en-US" smtClean="0"/>
              <a:t>25</a:t>
            </a:fld>
            <a:endParaRPr lang="en-US"/>
          </a:p>
        </p:txBody>
      </p:sp>
    </p:spTree>
    <p:extLst>
      <p:ext uri="{BB962C8B-B14F-4D97-AF65-F5344CB8AC3E}">
        <p14:creationId xmlns:p14="http://schemas.microsoft.com/office/powerpoint/2010/main" val="276256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low-level interface consists of two low-level checkers. </a:t>
            </a:r>
          </a:p>
          <a:p>
            <a:r>
              <a:rPr lang="en-US" dirty="0" err="1"/>
              <a:t>isOrderedBefore</a:t>
            </a:r>
            <a:r>
              <a:rPr lang="en-US" dirty="0"/>
              <a:t> checks if one write is persisted before another. This corresponds to the ordering guarantee.</a:t>
            </a:r>
          </a:p>
          <a:p>
            <a:r>
              <a:rPr lang="en-US" dirty="0" err="1"/>
              <a:t>isPersisted</a:t>
            </a:r>
            <a:r>
              <a:rPr lang="en-US" dirty="0"/>
              <a:t> checks if certain location has been written back at some point in the program. This corresponds to the durability guarantee.</a:t>
            </a:r>
          </a:p>
        </p:txBody>
      </p:sp>
      <p:sp>
        <p:nvSpPr>
          <p:cNvPr id="4" name="Slide Number Placeholder 3"/>
          <p:cNvSpPr>
            <a:spLocks noGrp="1"/>
          </p:cNvSpPr>
          <p:nvPr>
            <p:ph type="sldNum" sz="quarter" idx="5"/>
          </p:nvPr>
        </p:nvSpPr>
        <p:spPr/>
        <p:txBody>
          <a:bodyPr/>
          <a:lstStyle/>
          <a:p>
            <a:fld id="{8A762DD7-2103-8944-BB7A-EB5AE38EF05E}" type="slidenum">
              <a:rPr lang="en-US" smtClean="0"/>
              <a:t>26</a:t>
            </a:fld>
            <a:endParaRPr lang="en-US"/>
          </a:p>
        </p:txBody>
      </p:sp>
    </p:spTree>
    <p:extLst>
      <p:ext uri="{BB962C8B-B14F-4D97-AF65-F5344CB8AC3E}">
        <p14:creationId xmlns:p14="http://schemas.microsoft.com/office/powerpoint/2010/main" val="3322367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low-level interface can help expert programmers check if the implementation meets the specification for programs or kernel modules that use low-level interface or their PM libraries</a:t>
            </a:r>
          </a:p>
        </p:txBody>
      </p:sp>
      <p:sp>
        <p:nvSpPr>
          <p:cNvPr id="4" name="Slide Number Placeholder 3"/>
          <p:cNvSpPr>
            <a:spLocks noGrp="1"/>
          </p:cNvSpPr>
          <p:nvPr>
            <p:ph type="sldNum" sz="quarter" idx="5"/>
          </p:nvPr>
        </p:nvSpPr>
        <p:spPr/>
        <p:txBody>
          <a:bodyPr/>
          <a:lstStyle/>
          <a:p>
            <a:fld id="{8A762DD7-2103-8944-BB7A-EB5AE38EF05E}" type="slidenum">
              <a:rPr lang="en-US" smtClean="0"/>
              <a:t>27</a:t>
            </a:fld>
            <a:endParaRPr lang="en-US"/>
          </a:p>
        </p:txBody>
      </p:sp>
    </p:spTree>
    <p:extLst>
      <p:ext uri="{BB962C8B-B14F-4D97-AF65-F5344CB8AC3E}">
        <p14:creationId xmlns:p14="http://schemas.microsoft.com/office/powerpoint/2010/main" val="487685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that demonstrates the use of low-level interface. </a:t>
            </a:r>
          </a:p>
          <a:p>
            <a:r>
              <a:rPr lang="en-US" dirty="0"/>
              <a:t>The first </a:t>
            </a:r>
            <a:r>
              <a:rPr lang="en-US" dirty="0" err="1"/>
              <a:t>isOrderedBefore</a:t>
            </a:r>
            <a:r>
              <a:rPr lang="en-US" dirty="0"/>
              <a:t> checker checks if the count has been persisted before rebuilding the </a:t>
            </a:r>
            <a:r>
              <a:rPr lang="en-US" dirty="0" err="1"/>
              <a:t>hashmap</a:t>
            </a:r>
            <a:endParaRPr lang="en-US" dirty="0"/>
          </a:p>
          <a:p>
            <a:r>
              <a:rPr lang="en-US" dirty="0"/>
              <a:t>And the second </a:t>
            </a:r>
            <a:r>
              <a:rPr lang="en-US" dirty="0" err="1"/>
              <a:t>isPersisted</a:t>
            </a:r>
            <a:r>
              <a:rPr lang="en-US" dirty="0"/>
              <a:t> checker checks if the </a:t>
            </a:r>
            <a:r>
              <a:rPr lang="en-US" dirty="0" err="1"/>
              <a:t>hashmap_rebuild</a:t>
            </a:r>
            <a:r>
              <a:rPr lang="en-US" dirty="0"/>
              <a:t> function has written back all updates to memory</a:t>
            </a:r>
          </a:p>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28</a:t>
            </a:fld>
            <a:endParaRPr lang="en-US"/>
          </a:p>
        </p:txBody>
      </p:sp>
    </p:spTree>
    <p:extLst>
      <p:ext uri="{BB962C8B-B14F-4D97-AF65-F5344CB8AC3E}">
        <p14:creationId xmlns:p14="http://schemas.microsoft.com/office/powerpoint/2010/main" val="2775278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low-level checkers can further enable us to build high-level checkers to automate testing</a:t>
            </a:r>
          </a:p>
        </p:txBody>
      </p:sp>
      <p:sp>
        <p:nvSpPr>
          <p:cNvPr id="4" name="Slide Number Placeholder 3"/>
          <p:cNvSpPr>
            <a:spLocks noGrp="1"/>
          </p:cNvSpPr>
          <p:nvPr>
            <p:ph type="sldNum" sz="quarter" idx="5"/>
          </p:nvPr>
        </p:nvSpPr>
        <p:spPr/>
        <p:txBody>
          <a:bodyPr/>
          <a:lstStyle/>
          <a:p>
            <a:fld id="{8A762DD7-2103-8944-BB7A-EB5AE38EF05E}" type="slidenum">
              <a:rPr lang="en-US" smtClean="0"/>
              <a:t>29</a:t>
            </a:fld>
            <a:endParaRPr lang="en-US"/>
          </a:p>
        </p:txBody>
      </p:sp>
    </p:spTree>
    <p:extLst>
      <p:ext uri="{BB962C8B-B14F-4D97-AF65-F5344CB8AC3E}">
        <p14:creationId xmlns:p14="http://schemas.microsoft.com/office/powerpoint/2010/main" val="4238397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3</a:t>
            </a:fld>
            <a:endParaRPr lang="en-US"/>
          </a:p>
        </p:txBody>
      </p:sp>
    </p:spTree>
    <p:extLst>
      <p:ext uri="{BB962C8B-B14F-4D97-AF65-F5344CB8AC3E}">
        <p14:creationId xmlns:p14="http://schemas.microsoft.com/office/powerpoint/2010/main" val="857979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current provides high-level checkers for PMDK transactions</a:t>
            </a:r>
          </a:p>
          <a:p>
            <a:r>
              <a:rPr lang="en-US" dirty="0"/>
              <a:t>It can automatically detect crash consistency bugs. </a:t>
            </a:r>
          </a:p>
          <a:p>
            <a:r>
              <a:rPr lang="en-US" dirty="0"/>
              <a:t>In this example, we simple need to place TX_CHECKER_START and TX_CHECKER_END around the outermost transaction. At runtime, it automatically checks if there is always a backup before update</a:t>
            </a:r>
          </a:p>
          <a:p>
            <a:r>
              <a:rPr lang="en-US" dirty="0"/>
              <a:t>In the end of the transaction, it automatically checks if all updates have been persisted. </a:t>
            </a:r>
          </a:p>
        </p:txBody>
      </p:sp>
      <p:sp>
        <p:nvSpPr>
          <p:cNvPr id="4" name="Slide Number Placeholder 3"/>
          <p:cNvSpPr>
            <a:spLocks noGrp="1"/>
          </p:cNvSpPr>
          <p:nvPr>
            <p:ph type="sldNum" sz="quarter" idx="5"/>
          </p:nvPr>
        </p:nvSpPr>
        <p:spPr/>
        <p:txBody>
          <a:bodyPr/>
          <a:lstStyle/>
          <a:p>
            <a:fld id="{8A762DD7-2103-8944-BB7A-EB5AE38EF05E}" type="slidenum">
              <a:rPr lang="en-US" smtClean="0"/>
              <a:t>30</a:t>
            </a:fld>
            <a:endParaRPr lang="en-US"/>
          </a:p>
        </p:txBody>
      </p:sp>
    </p:spTree>
    <p:extLst>
      <p:ext uri="{BB962C8B-B14F-4D97-AF65-F5344CB8AC3E}">
        <p14:creationId xmlns:p14="http://schemas.microsoft.com/office/powerpoint/2010/main" val="2632593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high-level checker can also detect performance bugs. Including redundant backups or duplicated writebacks. The functionality of checking duplicated writebacks is not restricted to PMDK transaction but also applies to other software.</a:t>
            </a:r>
          </a:p>
        </p:txBody>
      </p:sp>
      <p:sp>
        <p:nvSpPr>
          <p:cNvPr id="4" name="Slide Number Placeholder 3"/>
          <p:cNvSpPr>
            <a:spLocks noGrp="1"/>
          </p:cNvSpPr>
          <p:nvPr>
            <p:ph type="sldNum" sz="quarter" idx="5"/>
          </p:nvPr>
        </p:nvSpPr>
        <p:spPr/>
        <p:txBody>
          <a:bodyPr/>
          <a:lstStyle/>
          <a:p>
            <a:fld id="{8A762DD7-2103-8944-BB7A-EB5AE38EF05E}" type="slidenum">
              <a:rPr lang="en-US" smtClean="0"/>
              <a:t>31</a:t>
            </a:fld>
            <a:endParaRPr lang="en-US"/>
          </a:p>
        </p:txBody>
      </p:sp>
    </p:spTree>
    <p:extLst>
      <p:ext uri="{BB962C8B-B14F-4D97-AF65-F5344CB8AC3E}">
        <p14:creationId xmlns:p14="http://schemas.microsoft.com/office/powerpoint/2010/main" val="3512156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32</a:t>
            </a:fld>
            <a:endParaRPr lang="en-US"/>
          </a:p>
        </p:txBody>
      </p:sp>
    </p:spTree>
    <p:extLst>
      <p:ext uri="{BB962C8B-B14F-4D97-AF65-F5344CB8AC3E}">
        <p14:creationId xmlns:p14="http://schemas.microsoft.com/office/powerpoint/2010/main" val="1300622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talked about the annotation, next I will introduce how </a:t>
            </a:r>
            <a:r>
              <a:rPr lang="en-US" dirty="0" err="1"/>
              <a:t>PMTest</a:t>
            </a:r>
            <a:r>
              <a:rPr lang="en-US" dirty="0"/>
              <a:t> works. </a:t>
            </a:r>
          </a:p>
        </p:txBody>
      </p:sp>
      <p:sp>
        <p:nvSpPr>
          <p:cNvPr id="4" name="Slide Number Placeholder 3"/>
          <p:cNvSpPr>
            <a:spLocks noGrp="1"/>
          </p:cNvSpPr>
          <p:nvPr>
            <p:ph type="sldNum" sz="quarter" idx="5"/>
          </p:nvPr>
        </p:nvSpPr>
        <p:spPr/>
        <p:txBody>
          <a:bodyPr/>
          <a:lstStyle/>
          <a:p>
            <a:fld id="{8A762DD7-2103-8944-BB7A-EB5AE38EF05E}" type="slidenum">
              <a:rPr lang="en-US" smtClean="0"/>
              <a:t>33</a:t>
            </a:fld>
            <a:endParaRPr lang="en-US"/>
          </a:p>
        </p:txBody>
      </p:sp>
    </p:spTree>
    <p:extLst>
      <p:ext uri="{BB962C8B-B14F-4D97-AF65-F5344CB8AC3E}">
        <p14:creationId xmlns:p14="http://schemas.microsoft.com/office/powerpoint/2010/main" val="910342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34</a:t>
            </a:fld>
            <a:endParaRPr lang="en-US"/>
          </a:p>
        </p:txBody>
      </p:sp>
    </p:spTree>
    <p:extLst>
      <p:ext uri="{BB962C8B-B14F-4D97-AF65-F5344CB8AC3E}">
        <p14:creationId xmlns:p14="http://schemas.microsoft.com/office/powerpoint/2010/main" val="1527225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runtime checking mechanism is as follows:</a:t>
            </a:r>
          </a:p>
          <a:p>
            <a:r>
              <a:rPr lang="en-US" dirty="0"/>
              <a:t>At runtime, the program passes a trace of PM operations to </a:t>
            </a:r>
            <a:r>
              <a:rPr lang="en-US" dirty="0" err="1"/>
              <a:t>PMTest</a:t>
            </a:r>
            <a:r>
              <a:rPr lang="en-US" dirty="0"/>
              <a:t>. It atomically injects low-level checkers for the high-level checkers placed by programmers. </a:t>
            </a:r>
          </a:p>
          <a:p>
            <a:r>
              <a:rPr lang="en-US" dirty="0"/>
              <a:t>Then, the checking engine performs checking and report the results. </a:t>
            </a:r>
          </a:p>
          <a:p>
            <a:r>
              <a:rPr lang="en-US" dirty="0"/>
              <a:t>We answer three questions for the design of checking engine. First, what is an efficient algorithm for checking. Second, how do we implement this algorithm and finally how to integrate it into a real system.</a:t>
            </a:r>
          </a:p>
        </p:txBody>
      </p:sp>
      <p:sp>
        <p:nvSpPr>
          <p:cNvPr id="4" name="Slide Number Placeholder 3"/>
          <p:cNvSpPr>
            <a:spLocks noGrp="1"/>
          </p:cNvSpPr>
          <p:nvPr>
            <p:ph type="sldNum" sz="quarter" idx="5"/>
          </p:nvPr>
        </p:nvSpPr>
        <p:spPr/>
        <p:txBody>
          <a:bodyPr/>
          <a:lstStyle/>
          <a:p>
            <a:fld id="{8A762DD7-2103-8944-BB7A-EB5AE38EF05E}" type="slidenum">
              <a:rPr lang="en-US" smtClean="0"/>
              <a:t>35</a:t>
            </a:fld>
            <a:endParaRPr lang="en-US"/>
          </a:p>
        </p:txBody>
      </p:sp>
    </p:spTree>
    <p:extLst>
      <p:ext uri="{BB962C8B-B14F-4D97-AF65-F5344CB8AC3E}">
        <p14:creationId xmlns:p14="http://schemas.microsoft.com/office/powerpoint/2010/main" val="2317705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algorithm, as I have briefly introduced earlier, infers the persistence interval in which a write can become persistent.</a:t>
            </a:r>
          </a:p>
          <a:p>
            <a:r>
              <a:rPr lang="en-US" dirty="0"/>
              <a:t>In this example, write A first starts an interval for A. Then the </a:t>
            </a:r>
            <a:r>
              <a:rPr lang="en-US" dirty="0" err="1"/>
              <a:t>clwb</a:t>
            </a:r>
            <a:r>
              <a:rPr lang="en-US" dirty="0"/>
              <a:t> A is issued but it is not guaranteed to write it back. Then write B starts the interval for B.</a:t>
            </a:r>
          </a:p>
          <a:p>
            <a:r>
              <a:rPr lang="en-US" dirty="0"/>
              <a:t>Finally, the </a:t>
            </a:r>
            <a:r>
              <a:rPr lang="en-US" dirty="0" err="1"/>
              <a:t>sfence</a:t>
            </a:r>
            <a:r>
              <a:rPr lang="en-US" dirty="0"/>
              <a:t> ensures the previous writeback of A. </a:t>
            </a:r>
          </a:p>
          <a:p>
            <a:r>
              <a:rPr lang="en-US" dirty="0"/>
              <a:t>Then, the checking engine checks against the checkers, that are tracked together with PM operations. The first one asks whether A persists before B. The answer is no, because the intervals interleave.</a:t>
            </a:r>
          </a:p>
          <a:p>
            <a:r>
              <a:rPr lang="en-US" dirty="0"/>
              <a:t>The second one asks whether B has been persisted. The answer is also no because the persistence interval of B has not ended. </a:t>
            </a:r>
          </a:p>
        </p:txBody>
      </p:sp>
      <p:sp>
        <p:nvSpPr>
          <p:cNvPr id="4" name="Slide Number Placeholder 3"/>
          <p:cNvSpPr>
            <a:spLocks noGrp="1"/>
          </p:cNvSpPr>
          <p:nvPr>
            <p:ph type="sldNum" sz="quarter" idx="5"/>
          </p:nvPr>
        </p:nvSpPr>
        <p:spPr/>
        <p:txBody>
          <a:bodyPr/>
          <a:lstStyle/>
          <a:p>
            <a:fld id="{8A762DD7-2103-8944-BB7A-EB5AE38EF05E}" type="slidenum">
              <a:rPr lang="en-US" smtClean="0"/>
              <a:t>36</a:t>
            </a:fld>
            <a:endParaRPr lang="en-US"/>
          </a:p>
        </p:txBody>
      </p:sp>
    </p:spTree>
    <p:extLst>
      <p:ext uri="{BB962C8B-B14F-4D97-AF65-F5344CB8AC3E}">
        <p14:creationId xmlns:p14="http://schemas.microsoft.com/office/powerpoint/2010/main" val="635352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is how do we implement the checking engine?</a:t>
            </a:r>
          </a:p>
          <a:p>
            <a:r>
              <a:rPr lang="en-US" dirty="0"/>
              <a:t>For example, the program executes a series of independent traces. </a:t>
            </a:r>
          </a:p>
          <a:p>
            <a:r>
              <a:rPr lang="en-US" dirty="0"/>
              <a:t>To speedup checking, </a:t>
            </a:r>
            <a:r>
              <a:rPr lang="en-US" dirty="0" err="1"/>
              <a:t>PMTest</a:t>
            </a:r>
            <a:r>
              <a:rPr lang="en-US" dirty="0"/>
              <a:t> checks them in parallel with multiple checking engine workers. </a:t>
            </a:r>
          </a:p>
          <a:p>
            <a:r>
              <a:rPr lang="en-US" dirty="0"/>
              <a:t>Worker 1 first checks the trace of transaction 1. While it is checking transaction 1, work 2 can check the trace of transaction 2. Now worker 1 has completed checking and then can start checking the next trace.</a:t>
            </a:r>
          </a:p>
        </p:txBody>
      </p:sp>
      <p:sp>
        <p:nvSpPr>
          <p:cNvPr id="4" name="Slide Number Placeholder 3"/>
          <p:cNvSpPr>
            <a:spLocks noGrp="1"/>
          </p:cNvSpPr>
          <p:nvPr>
            <p:ph type="sldNum" sz="quarter" idx="5"/>
          </p:nvPr>
        </p:nvSpPr>
        <p:spPr/>
        <p:txBody>
          <a:bodyPr/>
          <a:lstStyle/>
          <a:p>
            <a:fld id="{8A762DD7-2103-8944-BB7A-EB5AE38EF05E}" type="slidenum">
              <a:rPr lang="en-US" smtClean="0"/>
              <a:t>38</a:t>
            </a:fld>
            <a:endParaRPr lang="en-US"/>
          </a:p>
        </p:txBody>
      </p:sp>
    </p:spTree>
    <p:extLst>
      <p:ext uri="{BB962C8B-B14F-4D97-AF65-F5344CB8AC3E}">
        <p14:creationId xmlns:p14="http://schemas.microsoft.com/office/powerpoint/2010/main" val="2063436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will talk about the system integration.</a:t>
            </a:r>
          </a:p>
          <a:p>
            <a:r>
              <a:rPr lang="en-US" dirty="0"/>
              <a:t>For </a:t>
            </a:r>
            <a:r>
              <a:rPr lang="en-US" dirty="0" err="1"/>
              <a:t>userspace</a:t>
            </a:r>
            <a:r>
              <a:rPr lang="en-US" dirty="0"/>
              <a:t> programs, we let </a:t>
            </a:r>
            <a:r>
              <a:rPr lang="en-US" dirty="0" err="1"/>
              <a:t>PMTest</a:t>
            </a:r>
            <a:r>
              <a:rPr lang="en-US" dirty="0"/>
              <a:t> run with the program in the same process so that we can use shared memory to pass traces.</a:t>
            </a:r>
          </a:p>
          <a:p>
            <a:r>
              <a:rPr lang="en-US" dirty="0"/>
              <a:t>However, this does not work for kernel modules. Alternatively, we use a kernel FIFO to pass the trace.</a:t>
            </a:r>
          </a:p>
          <a:p>
            <a:r>
              <a:rPr lang="en-US" dirty="0"/>
              <a:t>Our implementation can efficiently test both user-space programs and kernel modules. </a:t>
            </a:r>
          </a:p>
        </p:txBody>
      </p:sp>
      <p:sp>
        <p:nvSpPr>
          <p:cNvPr id="4" name="Slide Number Placeholder 3"/>
          <p:cNvSpPr>
            <a:spLocks noGrp="1"/>
          </p:cNvSpPr>
          <p:nvPr>
            <p:ph type="sldNum" sz="quarter" idx="5"/>
          </p:nvPr>
        </p:nvSpPr>
        <p:spPr/>
        <p:txBody>
          <a:bodyPr/>
          <a:lstStyle/>
          <a:p>
            <a:fld id="{8A762DD7-2103-8944-BB7A-EB5AE38EF05E}" type="slidenum">
              <a:rPr lang="en-US" smtClean="0"/>
              <a:t>39</a:t>
            </a:fld>
            <a:endParaRPr lang="en-US"/>
          </a:p>
        </p:txBody>
      </p:sp>
    </p:spTree>
    <p:extLst>
      <p:ext uri="{BB962C8B-B14F-4D97-AF65-F5344CB8AC3E}">
        <p14:creationId xmlns:p14="http://schemas.microsoft.com/office/powerpoint/2010/main" val="3044487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40</a:t>
            </a:fld>
            <a:endParaRPr lang="en-US"/>
          </a:p>
        </p:txBody>
      </p:sp>
    </p:spTree>
    <p:extLst>
      <p:ext uri="{BB962C8B-B14F-4D97-AF65-F5344CB8AC3E}">
        <p14:creationId xmlns:p14="http://schemas.microsoft.com/office/powerpoint/2010/main" val="158409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introduce how PM is integrated in the system</a:t>
            </a:r>
          </a:p>
          <a:p>
            <a:r>
              <a:rPr lang="en-US" dirty="0"/>
              <a:t>Conventionally, programs need to go through the file system to manage persistent data, and the file system guarantees crash consistency. With PM, programs can directly manage persistent data in-memory. However, the program needs to guarantee crash consistency</a:t>
            </a:r>
          </a:p>
        </p:txBody>
      </p:sp>
      <p:sp>
        <p:nvSpPr>
          <p:cNvPr id="4" name="Slide Number Placeholder 3"/>
          <p:cNvSpPr>
            <a:spLocks noGrp="1"/>
          </p:cNvSpPr>
          <p:nvPr>
            <p:ph type="sldNum" sz="quarter" idx="5"/>
          </p:nvPr>
        </p:nvSpPr>
        <p:spPr/>
        <p:txBody>
          <a:bodyPr/>
          <a:lstStyle/>
          <a:p>
            <a:fld id="{66B2B085-5227-4EFD-A824-C3DE1EC971CA}" type="slidenum">
              <a:rPr lang="en-US" smtClean="0"/>
              <a:t>4</a:t>
            </a:fld>
            <a:endParaRPr lang="en-US"/>
          </a:p>
        </p:txBody>
      </p:sp>
    </p:spTree>
    <p:extLst>
      <p:ext uri="{BB962C8B-B14F-4D97-AF65-F5344CB8AC3E}">
        <p14:creationId xmlns:p14="http://schemas.microsoft.com/office/powerpoint/2010/main" val="1748801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platform for evaluation</a:t>
            </a:r>
          </a:p>
        </p:txBody>
      </p:sp>
      <p:sp>
        <p:nvSpPr>
          <p:cNvPr id="4" name="Slide Number Placeholder 3"/>
          <p:cNvSpPr>
            <a:spLocks noGrp="1"/>
          </p:cNvSpPr>
          <p:nvPr>
            <p:ph type="sldNum" sz="quarter" idx="5"/>
          </p:nvPr>
        </p:nvSpPr>
        <p:spPr/>
        <p:txBody>
          <a:bodyPr/>
          <a:lstStyle/>
          <a:p>
            <a:fld id="{8A762DD7-2103-8944-BB7A-EB5AE38EF05E}" type="slidenum">
              <a:rPr lang="en-US" smtClean="0"/>
              <a:t>41</a:t>
            </a:fld>
            <a:endParaRPr lang="en-US"/>
          </a:p>
        </p:txBody>
      </p:sp>
    </p:spTree>
    <p:extLst>
      <p:ext uri="{BB962C8B-B14F-4D97-AF65-F5344CB8AC3E}">
        <p14:creationId xmlns:p14="http://schemas.microsoft.com/office/powerpoint/2010/main" val="3667606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types of workloads.</a:t>
            </a:r>
          </a:p>
          <a:p>
            <a:r>
              <a:rPr lang="en-US" dirty="0"/>
              <a:t>The microbenchmarks are from PMDK</a:t>
            </a:r>
          </a:p>
          <a:p>
            <a:r>
              <a:rPr lang="en-US" dirty="0"/>
              <a:t>And the real-world workloads include Intel’s PM-Optimized file system PMFS, and two PM-optimized databases: Redis and Memcached</a:t>
            </a:r>
          </a:p>
          <a:p>
            <a:endParaRPr lang="en-US" dirty="0"/>
          </a:p>
          <a:p>
            <a:r>
              <a:rPr lang="en-US" dirty="0"/>
              <a:t>We have two baselines.</a:t>
            </a:r>
          </a:p>
          <a:p>
            <a:r>
              <a:rPr lang="en-US" dirty="0"/>
              <a:t>The first one is running them without using any testing tool.</a:t>
            </a:r>
          </a:p>
          <a:p>
            <a:r>
              <a:rPr lang="en-US" dirty="0"/>
              <a:t>The second one is running with </a:t>
            </a:r>
            <a:r>
              <a:rPr lang="en-US" dirty="0" err="1"/>
              <a:t>Pmemcheck</a:t>
            </a:r>
            <a:r>
              <a:rPr lang="en-US" dirty="0"/>
              <a:t>. The circled software are built on PMDK, so they can be checked by </a:t>
            </a:r>
            <a:r>
              <a:rPr lang="en-US" dirty="0" err="1"/>
              <a:t>Pmemcheck</a:t>
            </a:r>
            <a:r>
              <a:rPr lang="en-US" dirty="0"/>
              <a:t>. </a:t>
            </a:r>
          </a:p>
        </p:txBody>
      </p:sp>
      <p:sp>
        <p:nvSpPr>
          <p:cNvPr id="4" name="Slide Number Placeholder 3"/>
          <p:cNvSpPr>
            <a:spLocks noGrp="1"/>
          </p:cNvSpPr>
          <p:nvPr>
            <p:ph type="sldNum" sz="quarter" idx="5"/>
          </p:nvPr>
        </p:nvSpPr>
        <p:spPr/>
        <p:txBody>
          <a:bodyPr/>
          <a:lstStyle/>
          <a:p>
            <a:fld id="{8A762DD7-2103-8944-BB7A-EB5AE38EF05E}" type="slidenum">
              <a:rPr lang="en-US" smtClean="0"/>
              <a:t>42</a:t>
            </a:fld>
            <a:endParaRPr lang="en-US"/>
          </a:p>
        </p:txBody>
      </p:sp>
    </p:spTree>
    <p:extLst>
      <p:ext uri="{BB962C8B-B14F-4D97-AF65-F5344CB8AC3E}">
        <p14:creationId xmlns:p14="http://schemas.microsoft.com/office/powerpoint/2010/main" val="951977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evolution shows the performance on micro-benchmarks. The y-axis shows the speedup of </a:t>
            </a:r>
            <a:r>
              <a:rPr lang="en-US" dirty="0" err="1"/>
              <a:t>PMTest</a:t>
            </a:r>
            <a:r>
              <a:rPr lang="en-US" dirty="0"/>
              <a:t> vs. </a:t>
            </a:r>
            <a:r>
              <a:rPr lang="en-US" dirty="0" err="1"/>
              <a:t>Pmemcheck</a:t>
            </a:r>
            <a:r>
              <a:rPr lang="en-US" dirty="0"/>
              <a:t>.</a:t>
            </a:r>
          </a:p>
          <a:p>
            <a:r>
              <a:rPr lang="en-US" dirty="0"/>
              <a:t>On average, </a:t>
            </a:r>
            <a:r>
              <a:rPr lang="en-US" dirty="0" err="1"/>
              <a:t>PMTest</a:t>
            </a:r>
            <a:r>
              <a:rPr lang="en-US" dirty="0"/>
              <a:t> is 7x faster. </a:t>
            </a:r>
          </a:p>
        </p:txBody>
      </p:sp>
      <p:sp>
        <p:nvSpPr>
          <p:cNvPr id="4" name="Slide Number Placeholder 3"/>
          <p:cNvSpPr>
            <a:spLocks noGrp="1"/>
          </p:cNvSpPr>
          <p:nvPr>
            <p:ph type="sldNum" sz="quarter" idx="5"/>
          </p:nvPr>
        </p:nvSpPr>
        <p:spPr/>
        <p:txBody>
          <a:bodyPr/>
          <a:lstStyle/>
          <a:p>
            <a:fld id="{8A762DD7-2103-8944-BB7A-EB5AE38EF05E}" type="slidenum">
              <a:rPr lang="en-US" smtClean="0"/>
              <a:t>43</a:t>
            </a:fld>
            <a:endParaRPr lang="en-US"/>
          </a:p>
        </p:txBody>
      </p:sp>
    </p:spTree>
    <p:extLst>
      <p:ext uri="{BB962C8B-B14F-4D97-AF65-F5344CB8AC3E}">
        <p14:creationId xmlns:p14="http://schemas.microsoft.com/office/powerpoint/2010/main" val="3058070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evaluation shows its performance on real-world workloads with different client applications.</a:t>
            </a:r>
          </a:p>
          <a:p>
            <a:r>
              <a:rPr lang="en-US" dirty="0"/>
              <a:t>The y-axis shows the overhead from </a:t>
            </a:r>
            <a:r>
              <a:rPr lang="en-US" dirty="0" err="1"/>
              <a:t>PMTest</a:t>
            </a:r>
            <a:r>
              <a:rPr lang="en-US" dirty="0"/>
              <a:t> over the baseline without any testing tool.</a:t>
            </a:r>
          </a:p>
          <a:p>
            <a:r>
              <a:rPr lang="en-US" dirty="0"/>
              <a:t>On average, </a:t>
            </a:r>
            <a:r>
              <a:rPr lang="en-US" dirty="0" err="1"/>
              <a:t>PMTest</a:t>
            </a:r>
            <a:r>
              <a:rPr lang="en-US" dirty="0"/>
              <a:t> only incurs less  than 2x overhead.</a:t>
            </a:r>
          </a:p>
          <a:p>
            <a:endParaRPr lang="en-US" dirty="0"/>
          </a:p>
          <a:p>
            <a:r>
              <a:rPr lang="en-US" dirty="0"/>
              <a:t>We also tested Redis with </a:t>
            </a:r>
            <a:r>
              <a:rPr lang="en-US" dirty="0" err="1"/>
              <a:t>Pmemcheck</a:t>
            </a:r>
            <a:r>
              <a:rPr lang="en-US" dirty="0"/>
              <a:t>. It shows a 22x slowdown. So the speedup of </a:t>
            </a:r>
            <a:r>
              <a:rPr lang="en-US" dirty="0" err="1"/>
              <a:t>PMTest</a:t>
            </a:r>
            <a:r>
              <a:rPr lang="en-US" dirty="0"/>
              <a:t> over </a:t>
            </a:r>
            <a:r>
              <a:rPr lang="en-US" dirty="0" err="1"/>
              <a:t>Pmemcheck</a:t>
            </a:r>
            <a:r>
              <a:rPr lang="en-US" dirty="0"/>
              <a:t> in this particular case is more than 10x.</a:t>
            </a:r>
          </a:p>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44</a:t>
            </a:fld>
            <a:endParaRPr lang="en-US"/>
          </a:p>
        </p:txBody>
      </p:sp>
    </p:spTree>
    <p:extLst>
      <p:ext uri="{BB962C8B-B14F-4D97-AF65-F5344CB8AC3E}">
        <p14:creationId xmlns:p14="http://schemas.microsoft.com/office/powerpoint/2010/main" val="3869779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evaluation is on bug detection. </a:t>
            </a:r>
          </a:p>
          <a:p>
            <a:r>
              <a:rPr lang="en-US" dirty="0"/>
              <a:t>We have validated </a:t>
            </a:r>
            <a:r>
              <a:rPr lang="en-US" dirty="0" err="1"/>
              <a:t>PMTest</a:t>
            </a:r>
            <a:r>
              <a:rPr lang="en-US" dirty="0"/>
              <a:t> with 42 manually crafted bugs and 3 bugs we found in the commit history of our workloads.</a:t>
            </a:r>
          </a:p>
          <a:p>
            <a:r>
              <a:rPr lang="en-US" dirty="0"/>
              <a:t>We also detected three new bugs.</a:t>
            </a:r>
          </a:p>
          <a:p>
            <a:endParaRPr lang="en-US" dirty="0"/>
          </a:p>
          <a:p>
            <a:endParaRPr lang="en-US" dirty="0"/>
          </a:p>
          <a:p>
            <a:r>
              <a:rPr lang="en-US" dirty="0"/>
              <a:t>Here are the screen shots of the bug fixes by the developers for PMDK applications</a:t>
            </a:r>
          </a:p>
        </p:txBody>
      </p:sp>
      <p:sp>
        <p:nvSpPr>
          <p:cNvPr id="4" name="Slide Number Placeholder 3"/>
          <p:cNvSpPr>
            <a:spLocks noGrp="1"/>
          </p:cNvSpPr>
          <p:nvPr>
            <p:ph type="sldNum" sz="quarter" idx="5"/>
          </p:nvPr>
        </p:nvSpPr>
        <p:spPr/>
        <p:txBody>
          <a:bodyPr/>
          <a:lstStyle/>
          <a:p>
            <a:fld id="{8A762DD7-2103-8944-BB7A-EB5AE38EF05E}" type="slidenum">
              <a:rPr lang="en-US" smtClean="0"/>
              <a:t>45</a:t>
            </a:fld>
            <a:endParaRPr lang="en-US"/>
          </a:p>
        </p:txBody>
      </p:sp>
    </p:spTree>
    <p:extLst>
      <p:ext uri="{BB962C8B-B14F-4D97-AF65-F5344CB8AC3E}">
        <p14:creationId xmlns:p14="http://schemas.microsoft.com/office/powerpoint/2010/main" val="3003946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47</a:t>
            </a:fld>
            <a:endParaRPr lang="en-US"/>
          </a:p>
        </p:txBody>
      </p:sp>
    </p:spTree>
    <p:extLst>
      <p:ext uri="{BB962C8B-B14F-4D97-AF65-F5344CB8AC3E}">
        <p14:creationId xmlns:p14="http://schemas.microsoft.com/office/powerpoint/2010/main" val="2120416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2B085-5227-4EFD-A824-C3DE1EC971CA}" type="slidenum">
              <a:rPr lang="en-US" smtClean="0"/>
              <a:t>48</a:t>
            </a:fld>
            <a:endParaRPr lang="en-US"/>
          </a:p>
        </p:txBody>
      </p:sp>
    </p:spTree>
    <p:extLst>
      <p:ext uri="{BB962C8B-B14F-4D97-AF65-F5344CB8AC3E}">
        <p14:creationId xmlns:p14="http://schemas.microsoft.com/office/powerpoint/2010/main" val="772054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49</a:t>
            </a:fld>
            <a:endParaRPr lang="en-US"/>
          </a:p>
        </p:txBody>
      </p:sp>
    </p:spTree>
    <p:extLst>
      <p:ext uri="{BB962C8B-B14F-4D97-AF65-F5344CB8AC3E}">
        <p14:creationId xmlns:p14="http://schemas.microsoft.com/office/powerpoint/2010/main" val="33988531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library semantics</a:t>
            </a:r>
          </a:p>
          <a:p>
            <a:r>
              <a:rPr lang="en-US" dirty="0"/>
              <a:t>Help normal programmers understand</a:t>
            </a:r>
          </a:p>
          <a:p>
            <a:endParaRPr lang="en-US" dirty="0"/>
          </a:p>
          <a:p>
            <a:r>
              <a:rPr lang="en-US" dirty="0"/>
              <a:t>Programmer can do annotation != do correct programming</a:t>
            </a:r>
          </a:p>
          <a:p>
            <a:endParaRPr lang="en-US" dirty="0"/>
          </a:p>
          <a:p>
            <a:r>
              <a:rPr lang="en-US" dirty="0"/>
              <a:t>Black box testing?</a:t>
            </a:r>
          </a:p>
        </p:txBody>
      </p:sp>
      <p:sp>
        <p:nvSpPr>
          <p:cNvPr id="4" name="Slide Number Placeholder 3"/>
          <p:cNvSpPr>
            <a:spLocks noGrp="1"/>
          </p:cNvSpPr>
          <p:nvPr>
            <p:ph type="sldNum" sz="quarter" idx="5"/>
          </p:nvPr>
        </p:nvSpPr>
        <p:spPr/>
        <p:txBody>
          <a:bodyPr/>
          <a:lstStyle/>
          <a:p>
            <a:fld id="{8A762DD7-2103-8944-BB7A-EB5AE38EF05E}" type="slidenum">
              <a:rPr lang="en-US" smtClean="0"/>
              <a:t>52</a:t>
            </a:fld>
            <a:endParaRPr lang="en-US"/>
          </a:p>
        </p:txBody>
      </p:sp>
    </p:spTree>
    <p:extLst>
      <p:ext uri="{BB962C8B-B14F-4D97-AF65-F5344CB8AC3E}">
        <p14:creationId xmlns:p14="http://schemas.microsoft.com/office/powerpoint/2010/main" val="353016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fundamental guarantees for programs </a:t>
            </a:r>
            <a:r>
              <a:rPr lang="en-US"/>
              <a:t>to ensure </a:t>
            </a:r>
            <a:r>
              <a:rPr lang="en-US" dirty="0"/>
              <a:t>crash consistency</a:t>
            </a:r>
          </a:p>
          <a:p>
            <a:r>
              <a:rPr lang="en-US" dirty="0"/>
              <a:t>The first guarantee is the durability guarantee, that writes can become persistent in PM</a:t>
            </a:r>
          </a:p>
          <a:p>
            <a:r>
              <a:rPr lang="en-US" dirty="0"/>
              <a:t>In this example, the cache in the processor is volatile. The durability guarantee makes sure data in the volatile cache can be written back to PM and become persistent</a:t>
            </a:r>
          </a:p>
        </p:txBody>
      </p:sp>
      <p:sp>
        <p:nvSpPr>
          <p:cNvPr id="4" name="Slide Number Placeholder 3"/>
          <p:cNvSpPr>
            <a:spLocks noGrp="1"/>
          </p:cNvSpPr>
          <p:nvPr>
            <p:ph type="sldNum" sz="quarter" idx="5"/>
          </p:nvPr>
        </p:nvSpPr>
        <p:spPr/>
        <p:txBody>
          <a:bodyPr/>
          <a:lstStyle/>
          <a:p>
            <a:fld id="{8A762DD7-2103-8944-BB7A-EB5AE38EF05E}" type="slidenum">
              <a:rPr lang="en-US" smtClean="0"/>
              <a:t>5</a:t>
            </a:fld>
            <a:endParaRPr lang="en-US"/>
          </a:p>
        </p:txBody>
      </p:sp>
    </p:spTree>
    <p:extLst>
      <p:ext uri="{BB962C8B-B14F-4D97-AF65-F5344CB8AC3E}">
        <p14:creationId xmlns:p14="http://schemas.microsoft.com/office/powerpoint/2010/main" val="62438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guarantee is ordering, that ensures one write becomes persistent before another.</a:t>
            </a:r>
          </a:p>
          <a:p>
            <a:r>
              <a:rPr lang="en-US" dirty="0"/>
              <a:t>For example, the processor writes back one chunk of data first and makes sure it becomes persistent. Then it writes back the second chunk afterward. </a:t>
            </a:r>
          </a:p>
          <a:p>
            <a:endParaRPr lang="en-US" dirty="0"/>
          </a:p>
        </p:txBody>
      </p:sp>
      <p:sp>
        <p:nvSpPr>
          <p:cNvPr id="4" name="Slide Number Placeholder 3"/>
          <p:cNvSpPr>
            <a:spLocks noGrp="1"/>
          </p:cNvSpPr>
          <p:nvPr>
            <p:ph type="sldNum" sz="quarter" idx="5"/>
          </p:nvPr>
        </p:nvSpPr>
        <p:spPr/>
        <p:txBody>
          <a:bodyPr/>
          <a:lstStyle/>
          <a:p>
            <a:fld id="{8A762DD7-2103-8944-BB7A-EB5AE38EF05E}" type="slidenum">
              <a:rPr lang="en-US" smtClean="0"/>
              <a:t>6</a:t>
            </a:fld>
            <a:endParaRPr lang="en-US"/>
          </a:p>
        </p:txBody>
      </p:sp>
    </p:spTree>
    <p:extLst>
      <p:ext uri="{BB962C8B-B14F-4D97-AF65-F5344CB8AC3E}">
        <p14:creationId xmlns:p14="http://schemas.microsoft.com/office/powerpoint/2010/main" val="3870663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HW provides low-level primitives for these two fundamental guarantees</a:t>
            </a:r>
          </a:p>
          <a:p>
            <a:r>
              <a:rPr lang="en-US" dirty="0"/>
              <a:t>For example, x86 provides </a:t>
            </a:r>
            <a:r>
              <a:rPr lang="en-US" dirty="0" err="1"/>
              <a:t>sfence</a:t>
            </a:r>
            <a:r>
              <a:rPr lang="en-US" dirty="0"/>
              <a:t> and </a:t>
            </a:r>
            <a:r>
              <a:rPr lang="en-US" dirty="0" err="1"/>
              <a:t>clwb</a:t>
            </a:r>
            <a:r>
              <a:rPr lang="en-US" dirty="0"/>
              <a:t>, and ARM provides </a:t>
            </a:r>
            <a:r>
              <a:rPr lang="en-US" dirty="0" err="1"/>
              <a:t>dccvap</a:t>
            </a:r>
            <a:r>
              <a:rPr lang="en-US" dirty="0"/>
              <a:t>. </a:t>
            </a:r>
          </a:p>
          <a:p>
            <a:r>
              <a:rPr lang="en-US" dirty="0"/>
              <a:t>There are also many other academic proposals</a:t>
            </a:r>
          </a:p>
        </p:txBody>
      </p:sp>
      <p:sp>
        <p:nvSpPr>
          <p:cNvPr id="4" name="Slide Number Placeholder 3"/>
          <p:cNvSpPr>
            <a:spLocks noGrp="1"/>
          </p:cNvSpPr>
          <p:nvPr>
            <p:ph type="sldNum" sz="quarter" idx="5"/>
          </p:nvPr>
        </p:nvSpPr>
        <p:spPr/>
        <p:txBody>
          <a:bodyPr/>
          <a:lstStyle/>
          <a:p>
            <a:fld id="{8A762DD7-2103-8944-BB7A-EB5AE38EF05E}" type="slidenum">
              <a:rPr lang="en-US" smtClean="0"/>
              <a:t>7</a:t>
            </a:fld>
            <a:endParaRPr lang="en-US"/>
          </a:p>
        </p:txBody>
      </p:sp>
    </p:spTree>
    <p:extLst>
      <p:ext uri="{BB962C8B-B14F-4D97-AF65-F5344CB8AC3E}">
        <p14:creationId xmlns:p14="http://schemas.microsoft.com/office/powerpoint/2010/main" val="2574791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how to use low-level primitives</a:t>
            </a:r>
          </a:p>
          <a:p>
            <a:r>
              <a:rPr lang="en-US" dirty="0"/>
              <a:t>This example is a function that appends a node to a linked list in PM. </a:t>
            </a:r>
          </a:p>
          <a:p>
            <a:r>
              <a:rPr lang="en-US" dirty="0"/>
              <a:t>First, it creates a new node. Second, it updates the new node’s next pointer. Third, it updates the head pointer to point to the new node. Finally, it uses a </a:t>
            </a:r>
            <a:r>
              <a:rPr lang="en-US" dirty="0" err="1"/>
              <a:t>persist_barrier</a:t>
            </a:r>
            <a:r>
              <a:rPr lang="en-US" dirty="0"/>
              <a:t>() to ensure all updates have been persisted to PM. </a:t>
            </a:r>
          </a:p>
          <a:p>
            <a:r>
              <a:rPr lang="en-US" dirty="0"/>
              <a:t>This example seems correct, however, line 3 and line 4 can get reordered. If the head gets persisted before the new node, and failure happens at this point, the new node is lost. And thus, the entire linked list is gone. </a:t>
            </a:r>
          </a:p>
        </p:txBody>
      </p:sp>
      <p:sp>
        <p:nvSpPr>
          <p:cNvPr id="4" name="Slide Number Placeholder 3"/>
          <p:cNvSpPr>
            <a:spLocks noGrp="1"/>
          </p:cNvSpPr>
          <p:nvPr>
            <p:ph type="sldNum" sz="quarter" idx="5"/>
          </p:nvPr>
        </p:nvSpPr>
        <p:spPr/>
        <p:txBody>
          <a:bodyPr/>
          <a:lstStyle/>
          <a:p>
            <a:fld id="{8A762DD7-2103-8944-BB7A-EB5AE38EF05E}" type="slidenum">
              <a:rPr lang="en-US" smtClean="0"/>
              <a:t>8</a:t>
            </a:fld>
            <a:endParaRPr lang="en-US"/>
          </a:p>
        </p:txBody>
      </p:sp>
    </p:spTree>
    <p:extLst>
      <p:ext uri="{BB962C8B-B14F-4D97-AF65-F5344CB8AC3E}">
        <p14:creationId xmlns:p14="http://schemas.microsoft.com/office/powerpoint/2010/main" val="2026269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fix it, we need to insert a </a:t>
            </a:r>
            <a:r>
              <a:rPr lang="en-US" dirty="0" err="1"/>
              <a:t>persist_barrier</a:t>
            </a:r>
            <a:r>
              <a:rPr lang="en-US" dirty="0"/>
              <a:t>() between these two lines. This way, the new node is guaranteed to be persisted before the update of the head. Even failure happens, the linked list is still consistent. </a:t>
            </a:r>
          </a:p>
          <a:p>
            <a:r>
              <a:rPr lang="en-US" dirty="0"/>
              <a:t>We conclude that it is hard to guarantee crash consistency with low-level primitives. </a:t>
            </a:r>
          </a:p>
        </p:txBody>
      </p:sp>
      <p:sp>
        <p:nvSpPr>
          <p:cNvPr id="4" name="Slide Number Placeholder 3"/>
          <p:cNvSpPr>
            <a:spLocks noGrp="1"/>
          </p:cNvSpPr>
          <p:nvPr>
            <p:ph type="sldNum" sz="quarter" idx="5"/>
          </p:nvPr>
        </p:nvSpPr>
        <p:spPr/>
        <p:txBody>
          <a:bodyPr/>
          <a:lstStyle/>
          <a:p>
            <a:fld id="{8A762DD7-2103-8944-BB7A-EB5AE38EF05E}" type="slidenum">
              <a:rPr lang="en-US" smtClean="0"/>
              <a:t>9</a:t>
            </a:fld>
            <a:endParaRPr lang="en-US"/>
          </a:p>
        </p:txBody>
      </p:sp>
    </p:spTree>
    <p:extLst>
      <p:ext uri="{BB962C8B-B14F-4D97-AF65-F5344CB8AC3E}">
        <p14:creationId xmlns:p14="http://schemas.microsoft.com/office/powerpoint/2010/main" val="3771514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C1A76-9390-C34B-A87A-042CBB7FD0D6}"/>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75FF945-1694-364C-BC6F-BB1C4CA379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140C1-43E7-E443-83DA-811D52F85533}"/>
              </a:ext>
            </a:extLst>
          </p:cNvPr>
          <p:cNvSpPr>
            <a:spLocks noGrp="1"/>
          </p:cNvSpPr>
          <p:nvPr>
            <p:ph type="dt" sz="half" idx="10"/>
          </p:nvPr>
        </p:nvSpPr>
        <p:spPr/>
        <p:txBody>
          <a:bodyPr/>
          <a:lstStyle/>
          <a:p>
            <a:fld id="{3A24DB1E-757C-4711-9C56-5058785EA551}" type="datetime1">
              <a:rPr lang="en-US" smtClean="0"/>
              <a:t>4/23/2019</a:t>
            </a:fld>
            <a:endParaRPr lang="en-US"/>
          </a:p>
        </p:txBody>
      </p:sp>
      <p:sp>
        <p:nvSpPr>
          <p:cNvPr id="5" name="Footer Placeholder 4">
            <a:extLst>
              <a:ext uri="{FF2B5EF4-FFF2-40B4-BE49-F238E27FC236}">
                <a16:creationId xmlns:a16="http://schemas.microsoft.com/office/drawing/2014/main" id="{054BA8F5-ED47-484B-BB15-BB952904A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870FC-C715-B845-AE4B-C5C2810CF74E}"/>
              </a:ext>
            </a:extLst>
          </p:cNvPr>
          <p:cNvSpPr>
            <a:spLocks noGrp="1"/>
          </p:cNvSpPr>
          <p:nvPr>
            <p:ph type="sldNum" sz="quarter" idx="12"/>
          </p:nvPr>
        </p:nvSpPr>
        <p:spPr/>
        <p:txBody>
          <a:bodyPr/>
          <a:lstStyle/>
          <a:p>
            <a:fld id="{5E9D59E2-FF9E-824B-BC6B-E1567BE22C0E}" type="slidenum">
              <a:rPr lang="en-US" smtClean="0"/>
              <a:t>‹#›</a:t>
            </a:fld>
            <a:endParaRPr lang="en-US"/>
          </a:p>
        </p:txBody>
      </p:sp>
    </p:spTree>
    <p:extLst>
      <p:ext uri="{BB962C8B-B14F-4D97-AF65-F5344CB8AC3E}">
        <p14:creationId xmlns:p14="http://schemas.microsoft.com/office/powerpoint/2010/main" val="81013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D4C4-190B-774C-B784-C5C4ABD892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AAC5A-6B5D-684B-87F1-861B12628F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DA28F-6EBC-A145-9A74-1EADB4518E79}"/>
              </a:ext>
            </a:extLst>
          </p:cNvPr>
          <p:cNvSpPr>
            <a:spLocks noGrp="1"/>
          </p:cNvSpPr>
          <p:nvPr>
            <p:ph type="dt" sz="half" idx="10"/>
          </p:nvPr>
        </p:nvSpPr>
        <p:spPr/>
        <p:txBody>
          <a:bodyPr/>
          <a:lstStyle/>
          <a:p>
            <a:fld id="{15C93B29-9BEA-49B4-852B-D3EEB0AF5BFB}" type="datetime1">
              <a:rPr lang="en-US" smtClean="0"/>
              <a:t>4/23/2019</a:t>
            </a:fld>
            <a:endParaRPr lang="en-US"/>
          </a:p>
        </p:txBody>
      </p:sp>
      <p:sp>
        <p:nvSpPr>
          <p:cNvPr id="5" name="Footer Placeholder 4">
            <a:extLst>
              <a:ext uri="{FF2B5EF4-FFF2-40B4-BE49-F238E27FC236}">
                <a16:creationId xmlns:a16="http://schemas.microsoft.com/office/drawing/2014/main" id="{D1D010DE-E9F6-8F40-AE60-C4051EAE3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CAE1C4-5DE0-4F46-8856-03B3A371D3B9}"/>
              </a:ext>
            </a:extLst>
          </p:cNvPr>
          <p:cNvSpPr>
            <a:spLocks noGrp="1"/>
          </p:cNvSpPr>
          <p:nvPr>
            <p:ph type="sldNum" sz="quarter" idx="12"/>
          </p:nvPr>
        </p:nvSpPr>
        <p:spPr/>
        <p:txBody>
          <a:bodyPr/>
          <a:lstStyle/>
          <a:p>
            <a:fld id="{5E9D59E2-FF9E-824B-BC6B-E1567BE22C0E}" type="slidenum">
              <a:rPr lang="en-US" smtClean="0"/>
              <a:t>‹#›</a:t>
            </a:fld>
            <a:endParaRPr lang="en-US"/>
          </a:p>
        </p:txBody>
      </p:sp>
    </p:spTree>
    <p:extLst>
      <p:ext uri="{BB962C8B-B14F-4D97-AF65-F5344CB8AC3E}">
        <p14:creationId xmlns:p14="http://schemas.microsoft.com/office/powerpoint/2010/main" val="331755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F43542-0FAA-5C41-B34D-4E97C0D92D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076EA-084D-B448-9931-E3AD93272FD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EE968-B71B-974A-9164-8888B7775872}"/>
              </a:ext>
            </a:extLst>
          </p:cNvPr>
          <p:cNvSpPr>
            <a:spLocks noGrp="1"/>
          </p:cNvSpPr>
          <p:nvPr>
            <p:ph type="dt" sz="half" idx="10"/>
          </p:nvPr>
        </p:nvSpPr>
        <p:spPr/>
        <p:txBody>
          <a:bodyPr/>
          <a:lstStyle/>
          <a:p>
            <a:fld id="{6D6DEA08-4B7C-4D75-84C3-EC17BA3FCB28}" type="datetime1">
              <a:rPr lang="en-US" smtClean="0"/>
              <a:t>4/23/2019</a:t>
            </a:fld>
            <a:endParaRPr lang="en-US"/>
          </a:p>
        </p:txBody>
      </p:sp>
      <p:sp>
        <p:nvSpPr>
          <p:cNvPr id="5" name="Footer Placeholder 4">
            <a:extLst>
              <a:ext uri="{FF2B5EF4-FFF2-40B4-BE49-F238E27FC236}">
                <a16:creationId xmlns:a16="http://schemas.microsoft.com/office/drawing/2014/main" id="{E381A12A-1E6C-2F48-9BA2-B5E80CA8C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317F5-4D36-D144-932E-FD0B7E996007}"/>
              </a:ext>
            </a:extLst>
          </p:cNvPr>
          <p:cNvSpPr>
            <a:spLocks noGrp="1"/>
          </p:cNvSpPr>
          <p:nvPr>
            <p:ph type="sldNum" sz="quarter" idx="12"/>
          </p:nvPr>
        </p:nvSpPr>
        <p:spPr/>
        <p:txBody>
          <a:bodyPr/>
          <a:lstStyle/>
          <a:p>
            <a:fld id="{5E9D59E2-FF9E-824B-BC6B-E1567BE22C0E}" type="slidenum">
              <a:rPr lang="en-US" smtClean="0"/>
              <a:t>‹#›</a:t>
            </a:fld>
            <a:endParaRPr lang="en-US"/>
          </a:p>
        </p:txBody>
      </p:sp>
    </p:spTree>
    <p:extLst>
      <p:ext uri="{BB962C8B-B14F-4D97-AF65-F5344CB8AC3E}">
        <p14:creationId xmlns:p14="http://schemas.microsoft.com/office/powerpoint/2010/main" val="3438710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9400-2BF3-4740-98FD-01D87ADD034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2232F92-B349-C545-941D-DB3AB90D88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DFB6A-C92A-E545-B42A-E6DE30E25DFB}"/>
              </a:ext>
            </a:extLst>
          </p:cNvPr>
          <p:cNvSpPr>
            <a:spLocks noGrp="1"/>
          </p:cNvSpPr>
          <p:nvPr>
            <p:ph type="dt" sz="half" idx="10"/>
          </p:nvPr>
        </p:nvSpPr>
        <p:spPr/>
        <p:txBody>
          <a:bodyPr/>
          <a:lstStyle/>
          <a:p>
            <a:fld id="{00A62151-6C02-4C9F-B334-AC0D22BD177C}" type="datetime1">
              <a:rPr lang="en-US" smtClean="0"/>
              <a:t>4/23/2019</a:t>
            </a:fld>
            <a:endParaRPr lang="en-US"/>
          </a:p>
        </p:txBody>
      </p:sp>
      <p:sp>
        <p:nvSpPr>
          <p:cNvPr id="5" name="Footer Placeholder 4">
            <a:extLst>
              <a:ext uri="{FF2B5EF4-FFF2-40B4-BE49-F238E27FC236}">
                <a16:creationId xmlns:a16="http://schemas.microsoft.com/office/drawing/2014/main" id="{DB2B0EF4-A88D-1F45-95F4-7FB064673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AC35C-D5DF-CA41-9D3D-6BDECC066890}"/>
              </a:ext>
            </a:extLst>
          </p:cNvPr>
          <p:cNvSpPr>
            <a:spLocks noGrp="1"/>
          </p:cNvSpPr>
          <p:nvPr>
            <p:ph type="sldNum" sz="quarter" idx="12"/>
          </p:nvPr>
        </p:nvSpPr>
        <p:spPr/>
        <p:txBody>
          <a:bodyPr/>
          <a:lstStyle>
            <a:lvl1pPr>
              <a:defRPr sz="1600"/>
            </a:lvl1pPr>
          </a:lstStyle>
          <a:p>
            <a:fld id="{5E9D59E2-FF9E-824B-BC6B-E1567BE22C0E}" type="slidenum">
              <a:rPr lang="en-US" smtClean="0"/>
              <a:pPr/>
              <a:t>‹#›</a:t>
            </a:fld>
            <a:endParaRPr lang="en-US" dirty="0"/>
          </a:p>
        </p:txBody>
      </p:sp>
    </p:spTree>
    <p:extLst>
      <p:ext uri="{BB962C8B-B14F-4D97-AF65-F5344CB8AC3E}">
        <p14:creationId xmlns:p14="http://schemas.microsoft.com/office/powerpoint/2010/main" val="612609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F8DE-0AF2-BD4A-BE36-61A860F3B9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83D58E-DBBE-3B42-9872-B60B3852B9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C2727F2-C4A0-BD4B-AA1C-922311E73A6E}"/>
              </a:ext>
            </a:extLst>
          </p:cNvPr>
          <p:cNvSpPr>
            <a:spLocks noGrp="1"/>
          </p:cNvSpPr>
          <p:nvPr>
            <p:ph type="dt" sz="half" idx="10"/>
          </p:nvPr>
        </p:nvSpPr>
        <p:spPr/>
        <p:txBody>
          <a:bodyPr/>
          <a:lstStyle/>
          <a:p>
            <a:fld id="{43AD45C2-1E91-470C-8B4C-F22EE5A16ABD}" type="datetime1">
              <a:rPr lang="en-US" smtClean="0"/>
              <a:t>4/23/2019</a:t>
            </a:fld>
            <a:endParaRPr lang="en-US"/>
          </a:p>
        </p:txBody>
      </p:sp>
      <p:sp>
        <p:nvSpPr>
          <p:cNvPr id="5" name="Footer Placeholder 4">
            <a:extLst>
              <a:ext uri="{FF2B5EF4-FFF2-40B4-BE49-F238E27FC236}">
                <a16:creationId xmlns:a16="http://schemas.microsoft.com/office/drawing/2014/main" id="{C08147EE-4FD8-394E-9788-E7FF607F4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1DB61-E0B6-094D-A664-46E90113BADD}"/>
              </a:ext>
            </a:extLst>
          </p:cNvPr>
          <p:cNvSpPr>
            <a:spLocks noGrp="1"/>
          </p:cNvSpPr>
          <p:nvPr>
            <p:ph type="sldNum" sz="quarter" idx="12"/>
          </p:nvPr>
        </p:nvSpPr>
        <p:spPr/>
        <p:txBody>
          <a:bodyPr/>
          <a:lstStyle/>
          <a:p>
            <a:fld id="{5E9D59E2-FF9E-824B-BC6B-E1567BE22C0E}" type="slidenum">
              <a:rPr lang="en-US" smtClean="0"/>
              <a:t>‹#›</a:t>
            </a:fld>
            <a:endParaRPr lang="en-US"/>
          </a:p>
        </p:txBody>
      </p:sp>
    </p:spTree>
    <p:extLst>
      <p:ext uri="{BB962C8B-B14F-4D97-AF65-F5344CB8AC3E}">
        <p14:creationId xmlns:p14="http://schemas.microsoft.com/office/powerpoint/2010/main" val="3690596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60AF3-4BD2-4045-A057-761FFC5A6F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6287E-0C09-624D-AB07-C36C21D4A0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0EBA9D-F0C0-0544-8582-2FDE147F800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CA7D96-E01E-7B4B-9EE2-F1D8C5B7BDFF}"/>
              </a:ext>
            </a:extLst>
          </p:cNvPr>
          <p:cNvSpPr>
            <a:spLocks noGrp="1"/>
          </p:cNvSpPr>
          <p:nvPr>
            <p:ph type="dt" sz="half" idx="10"/>
          </p:nvPr>
        </p:nvSpPr>
        <p:spPr/>
        <p:txBody>
          <a:bodyPr/>
          <a:lstStyle/>
          <a:p>
            <a:fld id="{CCDBB410-CD1C-46E2-A9D0-F97F73C5FB89}" type="datetime1">
              <a:rPr lang="en-US" smtClean="0"/>
              <a:t>4/23/2019</a:t>
            </a:fld>
            <a:endParaRPr lang="en-US"/>
          </a:p>
        </p:txBody>
      </p:sp>
      <p:sp>
        <p:nvSpPr>
          <p:cNvPr id="6" name="Footer Placeholder 5">
            <a:extLst>
              <a:ext uri="{FF2B5EF4-FFF2-40B4-BE49-F238E27FC236}">
                <a16:creationId xmlns:a16="http://schemas.microsoft.com/office/drawing/2014/main" id="{0F18E700-0994-D342-BCDD-6BB884FDF6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D0659F-CDD5-F349-82DE-20CA51F5C5B8}"/>
              </a:ext>
            </a:extLst>
          </p:cNvPr>
          <p:cNvSpPr>
            <a:spLocks noGrp="1"/>
          </p:cNvSpPr>
          <p:nvPr>
            <p:ph type="sldNum" sz="quarter" idx="12"/>
          </p:nvPr>
        </p:nvSpPr>
        <p:spPr/>
        <p:txBody>
          <a:bodyPr/>
          <a:lstStyle/>
          <a:p>
            <a:fld id="{5E9D59E2-FF9E-824B-BC6B-E1567BE22C0E}" type="slidenum">
              <a:rPr lang="en-US" smtClean="0"/>
              <a:t>‹#›</a:t>
            </a:fld>
            <a:endParaRPr lang="en-US"/>
          </a:p>
        </p:txBody>
      </p:sp>
    </p:spTree>
    <p:extLst>
      <p:ext uri="{BB962C8B-B14F-4D97-AF65-F5344CB8AC3E}">
        <p14:creationId xmlns:p14="http://schemas.microsoft.com/office/powerpoint/2010/main" val="2142714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2E950-92EE-8A4D-ABCD-70B345D3DB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39A66A-C375-CD4E-995C-ED8C7F7B3C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CF5367B-91E7-BD43-B80B-EAD847BB07F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1F88EA-D669-774A-9E74-199B9198E8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900099-109E-FB46-8018-6660F87012B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DFCAC9-9EE1-E442-A2C2-C04C766EC3BB}"/>
              </a:ext>
            </a:extLst>
          </p:cNvPr>
          <p:cNvSpPr>
            <a:spLocks noGrp="1"/>
          </p:cNvSpPr>
          <p:nvPr>
            <p:ph type="dt" sz="half" idx="10"/>
          </p:nvPr>
        </p:nvSpPr>
        <p:spPr/>
        <p:txBody>
          <a:bodyPr/>
          <a:lstStyle/>
          <a:p>
            <a:fld id="{9203AD26-CCEC-4458-B207-E837528864A3}" type="datetime1">
              <a:rPr lang="en-US" smtClean="0"/>
              <a:t>4/23/2019</a:t>
            </a:fld>
            <a:endParaRPr lang="en-US"/>
          </a:p>
        </p:txBody>
      </p:sp>
      <p:sp>
        <p:nvSpPr>
          <p:cNvPr id="8" name="Footer Placeholder 7">
            <a:extLst>
              <a:ext uri="{FF2B5EF4-FFF2-40B4-BE49-F238E27FC236}">
                <a16:creationId xmlns:a16="http://schemas.microsoft.com/office/drawing/2014/main" id="{DAF61B98-BC89-1649-BA00-C7A8212F6B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55A279-F13E-EE41-A0D1-E0C723DDD41D}"/>
              </a:ext>
            </a:extLst>
          </p:cNvPr>
          <p:cNvSpPr>
            <a:spLocks noGrp="1"/>
          </p:cNvSpPr>
          <p:nvPr>
            <p:ph type="sldNum" sz="quarter" idx="12"/>
          </p:nvPr>
        </p:nvSpPr>
        <p:spPr/>
        <p:txBody>
          <a:bodyPr/>
          <a:lstStyle/>
          <a:p>
            <a:fld id="{5E9D59E2-FF9E-824B-BC6B-E1567BE22C0E}" type="slidenum">
              <a:rPr lang="en-US" smtClean="0"/>
              <a:t>‹#›</a:t>
            </a:fld>
            <a:endParaRPr lang="en-US"/>
          </a:p>
        </p:txBody>
      </p:sp>
    </p:spTree>
    <p:extLst>
      <p:ext uri="{BB962C8B-B14F-4D97-AF65-F5344CB8AC3E}">
        <p14:creationId xmlns:p14="http://schemas.microsoft.com/office/powerpoint/2010/main" val="303381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19D8C-9AA5-0A44-9D19-7C02FF1AD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68FFC-CD16-2C41-959D-8AFD27140004}"/>
              </a:ext>
            </a:extLst>
          </p:cNvPr>
          <p:cNvSpPr>
            <a:spLocks noGrp="1"/>
          </p:cNvSpPr>
          <p:nvPr>
            <p:ph type="dt" sz="half" idx="10"/>
          </p:nvPr>
        </p:nvSpPr>
        <p:spPr/>
        <p:txBody>
          <a:bodyPr/>
          <a:lstStyle/>
          <a:p>
            <a:fld id="{B13135A6-D7A5-47A8-8B6C-327B95BC10BC}" type="datetime1">
              <a:rPr lang="en-US" smtClean="0"/>
              <a:t>4/23/2019</a:t>
            </a:fld>
            <a:endParaRPr lang="en-US"/>
          </a:p>
        </p:txBody>
      </p:sp>
      <p:sp>
        <p:nvSpPr>
          <p:cNvPr id="4" name="Footer Placeholder 3">
            <a:extLst>
              <a:ext uri="{FF2B5EF4-FFF2-40B4-BE49-F238E27FC236}">
                <a16:creationId xmlns:a16="http://schemas.microsoft.com/office/drawing/2014/main" id="{2B3B7968-8934-7A40-811B-F707DC29D0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8EF48-35DB-D840-941D-29FCDF3EF06F}"/>
              </a:ext>
            </a:extLst>
          </p:cNvPr>
          <p:cNvSpPr>
            <a:spLocks noGrp="1"/>
          </p:cNvSpPr>
          <p:nvPr>
            <p:ph type="sldNum" sz="quarter" idx="12"/>
          </p:nvPr>
        </p:nvSpPr>
        <p:spPr/>
        <p:txBody>
          <a:bodyPr/>
          <a:lstStyle/>
          <a:p>
            <a:fld id="{5E9D59E2-FF9E-824B-BC6B-E1567BE22C0E}" type="slidenum">
              <a:rPr lang="en-US" smtClean="0"/>
              <a:t>‹#›</a:t>
            </a:fld>
            <a:endParaRPr lang="en-US"/>
          </a:p>
        </p:txBody>
      </p:sp>
    </p:spTree>
    <p:extLst>
      <p:ext uri="{BB962C8B-B14F-4D97-AF65-F5344CB8AC3E}">
        <p14:creationId xmlns:p14="http://schemas.microsoft.com/office/powerpoint/2010/main" val="174065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4905D6-7B18-8E46-B770-8AA54E71C6B1}"/>
              </a:ext>
            </a:extLst>
          </p:cNvPr>
          <p:cNvSpPr>
            <a:spLocks noGrp="1"/>
          </p:cNvSpPr>
          <p:nvPr>
            <p:ph type="dt" sz="half" idx="10"/>
          </p:nvPr>
        </p:nvSpPr>
        <p:spPr/>
        <p:txBody>
          <a:bodyPr/>
          <a:lstStyle/>
          <a:p>
            <a:fld id="{43790A92-57FD-4327-9FEE-8D4F3F1D888A}" type="datetime1">
              <a:rPr lang="en-US" smtClean="0"/>
              <a:t>4/23/2019</a:t>
            </a:fld>
            <a:endParaRPr lang="en-US"/>
          </a:p>
        </p:txBody>
      </p:sp>
      <p:sp>
        <p:nvSpPr>
          <p:cNvPr id="3" name="Footer Placeholder 2">
            <a:extLst>
              <a:ext uri="{FF2B5EF4-FFF2-40B4-BE49-F238E27FC236}">
                <a16:creationId xmlns:a16="http://schemas.microsoft.com/office/drawing/2014/main" id="{FF6486BF-0E97-9643-9E91-297FB7DF0A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2A24F2-332F-A84D-92E2-F723CBCCB403}"/>
              </a:ext>
            </a:extLst>
          </p:cNvPr>
          <p:cNvSpPr>
            <a:spLocks noGrp="1"/>
          </p:cNvSpPr>
          <p:nvPr>
            <p:ph type="sldNum" sz="quarter" idx="12"/>
          </p:nvPr>
        </p:nvSpPr>
        <p:spPr/>
        <p:txBody>
          <a:bodyPr/>
          <a:lstStyle/>
          <a:p>
            <a:fld id="{5E9D59E2-FF9E-824B-BC6B-E1567BE22C0E}" type="slidenum">
              <a:rPr lang="en-US" smtClean="0"/>
              <a:t>‹#›</a:t>
            </a:fld>
            <a:endParaRPr lang="en-US"/>
          </a:p>
        </p:txBody>
      </p:sp>
    </p:spTree>
    <p:extLst>
      <p:ext uri="{BB962C8B-B14F-4D97-AF65-F5344CB8AC3E}">
        <p14:creationId xmlns:p14="http://schemas.microsoft.com/office/powerpoint/2010/main" val="1637477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E803F-6A43-074A-89E6-08C648090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281D25-9EA4-D84B-AD4E-4BD406D572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490472-7B95-654E-AE74-9C647448C3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B95B7E-11A2-8343-A536-A02C8B7AA9C1}"/>
              </a:ext>
            </a:extLst>
          </p:cNvPr>
          <p:cNvSpPr>
            <a:spLocks noGrp="1"/>
          </p:cNvSpPr>
          <p:nvPr>
            <p:ph type="dt" sz="half" idx="10"/>
          </p:nvPr>
        </p:nvSpPr>
        <p:spPr/>
        <p:txBody>
          <a:bodyPr/>
          <a:lstStyle/>
          <a:p>
            <a:fld id="{5C45E174-08CF-4DAB-AA50-26C5CE69CAC4}" type="datetime1">
              <a:rPr lang="en-US" smtClean="0"/>
              <a:t>4/23/2019</a:t>
            </a:fld>
            <a:endParaRPr lang="en-US"/>
          </a:p>
        </p:txBody>
      </p:sp>
      <p:sp>
        <p:nvSpPr>
          <p:cNvPr id="6" name="Footer Placeholder 5">
            <a:extLst>
              <a:ext uri="{FF2B5EF4-FFF2-40B4-BE49-F238E27FC236}">
                <a16:creationId xmlns:a16="http://schemas.microsoft.com/office/drawing/2014/main" id="{845E396D-EE7B-9049-8AD5-7CAABA8512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BF7FA-866A-204C-A80D-6714B2850CAF}"/>
              </a:ext>
            </a:extLst>
          </p:cNvPr>
          <p:cNvSpPr>
            <a:spLocks noGrp="1"/>
          </p:cNvSpPr>
          <p:nvPr>
            <p:ph type="sldNum" sz="quarter" idx="12"/>
          </p:nvPr>
        </p:nvSpPr>
        <p:spPr/>
        <p:txBody>
          <a:bodyPr/>
          <a:lstStyle/>
          <a:p>
            <a:fld id="{5E9D59E2-FF9E-824B-BC6B-E1567BE22C0E}" type="slidenum">
              <a:rPr lang="en-US" smtClean="0"/>
              <a:t>‹#›</a:t>
            </a:fld>
            <a:endParaRPr lang="en-US"/>
          </a:p>
        </p:txBody>
      </p:sp>
    </p:spTree>
    <p:extLst>
      <p:ext uri="{BB962C8B-B14F-4D97-AF65-F5344CB8AC3E}">
        <p14:creationId xmlns:p14="http://schemas.microsoft.com/office/powerpoint/2010/main" val="2488177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B482-91F6-B84F-85B6-4588539547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672D78-7272-C249-8DE5-66BB16F8AD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573E97-5F6E-6242-A9A6-552BB63EE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F828D5-3F20-8F46-9471-16F3A0871B28}"/>
              </a:ext>
            </a:extLst>
          </p:cNvPr>
          <p:cNvSpPr>
            <a:spLocks noGrp="1"/>
          </p:cNvSpPr>
          <p:nvPr>
            <p:ph type="dt" sz="half" idx="10"/>
          </p:nvPr>
        </p:nvSpPr>
        <p:spPr/>
        <p:txBody>
          <a:bodyPr/>
          <a:lstStyle/>
          <a:p>
            <a:fld id="{DD26B612-3355-45AC-AC6D-CB768D78BFFB}" type="datetime1">
              <a:rPr lang="en-US" smtClean="0"/>
              <a:t>4/23/2019</a:t>
            </a:fld>
            <a:endParaRPr lang="en-US"/>
          </a:p>
        </p:txBody>
      </p:sp>
      <p:sp>
        <p:nvSpPr>
          <p:cNvPr id="6" name="Footer Placeholder 5">
            <a:extLst>
              <a:ext uri="{FF2B5EF4-FFF2-40B4-BE49-F238E27FC236}">
                <a16:creationId xmlns:a16="http://schemas.microsoft.com/office/drawing/2014/main" id="{79A69EEE-9C47-4844-836B-01FDAF890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E7520-DB38-6144-A0EA-BC3764C17D76}"/>
              </a:ext>
            </a:extLst>
          </p:cNvPr>
          <p:cNvSpPr>
            <a:spLocks noGrp="1"/>
          </p:cNvSpPr>
          <p:nvPr>
            <p:ph type="sldNum" sz="quarter" idx="12"/>
          </p:nvPr>
        </p:nvSpPr>
        <p:spPr/>
        <p:txBody>
          <a:bodyPr/>
          <a:lstStyle/>
          <a:p>
            <a:fld id="{5E9D59E2-FF9E-824B-BC6B-E1567BE22C0E}" type="slidenum">
              <a:rPr lang="en-US" smtClean="0"/>
              <a:t>‹#›</a:t>
            </a:fld>
            <a:endParaRPr lang="en-US"/>
          </a:p>
        </p:txBody>
      </p:sp>
    </p:spTree>
    <p:extLst>
      <p:ext uri="{BB962C8B-B14F-4D97-AF65-F5344CB8AC3E}">
        <p14:creationId xmlns:p14="http://schemas.microsoft.com/office/powerpoint/2010/main" val="1167509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27A1C7-4EB6-FF4E-894E-6CC79FC120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E11E79B-C10B-694D-8175-DA9A1D48C3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A8A2CE-64AB-924F-B90A-4FAB197DA0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FCD00-54D2-48E5-9E34-7509D52EA170}" type="datetime1">
              <a:rPr lang="en-US" smtClean="0"/>
              <a:t>4/23/2019</a:t>
            </a:fld>
            <a:endParaRPr lang="en-US"/>
          </a:p>
        </p:txBody>
      </p:sp>
      <p:sp>
        <p:nvSpPr>
          <p:cNvPr id="5" name="Footer Placeholder 4">
            <a:extLst>
              <a:ext uri="{FF2B5EF4-FFF2-40B4-BE49-F238E27FC236}">
                <a16:creationId xmlns:a16="http://schemas.microsoft.com/office/drawing/2014/main" id="{7ED3B307-72D4-8D4E-88A4-4FAAB4F507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6C5A2C-E4BB-9A4A-B770-B55CC05DD8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D59E2-FF9E-824B-BC6B-E1567BE22C0E}" type="slidenum">
              <a:rPr lang="en-US" smtClean="0"/>
              <a:t>‹#›</a:t>
            </a:fld>
            <a:endParaRPr lang="en-US" dirty="0"/>
          </a:p>
        </p:txBody>
      </p:sp>
    </p:spTree>
    <p:extLst>
      <p:ext uri="{BB962C8B-B14F-4D97-AF65-F5344CB8AC3E}">
        <p14:creationId xmlns:p14="http://schemas.microsoft.com/office/powerpoint/2010/main" val="1456042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jpg"/><Relationship Id="rId9" Type="http://schemas.openxmlformats.org/officeDocument/2006/relationships/image" Target="../media/image23.tiff"/></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2.sv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A12C7A-6607-F344-9410-A23D7CFA8440}"/>
              </a:ext>
            </a:extLst>
          </p:cNvPr>
          <p:cNvPicPr>
            <a:picLocks noChangeAspect="1"/>
          </p:cNvPicPr>
          <p:nvPr/>
        </p:nvPicPr>
        <p:blipFill>
          <a:blip r:embed="rId3"/>
          <a:stretch>
            <a:fillRect/>
          </a:stretch>
        </p:blipFill>
        <p:spPr>
          <a:xfrm>
            <a:off x="1021867" y="4484822"/>
            <a:ext cx="1513700" cy="946062"/>
          </a:xfrm>
          <a:prstGeom prst="rect">
            <a:avLst/>
          </a:prstGeom>
        </p:spPr>
      </p:pic>
      <p:sp>
        <p:nvSpPr>
          <p:cNvPr id="2" name="Title 1">
            <a:extLst>
              <a:ext uri="{FF2B5EF4-FFF2-40B4-BE49-F238E27FC236}">
                <a16:creationId xmlns:a16="http://schemas.microsoft.com/office/drawing/2014/main" id="{A1F3A2C6-7F32-174C-928D-B4CF28915195}"/>
              </a:ext>
            </a:extLst>
          </p:cNvPr>
          <p:cNvSpPr>
            <a:spLocks noGrp="1"/>
          </p:cNvSpPr>
          <p:nvPr>
            <p:ph type="ctrTitle"/>
          </p:nvPr>
        </p:nvSpPr>
        <p:spPr>
          <a:xfrm>
            <a:off x="836853" y="627507"/>
            <a:ext cx="10317479" cy="2356123"/>
          </a:xfrm>
        </p:spPr>
        <p:txBody>
          <a:bodyPr>
            <a:noAutofit/>
          </a:bodyPr>
          <a:lstStyle/>
          <a:p>
            <a:r>
              <a:rPr lang="en-US" sz="4800" dirty="0">
                <a:solidFill>
                  <a:schemeClr val="accent2">
                    <a:lumMod val="75000"/>
                  </a:schemeClr>
                </a:solidFill>
                <a:latin typeface="Franklin Gothic Medium" panose="020B0603020102020204" pitchFamily="34" charset="0"/>
              </a:rPr>
              <a:t>PMTest:</a:t>
            </a:r>
            <a:br>
              <a:rPr lang="en-US" sz="4400" dirty="0">
                <a:latin typeface="Franklin Gothic Medium" panose="020B0603020102020204" pitchFamily="34" charset="0"/>
              </a:rPr>
            </a:br>
            <a:r>
              <a:rPr lang="en-US" sz="4400" dirty="0">
                <a:latin typeface="Franklin Gothic Medium" panose="020B0603020102020204" pitchFamily="34" charset="0"/>
              </a:rPr>
              <a:t>A Fast and Flexible Testing Framework for Persistent Memory Programs </a:t>
            </a:r>
          </a:p>
        </p:txBody>
      </p:sp>
      <p:sp>
        <p:nvSpPr>
          <p:cNvPr id="3" name="Subtitle 2">
            <a:extLst>
              <a:ext uri="{FF2B5EF4-FFF2-40B4-BE49-F238E27FC236}">
                <a16:creationId xmlns:a16="http://schemas.microsoft.com/office/drawing/2014/main" id="{6053DD17-DA6D-024B-9B3B-230BCFD867CE}"/>
              </a:ext>
            </a:extLst>
          </p:cNvPr>
          <p:cNvSpPr>
            <a:spLocks noGrp="1"/>
          </p:cNvSpPr>
          <p:nvPr>
            <p:ph type="subTitle" idx="1"/>
          </p:nvPr>
        </p:nvSpPr>
        <p:spPr>
          <a:xfrm>
            <a:off x="491794" y="3498233"/>
            <a:ext cx="11208411" cy="569269"/>
          </a:xfrm>
        </p:spPr>
        <p:txBody>
          <a:bodyPr>
            <a:noAutofit/>
          </a:bodyPr>
          <a:lstStyle/>
          <a:p>
            <a:r>
              <a:rPr lang="en-US" b="1" dirty="0">
                <a:solidFill>
                  <a:schemeClr val="accent2">
                    <a:lumMod val="75000"/>
                  </a:schemeClr>
                </a:solidFill>
                <a:latin typeface="Franklin Gothic Medium" panose="020B0603020102020204" pitchFamily="34" charset="0"/>
              </a:rPr>
              <a:t>Sihang Liu</a:t>
            </a:r>
            <a:r>
              <a:rPr lang="en-US" baseline="30000" dirty="0">
                <a:solidFill>
                  <a:schemeClr val="accent2">
                    <a:lumMod val="75000"/>
                  </a:schemeClr>
                </a:solidFill>
                <a:latin typeface="Franklin Gothic Medium" panose="020B0603020102020204" pitchFamily="34" charset="0"/>
              </a:rPr>
              <a:t>1</a:t>
            </a:r>
            <a:r>
              <a:rPr lang="en-US" dirty="0">
                <a:latin typeface="Franklin Gothic Medium" panose="020B0603020102020204" pitchFamily="34" charset="0"/>
              </a:rPr>
              <a:t>, </a:t>
            </a:r>
            <a:r>
              <a:rPr lang="en-US" dirty="0" err="1">
                <a:latin typeface="Franklin Gothic Medium" panose="020B0603020102020204" pitchFamily="34" charset="0"/>
              </a:rPr>
              <a:t>Yizhou</a:t>
            </a:r>
            <a:r>
              <a:rPr lang="en-US" dirty="0">
                <a:latin typeface="Franklin Gothic Medium" panose="020B0603020102020204" pitchFamily="34" charset="0"/>
              </a:rPr>
              <a:t> Wei</a:t>
            </a:r>
            <a:r>
              <a:rPr lang="en-US" baseline="30000" dirty="0">
                <a:latin typeface="Franklin Gothic Medium" panose="020B0603020102020204" pitchFamily="34" charset="0"/>
              </a:rPr>
              <a:t>1</a:t>
            </a:r>
            <a:r>
              <a:rPr lang="en-US" dirty="0">
                <a:latin typeface="Franklin Gothic Medium" panose="020B0603020102020204" pitchFamily="34" charset="0"/>
              </a:rPr>
              <a:t>, </a:t>
            </a:r>
            <a:r>
              <a:rPr lang="en-US" dirty="0" err="1">
                <a:latin typeface="Franklin Gothic Medium" panose="020B0603020102020204" pitchFamily="34" charset="0"/>
              </a:rPr>
              <a:t>Jishen</a:t>
            </a:r>
            <a:r>
              <a:rPr lang="en-US" dirty="0">
                <a:latin typeface="Franklin Gothic Medium" panose="020B0603020102020204" pitchFamily="34" charset="0"/>
              </a:rPr>
              <a:t> Zhao</a:t>
            </a:r>
            <a:r>
              <a:rPr lang="en-US" baseline="30000" dirty="0">
                <a:latin typeface="Franklin Gothic Medium" panose="020B0603020102020204" pitchFamily="34" charset="0"/>
              </a:rPr>
              <a:t>2</a:t>
            </a:r>
            <a:r>
              <a:rPr lang="en-US" dirty="0">
                <a:latin typeface="Franklin Gothic Medium" panose="020B0603020102020204" pitchFamily="34" charset="0"/>
              </a:rPr>
              <a:t>, </a:t>
            </a:r>
            <a:r>
              <a:rPr lang="en-US" dirty="0" err="1">
                <a:latin typeface="Franklin Gothic Medium" panose="020B0603020102020204" pitchFamily="34" charset="0"/>
              </a:rPr>
              <a:t>Aasheesh</a:t>
            </a:r>
            <a:r>
              <a:rPr lang="en-US" dirty="0">
                <a:latin typeface="Franklin Gothic Medium" panose="020B0603020102020204" pitchFamily="34" charset="0"/>
              </a:rPr>
              <a:t> Kolli</a:t>
            </a:r>
            <a:r>
              <a:rPr lang="en-US" baseline="30000" dirty="0">
                <a:latin typeface="Franklin Gothic Medium" panose="020B0603020102020204" pitchFamily="34" charset="0"/>
              </a:rPr>
              <a:t>3,4</a:t>
            </a:r>
            <a:r>
              <a:rPr lang="en-US" dirty="0">
                <a:latin typeface="Franklin Gothic Medium" panose="020B0603020102020204" pitchFamily="34" charset="0"/>
              </a:rPr>
              <a:t>, and Samira Khan</a:t>
            </a:r>
            <a:r>
              <a:rPr lang="en-US" baseline="30000" dirty="0">
                <a:latin typeface="Franklin Gothic Medium" panose="020B0603020102020204" pitchFamily="34" charset="0"/>
              </a:rPr>
              <a:t>1</a:t>
            </a:r>
            <a:endParaRPr lang="en-US" dirty="0">
              <a:latin typeface="Franklin Gothic Medium" panose="020B0603020102020204" pitchFamily="34" charset="0"/>
            </a:endParaRPr>
          </a:p>
        </p:txBody>
      </p:sp>
      <p:pic>
        <p:nvPicPr>
          <p:cNvPr id="6" name="Picture 5">
            <a:extLst>
              <a:ext uri="{FF2B5EF4-FFF2-40B4-BE49-F238E27FC236}">
                <a16:creationId xmlns:a16="http://schemas.microsoft.com/office/drawing/2014/main" id="{206CD334-D4C1-C145-886C-B78B4FE44A03}"/>
              </a:ext>
            </a:extLst>
          </p:cNvPr>
          <p:cNvPicPr>
            <a:picLocks noChangeAspect="1"/>
          </p:cNvPicPr>
          <p:nvPr/>
        </p:nvPicPr>
        <p:blipFill>
          <a:blip r:embed="rId4"/>
          <a:stretch>
            <a:fillRect/>
          </a:stretch>
        </p:blipFill>
        <p:spPr>
          <a:xfrm>
            <a:off x="6059214" y="4573329"/>
            <a:ext cx="2510461" cy="976290"/>
          </a:xfrm>
          <a:prstGeom prst="rect">
            <a:avLst/>
          </a:prstGeom>
        </p:spPr>
      </p:pic>
      <p:pic>
        <p:nvPicPr>
          <p:cNvPr id="8" name="Picture 7">
            <a:extLst>
              <a:ext uri="{FF2B5EF4-FFF2-40B4-BE49-F238E27FC236}">
                <a16:creationId xmlns:a16="http://schemas.microsoft.com/office/drawing/2014/main" id="{F070B532-CC63-A044-A680-1A6782087CCA}"/>
              </a:ext>
            </a:extLst>
          </p:cNvPr>
          <p:cNvPicPr>
            <a:picLocks noChangeAspect="1"/>
          </p:cNvPicPr>
          <p:nvPr/>
        </p:nvPicPr>
        <p:blipFill>
          <a:blip r:embed="rId5"/>
          <a:stretch>
            <a:fillRect/>
          </a:stretch>
        </p:blipFill>
        <p:spPr>
          <a:xfrm>
            <a:off x="8696917" y="4484822"/>
            <a:ext cx="2593060" cy="939219"/>
          </a:xfrm>
          <a:prstGeom prst="rect">
            <a:avLst/>
          </a:prstGeom>
        </p:spPr>
      </p:pic>
      <p:pic>
        <p:nvPicPr>
          <p:cNvPr id="9" name="Picture 8">
            <a:extLst>
              <a:ext uri="{FF2B5EF4-FFF2-40B4-BE49-F238E27FC236}">
                <a16:creationId xmlns:a16="http://schemas.microsoft.com/office/drawing/2014/main" id="{AD639E6F-88AD-CC42-B343-321060452968}"/>
              </a:ext>
            </a:extLst>
          </p:cNvPr>
          <p:cNvPicPr>
            <a:picLocks noChangeAspect="1"/>
          </p:cNvPicPr>
          <p:nvPr/>
        </p:nvPicPr>
        <p:blipFill>
          <a:blip r:embed="rId6"/>
          <a:stretch>
            <a:fillRect/>
          </a:stretch>
        </p:blipFill>
        <p:spPr>
          <a:xfrm>
            <a:off x="3097919" y="4777032"/>
            <a:ext cx="2364537" cy="471023"/>
          </a:xfrm>
          <a:prstGeom prst="rect">
            <a:avLst/>
          </a:prstGeom>
        </p:spPr>
      </p:pic>
      <p:sp>
        <p:nvSpPr>
          <p:cNvPr id="10" name="TextBox 9">
            <a:extLst>
              <a:ext uri="{FF2B5EF4-FFF2-40B4-BE49-F238E27FC236}">
                <a16:creationId xmlns:a16="http://schemas.microsoft.com/office/drawing/2014/main" id="{D66B4597-25B3-8B4E-9306-F57B6D252EA2}"/>
              </a:ext>
            </a:extLst>
          </p:cNvPr>
          <p:cNvSpPr txBox="1"/>
          <p:nvPr/>
        </p:nvSpPr>
        <p:spPr>
          <a:xfrm>
            <a:off x="755395" y="4484822"/>
            <a:ext cx="509115" cy="400110"/>
          </a:xfrm>
          <a:prstGeom prst="rect">
            <a:avLst/>
          </a:prstGeom>
          <a:noFill/>
        </p:spPr>
        <p:txBody>
          <a:bodyPr wrap="square" rtlCol="0">
            <a:spAutoFit/>
          </a:bodyPr>
          <a:lstStyle/>
          <a:p>
            <a:r>
              <a:rPr lang="en-US" sz="2000" dirty="0">
                <a:latin typeface="Franklin Gothic Medium" panose="020B0603020102020204" pitchFamily="34" charset="0"/>
              </a:rPr>
              <a:t>1</a:t>
            </a:r>
          </a:p>
        </p:txBody>
      </p:sp>
      <p:sp>
        <p:nvSpPr>
          <p:cNvPr id="11" name="TextBox 10">
            <a:extLst>
              <a:ext uri="{FF2B5EF4-FFF2-40B4-BE49-F238E27FC236}">
                <a16:creationId xmlns:a16="http://schemas.microsoft.com/office/drawing/2014/main" id="{EB1C68A8-7322-C745-B9D4-0F6BE0CEC1B7}"/>
              </a:ext>
            </a:extLst>
          </p:cNvPr>
          <p:cNvSpPr txBox="1"/>
          <p:nvPr/>
        </p:nvSpPr>
        <p:spPr>
          <a:xfrm>
            <a:off x="2844855" y="4475306"/>
            <a:ext cx="509115" cy="400110"/>
          </a:xfrm>
          <a:prstGeom prst="rect">
            <a:avLst/>
          </a:prstGeom>
          <a:noFill/>
        </p:spPr>
        <p:txBody>
          <a:bodyPr wrap="square" rtlCol="0">
            <a:spAutoFit/>
          </a:bodyPr>
          <a:lstStyle/>
          <a:p>
            <a:r>
              <a:rPr lang="en-US" sz="2000" dirty="0">
                <a:latin typeface="Franklin Gothic Medium" panose="020B0603020102020204" pitchFamily="34" charset="0"/>
              </a:rPr>
              <a:t>2</a:t>
            </a:r>
          </a:p>
        </p:txBody>
      </p:sp>
      <p:sp>
        <p:nvSpPr>
          <p:cNvPr id="12" name="TextBox 11">
            <a:extLst>
              <a:ext uri="{FF2B5EF4-FFF2-40B4-BE49-F238E27FC236}">
                <a16:creationId xmlns:a16="http://schemas.microsoft.com/office/drawing/2014/main" id="{1D2B1013-8B69-D448-9FA7-910A62B365EB}"/>
              </a:ext>
            </a:extLst>
          </p:cNvPr>
          <p:cNvSpPr txBox="1"/>
          <p:nvPr/>
        </p:nvSpPr>
        <p:spPr>
          <a:xfrm>
            <a:off x="5741036" y="4490947"/>
            <a:ext cx="509115" cy="400110"/>
          </a:xfrm>
          <a:prstGeom prst="rect">
            <a:avLst/>
          </a:prstGeom>
          <a:noFill/>
        </p:spPr>
        <p:txBody>
          <a:bodyPr wrap="square" rtlCol="0">
            <a:spAutoFit/>
          </a:bodyPr>
          <a:lstStyle/>
          <a:p>
            <a:r>
              <a:rPr lang="en-US" sz="2000" dirty="0">
                <a:latin typeface="Franklin Gothic Medium" panose="020B0603020102020204" pitchFamily="34" charset="0"/>
              </a:rPr>
              <a:t>3</a:t>
            </a:r>
          </a:p>
        </p:txBody>
      </p:sp>
      <p:sp>
        <p:nvSpPr>
          <p:cNvPr id="13" name="TextBox 12">
            <a:extLst>
              <a:ext uri="{FF2B5EF4-FFF2-40B4-BE49-F238E27FC236}">
                <a16:creationId xmlns:a16="http://schemas.microsoft.com/office/drawing/2014/main" id="{40E445D8-1693-8240-A1E6-565B32186FBF}"/>
              </a:ext>
            </a:extLst>
          </p:cNvPr>
          <p:cNvSpPr txBox="1"/>
          <p:nvPr/>
        </p:nvSpPr>
        <p:spPr>
          <a:xfrm>
            <a:off x="8696917" y="4475306"/>
            <a:ext cx="354227" cy="400110"/>
          </a:xfrm>
          <a:prstGeom prst="rect">
            <a:avLst/>
          </a:prstGeom>
          <a:noFill/>
        </p:spPr>
        <p:txBody>
          <a:bodyPr wrap="square" rtlCol="0">
            <a:spAutoFit/>
          </a:bodyPr>
          <a:lstStyle/>
          <a:p>
            <a:r>
              <a:rPr lang="en-US" sz="2000" dirty="0">
                <a:latin typeface="Franklin Gothic Medium" panose="020B0603020102020204" pitchFamily="34" charset="0"/>
              </a:rPr>
              <a:t>4</a:t>
            </a:r>
          </a:p>
        </p:txBody>
      </p:sp>
      <p:sp>
        <p:nvSpPr>
          <p:cNvPr id="5" name="Slide Number Placeholder 4">
            <a:extLst>
              <a:ext uri="{FF2B5EF4-FFF2-40B4-BE49-F238E27FC236}">
                <a16:creationId xmlns:a16="http://schemas.microsoft.com/office/drawing/2014/main" id="{756FE0DA-5BD1-4782-AFD1-C8A370C2BC75}"/>
              </a:ext>
            </a:extLst>
          </p:cNvPr>
          <p:cNvSpPr>
            <a:spLocks noGrp="1"/>
          </p:cNvSpPr>
          <p:nvPr>
            <p:ph type="sldNum" sz="quarter" idx="12"/>
          </p:nvPr>
        </p:nvSpPr>
        <p:spPr/>
        <p:txBody>
          <a:bodyPr/>
          <a:lstStyle/>
          <a:p>
            <a:fld id="{5E9D59E2-FF9E-824B-BC6B-E1567BE22C0E}" type="slidenum">
              <a:rPr lang="en-US" smtClean="0"/>
              <a:t>1</a:t>
            </a:fld>
            <a:endParaRPr lang="en-US"/>
          </a:p>
        </p:txBody>
      </p:sp>
    </p:spTree>
    <p:extLst>
      <p:ext uri="{BB962C8B-B14F-4D97-AF65-F5344CB8AC3E}">
        <p14:creationId xmlns:p14="http://schemas.microsoft.com/office/powerpoint/2010/main" val="2137652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63BF-9EF9-45B5-BB49-9D5EC95C60A3}"/>
              </a:ext>
            </a:extLst>
          </p:cNvPr>
          <p:cNvSpPr>
            <a:spLocks noGrp="1"/>
          </p:cNvSpPr>
          <p:nvPr>
            <p:ph type="title"/>
          </p:nvPr>
        </p:nvSpPr>
        <p:spPr/>
        <p:txBody>
          <a:bodyPr/>
          <a:lstStyle/>
          <a:p>
            <a:r>
              <a:rPr lang="en-US" dirty="0"/>
              <a:t>PERSISTENCY PROGRAMMING</a:t>
            </a:r>
          </a:p>
        </p:txBody>
      </p:sp>
      <p:sp>
        <p:nvSpPr>
          <p:cNvPr id="3" name="Content Placeholder 2">
            <a:extLst>
              <a:ext uri="{FF2B5EF4-FFF2-40B4-BE49-F238E27FC236}">
                <a16:creationId xmlns:a16="http://schemas.microsoft.com/office/drawing/2014/main" id="{A2A717FE-83DA-4675-8BB4-51F2E6252B8C}"/>
              </a:ext>
            </a:extLst>
          </p:cNvPr>
          <p:cNvSpPr>
            <a:spLocks noGrp="1"/>
          </p:cNvSpPr>
          <p:nvPr>
            <p:ph idx="1"/>
          </p:nvPr>
        </p:nvSpPr>
        <p:spPr>
          <a:xfrm>
            <a:off x="838200" y="1825625"/>
            <a:ext cx="10515600" cy="4667250"/>
          </a:xfrm>
        </p:spPr>
        <p:txBody>
          <a:bodyPr>
            <a:normAutofit/>
          </a:bodyPr>
          <a:lstStyle/>
          <a:p>
            <a:r>
              <a:rPr lang="en-US" dirty="0"/>
              <a:t>Support for crash consistency have two fundamental guarantees</a:t>
            </a:r>
          </a:p>
          <a:p>
            <a:pPr lvl="1"/>
            <a:r>
              <a:rPr lang="en-US" b="1" dirty="0">
                <a:solidFill>
                  <a:schemeClr val="accent2">
                    <a:lumMod val="75000"/>
                  </a:schemeClr>
                </a:solidFill>
              </a:rPr>
              <a:t>Durability</a:t>
            </a:r>
            <a:r>
              <a:rPr lang="en-US" dirty="0">
                <a:solidFill>
                  <a:schemeClr val="accent2">
                    <a:lumMod val="75000"/>
                  </a:schemeClr>
                </a:solidFill>
              </a:rPr>
              <a:t>: </a:t>
            </a:r>
            <a:r>
              <a:rPr lang="en-US" dirty="0">
                <a:solidFill>
                  <a:schemeClr val="accent1">
                    <a:lumMod val="75000"/>
                  </a:schemeClr>
                </a:solidFill>
              </a:rPr>
              <a:t>writes become persistent in PM</a:t>
            </a:r>
          </a:p>
          <a:p>
            <a:pPr lvl="1"/>
            <a:r>
              <a:rPr lang="en-US" b="1" dirty="0">
                <a:solidFill>
                  <a:schemeClr val="accent2">
                    <a:lumMod val="75000"/>
                  </a:schemeClr>
                </a:solidFill>
              </a:rPr>
              <a:t>Ordering</a:t>
            </a:r>
            <a:r>
              <a:rPr lang="en-US" dirty="0">
                <a:solidFill>
                  <a:schemeClr val="accent2">
                    <a:lumMod val="75000"/>
                  </a:schemeClr>
                </a:solidFill>
              </a:rPr>
              <a:t>: </a:t>
            </a:r>
            <a:r>
              <a:rPr lang="en-US" dirty="0">
                <a:solidFill>
                  <a:schemeClr val="accent1">
                    <a:lumMod val="75000"/>
                  </a:schemeClr>
                </a:solidFill>
              </a:rPr>
              <a:t>one write becomes persistent in PM before another</a:t>
            </a:r>
          </a:p>
          <a:p>
            <a:pPr>
              <a:spcBef>
                <a:spcPts val="500"/>
              </a:spcBef>
            </a:pPr>
            <a:r>
              <a:rPr lang="en-US" dirty="0"/>
              <a:t>Hardware provides low-level primitives for crash consistency</a:t>
            </a:r>
          </a:p>
          <a:p>
            <a:pPr lvl="1"/>
            <a:r>
              <a:rPr lang="en-US" b="1" dirty="0" err="1">
                <a:solidFill>
                  <a:schemeClr val="accent1">
                    <a:lumMod val="75000"/>
                  </a:schemeClr>
                </a:solidFill>
                <a:latin typeface="Courier"/>
              </a:rPr>
              <a:t>sfence</a:t>
            </a:r>
            <a:r>
              <a:rPr lang="en-US" b="1" dirty="0">
                <a:solidFill>
                  <a:schemeClr val="accent1">
                    <a:lumMod val="75000"/>
                  </a:schemeClr>
                </a:solidFill>
              </a:rPr>
              <a:t>, </a:t>
            </a:r>
            <a:r>
              <a:rPr lang="en-US" b="1" dirty="0" err="1">
                <a:solidFill>
                  <a:schemeClr val="accent1">
                    <a:lumMod val="75000"/>
                  </a:schemeClr>
                </a:solidFill>
                <a:latin typeface="Courier"/>
              </a:rPr>
              <a:t>clwb</a:t>
            </a:r>
            <a:r>
              <a:rPr lang="en-US" b="1" dirty="0">
                <a:solidFill>
                  <a:schemeClr val="accent1">
                    <a:lumMod val="75000"/>
                  </a:schemeClr>
                </a:solidFill>
              </a:rPr>
              <a:t> </a:t>
            </a:r>
            <a:r>
              <a:rPr lang="en-US" dirty="0">
                <a:solidFill>
                  <a:schemeClr val="accent1">
                    <a:lumMod val="75000"/>
                  </a:schemeClr>
                </a:solidFill>
              </a:rPr>
              <a:t>from x86</a:t>
            </a:r>
          </a:p>
          <a:p>
            <a:pPr lvl="1"/>
            <a:r>
              <a:rPr lang="en-US" b="1" dirty="0">
                <a:solidFill>
                  <a:schemeClr val="accent1">
                    <a:lumMod val="75000"/>
                  </a:schemeClr>
                </a:solidFill>
                <a:latin typeface="Courier"/>
              </a:rPr>
              <a:t>dc </a:t>
            </a:r>
            <a:r>
              <a:rPr lang="en-US" b="1" dirty="0" err="1">
                <a:solidFill>
                  <a:schemeClr val="accent1">
                    <a:lumMod val="75000"/>
                  </a:schemeClr>
                </a:solidFill>
                <a:latin typeface="Courier"/>
              </a:rPr>
              <a:t>cvap</a:t>
            </a:r>
            <a:r>
              <a:rPr lang="en-US" b="1" dirty="0">
                <a:solidFill>
                  <a:schemeClr val="accent1">
                    <a:lumMod val="75000"/>
                  </a:schemeClr>
                </a:solidFill>
                <a:latin typeface="Courier"/>
              </a:rPr>
              <a:t> </a:t>
            </a:r>
            <a:r>
              <a:rPr lang="en-US" dirty="0">
                <a:solidFill>
                  <a:schemeClr val="accent1">
                    <a:lumMod val="75000"/>
                  </a:schemeClr>
                </a:solidFill>
              </a:rPr>
              <a:t>from ARM</a:t>
            </a:r>
          </a:p>
          <a:p>
            <a:pPr lvl="1"/>
            <a:r>
              <a:rPr lang="en-US" dirty="0">
                <a:solidFill>
                  <a:schemeClr val="accent1">
                    <a:lumMod val="75000"/>
                  </a:schemeClr>
                </a:solidFill>
              </a:rPr>
              <a:t>And academic proposals</a:t>
            </a:r>
            <a:endParaRPr lang="en-US" dirty="0"/>
          </a:p>
          <a:p>
            <a:pPr>
              <a:spcBef>
                <a:spcPts val="500"/>
              </a:spcBef>
            </a:pPr>
            <a:r>
              <a:rPr lang="en-US" dirty="0"/>
              <a:t>Libraries provide transactions on top of low-level primitives</a:t>
            </a:r>
          </a:p>
          <a:p>
            <a:pPr lvl="1"/>
            <a:r>
              <a:rPr lang="en-US" dirty="0">
                <a:solidFill>
                  <a:schemeClr val="accent1">
                    <a:lumMod val="75000"/>
                  </a:schemeClr>
                </a:solidFill>
              </a:rPr>
              <a:t>Intel’s PMDK</a:t>
            </a:r>
          </a:p>
          <a:p>
            <a:pPr lvl="1"/>
            <a:r>
              <a:rPr lang="en-US" dirty="0">
                <a:solidFill>
                  <a:schemeClr val="accent1">
                    <a:lumMod val="75000"/>
                  </a:schemeClr>
                </a:solidFill>
              </a:rPr>
              <a:t>And academic proposals</a:t>
            </a:r>
          </a:p>
        </p:txBody>
      </p:sp>
      <p:sp>
        <p:nvSpPr>
          <p:cNvPr id="5" name="TextBox 4">
            <a:extLst>
              <a:ext uri="{FF2B5EF4-FFF2-40B4-BE49-F238E27FC236}">
                <a16:creationId xmlns:a16="http://schemas.microsoft.com/office/drawing/2014/main" id="{65F19C73-4D1F-4439-AE91-88F5B4B8D734}"/>
              </a:ext>
            </a:extLst>
          </p:cNvPr>
          <p:cNvSpPr txBox="1"/>
          <p:nvPr/>
        </p:nvSpPr>
        <p:spPr>
          <a:xfrm>
            <a:off x="520247" y="6021358"/>
            <a:ext cx="11151506" cy="400110"/>
          </a:xfrm>
          <a:prstGeom prst="rect">
            <a:avLst/>
          </a:prstGeom>
          <a:noFill/>
        </p:spPr>
        <p:txBody>
          <a:bodyPr wrap="square" rtlCol="0">
            <a:spAutoFit/>
          </a:bodyPr>
          <a:lstStyle/>
          <a:p>
            <a:r>
              <a:rPr lang="en-US" sz="2000" dirty="0">
                <a:latin typeface="Franklin Gothic Medium" panose="020B0603020102020204" pitchFamily="34" charset="0"/>
              </a:rPr>
              <a:t>[NV-Heaps’11, Mnemosyne’11, ATLAS’14, REWIND’15, NVL-C’16, NVThreads’17 LSNVMM’17, etc.]</a:t>
            </a:r>
          </a:p>
        </p:txBody>
      </p:sp>
      <p:sp>
        <p:nvSpPr>
          <p:cNvPr id="7" name="Slide Number Placeholder 6">
            <a:extLst>
              <a:ext uri="{FF2B5EF4-FFF2-40B4-BE49-F238E27FC236}">
                <a16:creationId xmlns:a16="http://schemas.microsoft.com/office/drawing/2014/main" id="{03504A29-81B7-41F0-81B2-9593AF2A64FA}"/>
              </a:ext>
            </a:extLst>
          </p:cNvPr>
          <p:cNvSpPr>
            <a:spLocks noGrp="1"/>
          </p:cNvSpPr>
          <p:nvPr>
            <p:ph type="sldNum" sz="quarter" idx="12"/>
          </p:nvPr>
        </p:nvSpPr>
        <p:spPr/>
        <p:txBody>
          <a:bodyPr/>
          <a:lstStyle/>
          <a:p>
            <a:fld id="{5E9D59E2-FF9E-824B-BC6B-E1567BE22C0E}" type="slidenum">
              <a:rPr lang="en-US" smtClean="0"/>
              <a:t>10</a:t>
            </a:fld>
            <a:endParaRPr lang="en-US" dirty="0"/>
          </a:p>
        </p:txBody>
      </p:sp>
    </p:spTree>
    <p:extLst>
      <p:ext uri="{BB962C8B-B14F-4D97-AF65-F5344CB8AC3E}">
        <p14:creationId xmlns:p14="http://schemas.microsoft.com/office/powerpoint/2010/main" val="37477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4C81-8358-4D18-A60B-EDD679227D4A}"/>
              </a:ext>
            </a:extLst>
          </p:cNvPr>
          <p:cNvSpPr>
            <a:spLocks noGrp="1"/>
          </p:cNvSpPr>
          <p:nvPr>
            <p:ph type="title"/>
          </p:nvPr>
        </p:nvSpPr>
        <p:spPr/>
        <p:txBody>
          <a:bodyPr/>
          <a:lstStyle/>
          <a:p>
            <a:r>
              <a:rPr lang="en-US" dirty="0"/>
              <a:t>PROGRAM USING TRANSACTIONS</a:t>
            </a:r>
          </a:p>
        </p:txBody>
      </p:sp>
      <p:sp>
        <p:nvSpPr>
          <p:cNvPr id="4" name="Content Placeholder 2">
            <a:extLst>
              <a:ext uri="{FF2B5EF4-FFF2-40B4-BE49-F238E27FC236}">
                <a16:creationId xmlns:a16="http://schemas.microsoft.com/office/drawing/2014/main" id="{311B5FAF-89F6-2441-A315-70E7C2E9ABFC}"/>
              </a:ext>
            </a:extLst>
          </p:cNvPr>
          <p:cNvSpPr>
            <a:spLocks noGrp="1"/>
          </p:cNvSpPr>
          <p:nvPr/>
        </p:nvSpPr>
        <p:spPr>
          <a:xfrm>
            <a:off x="1205416" y="1742581"/>
            <a:ext cx="6828800" cy="30404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None/>
            </a:pPr>
            <a:r>
              <a:rPr lang="en-US" sz="2000" dirty="0">
                <a:latin typeface="Courier"/>
              </a:rPr>
              <a:t>1 void </a:t>
            </a:r>
            <a:r>
              <a:rPr lang="en-US" sz="2000" dirty="0" err="1">
                <a:latin typeface="Courier"/>
              </a:rPr>
              <a:t>ListAppend</a:t>
            </a:r>
            <a:r>
              <a:rPr lang="en-US" sz="2000" dirty="0">
                <a:latin typeface="Courier"/>
              </a:rPr>
              <a:t>(</a:t>
            </a:r>
            <a:r>
              <a:rPr lang="en-US" sz="2000" dirty="0" err="1">
                <a:latin typeface="Courier"/>
              </a:rPr>
              <a:t>item_t</a:t>
            </a:r>
            <a:r>
              <a:rPr lang="en-US" sz="2000" dirty="0">
                <a:latin typeface="Courier"/>
              </a:rPr>
              <a:t> </a:t>
            </a:r>
            <a:r>
              <a:rPr lang="en-US" sz="2000" dirty="0" err="1">
                <a:latin typeface="Courier"/>
              </a:rPr>
              <a:t>new_val</a:t>
            </a:r>
            <a:r>
              <a:rPr lang="en-US" sz="2000" dirty="0">
                <a:latin typeface="Courier"/>
              </a:rPr>
              <a:t>) {</a:t>
            </a:r>
          </a:p>
          <a:p>
            <a:pPr marL="0" indent="0">
              <a:lnSpc>
                <a:spcPts val="2000"/>
              </a:lnSpc>
              <a:buNone/>
            </a:pPr>
            <a:r>
              <a:rPr lang="en-US" sz="2000" dirty="0">
                <a:latin typeface="Courier"/>
              </a:rPr>
              <a:t>2   TX_BEGIN {</a:t>
            </a:r>
          </a:p>
          <a:p>
            <a:pPr marL="0" indent="0">
              <a:lnSpc>
                <a:spcPts val="2000"/>
              </a:lnSpc>
              <a:buNone/>
            </a:pPr>
            <a:r>
              <a:rPr lang="en-US" sz="2000" dirty="0">
                <a:latin typeface="Courier"/>
              </a:rPr>
              <a:t>3     </a:t>
            </a:r>
            <a:r>
              <a:rPr lang="en-US" sz="2000" dirty="0" err="1">
                <a:latin typeface="Courier"/>
              </a:rPr>
              <a:t>node_t</a:t>
            </a:r>
            <a:r>
              <a:rPr lang="en-US" sz="2000" dirty="0">
                <a:latin typeface="Courier"/>
              </a:rPr>
              <a:t> *</a:t>
            </a:r>
            <a:r>
              <a:rPr lang="en-US" sz="2000" dirty="0" err="1">
                <a:latin typeface="Courier"/>
              </a:rPr>
              <a:t>new_node</a:t>
            </a:r>
            <a:r>
              <a:rPr lang="en-US" sz="2000" dirty="0">
                <a:latin typeface="Courier"/>
              </a:rPr>
              <a:t> = </a:t>
            </a:r>
            <a:r>
              <a:rPr lang="en-US" sz="2000" dirty="0" err="1">
                <a:latin typeface="Courier"/>
              </a:rPr>
              <a:t>makeNode</a:t>
            </a:r>
            <a:r>
              <a:rPr lang="en-US" sz="2000" dirty="0">
                <a:latin typeface="Courier"/>
              </a:rPr>
              <a:t>(</a:t>
            </a:r>
            <a:r>
              <a:rPr lang="en-US" sz="2000" dirty="0" err="1">
                <a:latin typeface="Courier"/>
              </a:rPr>
              <a:t>new_val</a:t>
            </a:r>
            <a:r>
              <a:rPr lang="en-US" sz="2000" dirty="0">
                <a:latin typeface="Courier"/>
              </a:rPr>
              <a:t>);</a:t>
            </a:r>
          </a:p>
          <a:p>
            <a:pPr marL="0" indent="0">
              <a:lnSpc>
                <a:spcPts val="2000"/>
              </a:lnSpc>
              <a:buNone/>
            </a:pPr>
            <a:r>
              <a:rPr lang="en-US" sz="2000" dirty="0">
                <a:latin typeface="Courier"/>
              </a:rPr>
              <a:t>4     TX_ADD(</a:t>
            </a:r>
            <a:r>
              <a:rPr lang="en-US" sz="2000" dirty="0" err="1">
                <a:latin typeface="Courier"/>
              </a:rPr>
              <a:t>list.head</a:t>
            </a:r>
            <a:r>
              <a:rPr lang="en-US" sz="2000" dirty="0">
                <a:latin typeface="Courier"/>
              </a:rPr>
              <a:t>, </a:t>
            </a:r>
            <a:r>
              <a:rPr lang="en-US" sz="2000" dirty="0" err="1">
                <a:latin typeface="Courier"/>
              </a:rPr>
              <a:t>sizeof</a:t>
            </a:r>
            <a:r>
              <a:rPr lang="en-US" sz="2000" dirty="0">
                <a:latin typeface="Courier"/>
              </a:rPr>
              <a:t>(</a:t>
            </a:r>
            <a:r>
              <a:rPr lang="en-US" sz="2000" dirty="0" err="1">
                <a:latin typeface="Courier"/>
              </a:rPr>
              <a:t>node_t</a:t>
            </a:r>
            <a:r>
              <a:rPr lang="en-US" sz="2000" dirty="0">
                <a:latin typeface="Courier"/>
              </a:rPr>
              <a:t>*));</a:t>
            </a:r>
          </a:p>
          <a:p>
            <a:pPr marL="0" indent="0">
              <a:lnSpc>
                <a:spcPts val="2000"/>
              </a:lnSpc>
              <a:buNone/>
            </a:pPr>
            <a:r>
              <a:rPr lang="en-US" sz="2000" dirty="0">
                <a:latin typeface="Courier"/>
              </a:rPr>
              <a:t>5     </a:t>
            </a:r>
            <a:r>
              <a:rPr lang="en-US" sz="2000" dirty="0" err="1">
                <a:latin typeface="Courier"/>
              </a:rPr>
              <a:t>List.head</a:t>
            </a:r>
            <a:r>
              <a:rPr lang="en-US" sz="2000" dirty="0">
                <a:latin typeface="Courier"/>
              </a:rPr>
              <a:t> = </a:t>
            </a:r>
            <a:r>
              <a:rPr lang="en-US" sz="2000" dirty="0" err="1">
                <a:latin typeface="Courier"/>
              </a:rPr>
              <a:t>new_node</a:t>
            </a:r>
            <a:r>
              <a:rPr lang="en-US" sz="2000" dirty="0">
                <a:latin typeface="Courier"/>
              </a:rPr>
              <a:t>;</a:t>
            </a:r>
          </a:p>
          <a:p>
            <a:pPr marL="0" indent="0">
              <a:lnSpc>
                <a:spcPts val="2000"/>
              </a:lnSpc>
              <a:buNone/>
            </a:pPr>
            <a:r>
              <a:rPr lang="en-US" sz="2000" dirty="0">
                <a:latin typeface="Courier"/>
              </a:rPr>
              <a:t>6     </a:t>
            </a:r>
            <a:r>
              <a:rPr lang="en-US" sz="2000" dirty="0" err="1">
                <a:latin typeface="Courier"/>
              </a:rPr>
              <a:t>List.length</a:t>
            </a:r>
            <a:r>
              <a:rPr lang="en-US" sz="2000" dirty="0">
                <a:latin typeface="Courier"/>
              </a:rPr>
              <a:t>++;</a:t>
            </a:r>
          </a:p>
          <a:p>
            <a:pPr marL="0" indent="0">
              <a:lnSpc>
                <a:spcPts val="2000"/>
              </a:lnSpc>
              <a:buNone/>
            </a:pPr>
            <a:r>
              <a:rPr lang="en-US" sz="2000" dirty="0">
                <a:latin typeface="Courier"/>
              </a:rPr>
              <a:t>7   } TX_END</a:t>
            </a:r>
          </a:p>
          <a:p>
            <a:pPr marL="0" indent="0">
              <a:lnSpc>
                <a:spcPts val="2000"/>
              </a:lnSpc>
              <a:buNone/>
            </a:pPr>
            <a:r>
              <a:rPr lang="en-US" sz="2000" dirty="0">
                <a:latin typeface="Courier"/>
              </a:rPr>
              <a:t>8 }</a:t>
            </a:r>
          </a:p>
        </p:txBody>
      </p:sp>
      <p:grpSp>
        <p:nvGrpSpPr>
          <p:cNvPr id="6" name="Group 5">
            <a:extLst>
              <a:ext uri="{FF2B5EF4-FFF2-40B4-BE49-F238E27FC236}">
                <a16:creationId xmlns:a16="http://schemas.microsoft.com/office/drawing/2014/main" id="{80027EE3-E38C-46CE-91AC-498FF48E8BD2}"/>
              </a:ext>
            </a:extLst>
          </p:cNvPr>
          <p:cNvGrpSpPr/>
          <p:nvPr/>
        </p:nvGrpSpPr>
        <p:grpSpPr>
          <a:xfrm>
            <a:off x="8095282" y="2441507"/>
            <a:ext cx="3337828" cy="461665"/>
            <a:chOff x="8107722" y="1979318"/>
            <a:chExt cx="3337828" cy="461665"/>
          </a:xfrm>
        </p:grpSpPr>
        <p:sp>
          <p:nvSpPr>
            <p:cNvPr id="7" name="Arrow: Left 6">
              <a:extLst>
                <a:ext uri="{FF2B5EF4-FFF2-40B4-BE49-F238E27FC236}">
                  <a16:creationId xmlns:a16="http://schemas.microsoft.com/office/drawing/2014/main" id="{B3266DFC-5DAF-477C-8C9A-02E6A3509A28}"/>
                </a:ext>
              </a:extLst>
            </p:cNvPr>
            <p:cNvSpPr/>
            <p:nvPr/>
          </p:nvSpPr>
          <p:spPr>
            <a:xfrm>
              <a:off x="8107722" y="2033515"/>
              <a:ext cx="572277" cy="361637"/>
            </a:xfrm>
            <a:prstGeom prst="lef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E96FCAB-EFAE-4826-8397-AFC6F3DAD91D}"/>
                </a:ext>
              </a:extLst>
            </p:cNvPr>
            <p:cNvSpPr txBox="1"/>
            <p:nvPr/>
          </p:nvSpPr>
          <p:spPr>
            <a:xfrm>
              <a:off x="8810735" y="1979318"/>
              <a:ext cx="2634815" cy="461665"/>
            </a:xfrm>
            <a:prstGeom prst="rect">
              <a:avLst/>
            </a:prstGeom>
            <a:noFill/>
          </p:spPr>
          <p:txBody>
            <a:bodyPr wrap="square" rtlCol="0">
              <a:spAutoFit/>
            </a:bodyPr>
            <a:lstStyle/>
            <a:p>
              <a:r>
                <a:rPr lang="en-US" sz="2400" dirty="0">
                  <a:solidFill>
                    <a:schemeClr val="accent5">
                      <a:lumMod val="75000"/>
                    </a:schemeClr>
                  </a:solidFill>
                  <a:latin typeface="Franklin Gothic Medium" panose="020B0603020102020204" pitchFamily="34" charset="0"/>
                </a:rPr>
                <a:t>Create</a:t>
              </a:r>
              <a:r>
                <a:rPr lang="en-US" sz="2400" b="1" dirty="0">
                  <a:solidFill>
                    <a:schemeClr val="accent5">
                      <a:lumMod val="75000"/>
                    </a:schemeClr>
                  </a:solidFill>
                </a:rPr>
                <a:t> </a:t>
              </a:r>
              <a:r>
                <a:rPr lang="en-US" sz="2400" b="1" dirty="0" err="1">
                  <a:solidFill>
                    <a:schemeClr val="accent5">
                      <a:lumMod val="75000"/>
                    </a:schemeClr>
                  </a:solidFill>
                  <a:latin typeface="Courier"/>
                </a:rPr>
                <a:t>new_node</a:t>
              </a:r>
              <a:endParaRPr lang="en-US" sz="2400" b="1" dirty="0">
                <a:solidFill>
                  <a:schemeClr val="accent5">
                    <a:lumMod val="75000"/>
                  </a:schemeClr>
                </a:solidFill>
                <a:latin typeface="Courier"/>
              </a:endParaRPr>
            </a:p>
          </p:txBody>
        </p:sp>
      </p:grpSp>
      <p:grpSp>
        <p:nvGrpSpPr>
          <p:cNvPr id="9" name="Group 8">
            <a:extLst>
              <a:ext uri="{FF2B5EF4-FFF2-40B4-BE49-F238E27FC236}">
                <a16:creationId xmlns:a16="http://schemas.microsoft.com/office/drawing/2014/main" id="{03D16F92-3CF4-4998-BF71-BA55CE541715}"/>
              </a:ext>
            </a:extLst>
          </p:cNvPr>
          <p:cNvGrpSpPr/>
          <p:nvPr/>
        </p:nvGrpSpPr>
        <p:grpSpPr>
          <a:xfrm>
            <a:off x="8095282" y="2816904"/>
            <a:ext cx="3337828" cy="461665"/>
            <a:chOff x="8107722" y="1979318"/>
            <a:chExt cx="3337828" cy="461665"/>
          </a:xfrm>
        </p:grpSpPr>
        <p:sp>
          <p:nvSpPr>
            <p:cNvPr id="10" name="Arrow: Left 9">
              <a:extLst>
                <a:ext uri="{FF2B5EF4-FFF2-40B4-BE49-F238E27FC236}">
                  <a16:creationId xmlns:a16="http://schemas.microsoft.com/office/drawing/2014/main" id="{E67311B2-1BF5-41E1-8F32-25B21C80E711}"/>
                </a:ext>
              </a:extLst>
            </p:cNvPr>
            <p:cNvSpPr/>
            <p:nvPr/>
          </p:nvSpPr>
          <p:spPr>
            <a:xfrm>
              <a:off x="8107722" y="2033515"/>
              <a:ext cx="572277" cy="361637"/>
            </a:xfrm>
            <a:prstGeom prst="lef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D760CB9-2D4E-4028-BFF2-BA83E957D4F8}"/>
                </a:ext>
              </a:extLst>
            </p:cNvPr>
            <p:cNvSpPr txBox="1"/>
            <p:nvPr/>
          </p:nvSpPr>
          <p:spPr>
            <a:xfrm>
              <a:off x="8810735" y="1979318"/>
              <a:ext cx="2634815" cy="461665"/>
            </a:xfrm>
            <a:prstGeom prst="rect">
              <a:avLst/>
            </a:prstGeom>
            <a:noFill/>
          </p:spPr>
          <p:txBody>
            <a:bodyPr wrap="square" rtlCol="0">
              <a:spAutoFit/>
            </a:bodyPr>
            <a:lstStyle/>
            <a:p>
              <a:r>
                <a:rPr lang="en-US" sz="2400" dirty="0">
                  <a:solidFill>
                    <a:schemeClr val="accent5">
                      <a:lumMod val="75000"/>
                    </a:schemeClr>
                  </a:solidFill>
                  <a:latin typeface="Franklin Gothic Medium" panose="020B0603020102020204" pitchFamily="34" charset="0"/>
                </a:rPr>
                <a:t>backup</a:t>
              </a:r>
              <a:r>
                <a:rPr lang="en-US" sz="2400" b="1" dirty="0">
                  <a:solidFill>
                    <a:schemeClr val="accent5">
                      <a:lumMod val="75000"/>
                    </a:schemeClr>
                  </a:solidFill>
                </a:rPr>
                <a:t> </a:t>
              </a:r>
              <a:r>
                <a:rPr lang="en-US" sz="2400" b="1" dirty="0">
                  <a:solidFill>
                    <a:schemeClr val="accent5">
                      <a:lumMod val="75000"/>
                    </a:schemeClr>
                  </a:solidFill>
                  <a:latin typeface="Courier"/>
                </a:rPr>
                <a:t>head</a:t>
              </a:r>
            </a:p>
          </p:txBody>
        </p:sp>
      </p:grpSp>
      <p:grpSp>
        <p:nvGrpSpPr>
          <p:cNvPr id="12" name="Group 11">
            <a:extLst>
              <a:ext uri="{FF2B5EF4-FFF2-40B4-BE49-F238E27FC236}">
                <a16:creationId xmlns:a16="http://schemas.microsoft.com/office/drawing/2014/main" id="{9F6A013C-3548-49F2-94C7-CA739C285859}"/>
              </a:ext>
            </a:extLst>
          </p:cNvPr>
          <p:cNvGrpSpPr/>
          <p:nvPr/>
        </p:nvGrpSpPr>
        <p:grpSpPr>
          <a:xfrm>
            <a:off x="8095282" y="3200136"/>
            <a:ext cx="3337828" cy="461665"/>
            <a:chOff x="8107722" y="1979318"/>
            <a:chExt cx="3337828" cy="461665"/>
          </a:xfrm>
        </p:grpSpPr>
        <p:sp>
          <p:nvSpPr>
            <p:cNvPr id="13" name="Arrow: Left 12">
              <a:extLst>
                <a:ext uri="{FF2B5EF4-FFF2-40B4-BE49-F238E27FC236}">
                  <a16:creationId xmlns:a16="http://schemas.microsoft.com/office/drawing/2014/main" id="{3AF1B3B8-2787-4D71-871B-1550EB2F4C4B}"/>
                </a:ext>
              </a:extLst>
            </p:cNvPr>
            <p:cNvSpPr/>
            <p:nvPr/>
          </p:nvSpPr>
          <p:spPr>
            <a:xfrm>
              <a:off x="8107722" y="2033515"/>
              <a:ext cx="572277" cy="361637"/>
            </a:xfrm>
            <a:prstGeom prst="lef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D764F12-DB50-4BFF-B5A8-4E8BBABAD28C}"/>
                </a:ext>
              </a:extLst>
            </p:cNvPr>
            <p:cNvSpPr txBox="1"/>
            <p:nvPr/>
          </p:nvSpPr>
          <p:spPr>
            <a:xfrm>
              <a:off x="8810735" y="1979318"/>
              <a:ext cx="2634815" cy="461665"/>
            </a:xfrm>
            <a:prstGeom prst="rect">
              <a:avLst/>
            </a:prstGeom>
            <a:noFill/>
          </p:spPr>
          <p:txBody>
            <a:bodyPr wrap="square" rtlCol="0">
              <a:spAutoFit/>
            </a:bodyPr>
            <a:lstStyle/>
            <a:p>
              <a:r>
                <a:rPr lang="en-US" sz="2400" dirty="0">
                  <a:solidFill>
                    <a:schemeClr val="accent5">
                      <a:lumMod val="75000"/>
                    </a:schemeClr>
                  </a:solidFill>
                  <a:latin typeface="Franklin Gothic Medium" panose="020B0603020102020204" pitchFamily="34" charset="0"/>
                </a:rPr>
                <a:t>Update </a:t>
              </a:r>
              <a:r>
                <a:rPr lang="en-US" sz="2400" b="1" dirty="0">
                  <a:solidFill>
                    <a:schemeClr val="accent5">
                      <a:lumMod val="75000"/>
                    </a:schemeClr>
                  </a:solidFill>
                  <a:latin typeface="Courier"/>
                </a:rPr>
                <a:t>head</a:t>
              </a:r>
            </a:p>
          </p:txBody>
        </p:sp>
      </p:grpSp>
      <p:grpSp>
        <p:nvGrpSpPr>
          <p:cNvPr id="15" name="Group 14">
            <a:extLst>
              <a:ext uri="{FF2B5EF4-FFF2-40B4-BE49-F238E27FC236}">
                <a16:creationId xmlns:a16="http://schemas.microsoft.com/office/drawing/2014/main" id="{CFB13321-72C0-4AA8-9890-E53FEEF0A1BB}"/>
              </a:ext>
            </a:extLst>
          </p:cNvPr>
          <p:cNvGrpSpPr/>
          <p:nvPr/>
        </p:nvGrpSpPr>
        <p:grpSpPr>
          <a:xfrm>
            <a:off x="8095282" y="3578645"/>
            <a:ext cx="3337828" cy="461665"/>
            <a:chOff x="8107722" y="1979318"/>
            <a:chExt cx="3337828" cy="461665"/>
          </a:xfrm>
        </p:grpSpPr>
        <p:sp>
          <p:nvSpPr>
            <p:cNvPr id="16" name="Arrow: Left 15">
              <a:extLst>
                <a:ext uri="{FF2B5EF4-FFF2-40B4-BE49-F238E27FC236}">
                  <a16:creationId xmlns:a16="http://schemas.microsoft.com/office/drawing/2014/main" id="{6585AE37-2F82-4D02-87EA-1440352D77D9}"/>
                </a:ext>
              </a:extLst>
            </p:cNvPr>
            <p:cNvSpPr/>
            <p:nvPr/>
          </p:nvSpPr>
          <p:spPr>
            <a:xfrm>
              <a:off x="8107722" y="2033515"/>
              <a:ext cx="572277" cy="361637"/>
            </a:xfrm>
            <a:prstGeom prst="lef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8B4D1C-3373-4595-A72E-02BEBF4FA67A}"/>
                </a:ext>
              </a:extLst>
            </p:cNvPr>
            <p:cNvSpPr txBox="1"/>
            <p:nvPr/>
          </p:nvSpPr>
          <p:spPr>
            <a:xfrm>
              <a:off x="8810735" y="1979318"/>
              <a:ext cx="2634815" cy="461665"/>
            </a:xfrm>
            <a:prstGeom prst="rect">
              <a:avLst/>
            </a:prstGeom>
            <a:noFill/>
          </p:spPr>
          <p:txBody>
            <a:bodyPr wrap="square" rtlCol="0">
              <a:spAutoFit/>
            </a:bodyPr>
            <a:lstStyle/>
            <a:p>
              <a:r>
                <a:rPr lang="en-US" sz="2400" dirty="0">
                  <a:solidFill>
                    <a:schemeClr val="accent5">
                      <a:lumMod val="75000"/>
                    </a:schemeClr>
                  </a:solidFill>
                  <a:latin typeface="Franklin Gothic Medium" panose="020B0603020102020204" pitchFamily="34" charset="0"/>
                </a:rPr>
                <a:t>Update </a:t>
              </a:r>
              <a:r>
                <a:rPr lang="en-US" sz="2400" b="1" dirty="0">
                  <a:solidFill>
                    <a:schemeClr val="accent5">
                      <a:lumMod val="75000"/>
                    </a:schemeClr>
                  </a:solidFill>
                  <a:latin typeface="Courier"/>
                </a:rPr>
                <a:t>length</a:t>
              </a:r>
            </a:p>
          </p:txBody>
        </p:sp>
      </p:grpSp>
      <p:sp>
        <p:nvSpPr>
          <p:cNvPr id="19" name="Rectangle 18">
            <a:extLst>
              <a:ext uri="{FF2B5EF4-FFF2-40B4-BE49-F238E27FC236}">
                <a16:creationId xmlns:a16="http://schemas.microsoft.com/office/drawing/2014/main" id="{F8F67ACC-5BEC-4A86-BFF4-83CDA7677D46}"/>
              </a:ext>
            </a:extLst>
          </p:cNvPr>
          <p:cNvSpPr/>
          <p:nvPr/>
        </p:nvSpPr>
        <p:spPr>
          <a:xfrm>
            <a:off x="1199345" y="2504967"/>
            <a:ext cx="6801862" cy="361637"/>
          </a:xfrm>
          <a:prstGeom prst="rect">
            <a:avLst/>
          </a:prstGeom>
          <a:solidFill>
            <a:schemeClr val="bg1"/>
          </a:solidFill>
        </p:spPr>
        <p:txBody>
          <a:bodyPr wrap="none">
            <a:spAutoFit/>
          </a:bodyPr>
          <a:lstStyle/>
          <a:p>
            <a:pPr>
              <a:lnSpc>
                <a:spcPts val="2000"/>
              </a:lnSpc>
            </a:pPr>
            <a:r>
              <a:rPr lang="en-US" sz="2000" b="1" dirty="0">
                <a:solidFill>
                  <a:schemeClr val="accent1">
                    <a:lumMod val="75000"/>
                  </a:schemeClr>
                </a:solidFill>
                <a:latin typeface="Courier"/>
              </a:rPr>
              <a:t>3     </a:t>
            </a:r>
            <a:r>
              <a:rPr lang="en-US" sz="2000" b="1" dirty="0" err="1">
                <a:solidFill>
                  <a:schemeClr val="accent1">
                    <a:lumMod val="75000"/>
                  </a:schemeClr>
                </a:solidFill>
                <a:latin typeface="Courier"/>
              </a:rPr>
              <a:t>node_t</a:t>
            </a:r>
            <a:r>
              <a:rPr lang="en-US" sz="2000" b="1" dirty="0">
                <a:solidFill>
                  <a:schemeClr val="accent1">
                    <a:lumMod val="75000"/>
                  </a:schemeClr>
                </a:solidFill>
                <a:latin typeface="Courier"/>
              </a:rPr>
              <a:t> *</a:t>
            </a:r>
            <a:r>
              <a:rPr lang="en-US" sz="2000" b="1" dirty="0" err="1">
                <a:solidFill>
                  <a:schemeClr val="accent1">
                    <a:lumMod val="75000"/>
                  </a:schemeClr>
                </a:solidFill>
                <a:latin typeface="Courier"/>
              </a:rPr>
              <a:t>new_node</a:t>
            </a:r>
            <a:r>
              <a:rPr lang="en-US" sz="2000" b="1" dirty="0">
                <a:solidFill>
                  <a:schemeClr val="accent1">
                    <a:lumMod val="75000"/>
                  </a:schemeClr>
                </a:solidFill>
                <a:latin typeface="Courier"/>
              </a:rPr>
              <a:t> = </a:t>
            </a:r>
            <a:r>
              <a:rPr lang="en-US" sz="2000" b="1" dirty="0" err="1">
                <a:solidFill>
                  <a:schemeClr val="accent1">
                    <a:lumMod val="75000"/>
                  </a:schemeClr>
                </a:solidFill>
                <a:latin typeface="Courier"/>
              </a:rPr>
              <a:t>makeNode</a:t>
            </a:r>
            <a:r>
              <a:rPr lang="en-US" sz="2000" b="1" dirty="0">
                <a:solidFill>
                  <a:schemeClr val="accent1">
                    <a:lumMod val="75000"/>
                  </a:schemeClr>
                </a:solidFill>
                <a:latin typeface="Courier"/>
              </a:rPr>
              <a:t>(</a:t>
            </a:r>
            <a:r>
              <a:rPr lang="en-US" sz="2000" b="1" dirty="0" err="1">
                <a:solidFill>
                  <a:schemeClr val="accent1">
                    <a:lumMod val="75000"/>
                  </a:schemeClr>
                </a:solidFill>
                <a:latin typeface="Courier"/>
              </a:rPr>
              <a:t>new_val</a:t>
            </a:r>
            <a:r>
              <a:rPr lang="en-US" sz="2000" b="1" dirty="0">
                <a:solidFill>
                  <a:schemeClr val="accent1">
                    <a:lumMod val="75000"/>
                  </a:schemeClr>
                </a:solidFill>
                <a:latin typeface="Courier"/>
              </a:rPr>
              <a:t>);</a:t>
            </a:r>
          </a:p>
        </p:txBody>
      </p:sp>
      <p:sp>
        <p:nvSpPr>
          <p:cNvPr id="21" name="Rectangle 20">
            <a:extLst>
              <a:ext uri="{FF2B5EF4-FFF2-40B4-BE49-F238E27FC236}">
                <a16:creationId xmlns:a16="http://schemas.microsoft.com/office/drawing/2014/main" id="{0CB7EE2D-2B68-44E3-8245-CCCB45EFF84F}"/>
              </a:ext>
            </a:extLst>
          </p:cNvPr>
          <p:cNvSpPr/>
          <p:nvPr/>
        </p:nvSpPr>
        <p:spPr>
          <a:xfrm>
            <a:off x="1199917" y="2884522"/>
            <a:ext cx="6494085" cy="361637"/>
          </a:xfrm>
          <a:prstGeom prst="rect">
            <a:avLst/>
          </a:prstGeom>
          <a:solidFill>
            <a:schemeClr val="bg1"/>
          </a:solidFill>
        </p:spPr>
        <p:txBody>
          <a:bodyPr wrap="square">
            <a:spAutoFit/>
          </a:bodyPr>
          <a:lstStyle/>
          <a:p>
            <a:pPr>
              <a:lnSpc>
                <a:spcPts val="2000"/>
              </a:lnSpc>
            </a:pPr>
            <a:r>
              <a:rPr lang="en-US" sz="2000" b="1" dirty="0">
                <a:solidFill>
                  <a:schemeClr val="accent1">
                    <a:lumMod val="75000"/>
                  </a:schemeClr>
                </a:solidFill>
                <a:latin typeface="Courier"/>
              </a:rPr>
              <a:t>4     TX_ADD(</a:t>
            </a:r>
            <a:r>
              <a:rPr lang="en-US" sz="2000" b="1" dirty="0" err="1">
                <a:solidFill>
                  <a:schemeClr val="accent1">
                    <a:lumMod val="75000"/>
                  </a:schemeClr>
                </a:solidFill>
                <a:latin typeface="Courier"/>
              </a:rPr>
              <a:t>list.head</a:t>
            </a:r>
            <a:r>
              <a:rPr lang="en-US" sz="2000" b="1" dirty="0">
                <a:solidFill>
                  <a:schemeClr val="accent1">
                    <a:lumMod val="75000"/>
                  </a:schemeClr>
                </a:solidFill>
                <a:latin typeface="Courier"/>
              </a:rPr>
              <a:t>, </a:t>
            </a:r>
            <a:r>
              <a:rPr lang="en-US" sz="2000" b="1" dirty="0" err="1">
                <a:solidFill>
                  <a:schemeClr val="accent1">
                    <a:lumMod val="75000"/>
                  </a:schemeClr>
                </a:solidFill>
                <a:latin typeface="Courier"/>
              </a:rPr>
              <a:t>sizeof</a:t>
            </a:r>
            <a:r>
              <a:rPr lang="en-US" sz="2000" b="1" dirty="0">
                <a:solidFill>
                  <a:schemeClr val="accent1">
                    <a:lumMod val="75000"/>
                  </a:schemeClr>
                </a:solidFill>
                <a:latin typeface="Courier"/>
              </a:rPr>
              <a:t>(</a:t>
            </a:r>
            <a:r>
              <a:rPr lang="en-US" sz="2000" b="1" dirty="0" err="1">
                <a:solidFill>
                  <a:schemeClr val="accent1">
                    <a:lumMod val="75000"/>
                  </a:schemeClr>
                </a:solidFill>
                <a:latin typeface="Courier"/>
              </a:rPr>
              <a:t>node_t</a:t>
            </a:r>
            <a:r>
              <a:rPr lang="en-US" sz="2000" b="1" dirty="0">
                <a:solidFill>
                  <a:schemeClr val="accent1">
                    <a:lumMod val="75000"/>
                  </a:schemeClr>
                </a:solidFill>
                <a:latin typeface="Courier"/>
              </a:rPr>
              <a:t>*));</a:t>
            </a:r>
          </a:p>
        </p:txBody>
      </p:sp>
      <p:sp>
        <p:nvSpPr>
          <p:cNvPr id="22" name="Rectangle 21">
            <a:extLst>
              <a:ext uri="{FF2B5EF4-FFF2-40B4-BE49-F238E27FC236}">
                <a16:creationId xmlns:a16="http://schemas.microsoft.com/office/drawing/2014/main" id="{DEF0462F-F414-4C37-BBE4-D6E1625C8682}"/>
              </a:ext>
            </a:extLst>
          </p:cNvPr>
          <p:cNvSpPr/>
          <p:nvPr/>
        </p:nvSpPr>
        <p:spPr>
          <a:xfrm>
            <a:off x="1200085" y="3266845"/>
            <a:ext cx="4339650" cy="361637"/>
          </a:xfrm>
          <a:prstGeom prst="rect">
            <a:avLst/>
          </a:prstGeom>
          <a:solidFill>
            <a:schemeClr val="bg1"/>
          </a:solidFill>
        </p:spPr>
        <p:txBody>
          <a:bodyPr wrap="none">
            <a:spAutoFit/>
          </a:bodyPr>
          <a:lstStyle/>
          <a:p>
            <a:pPr>
              <a:lnSpc>
                <a:spcPts val="2000"/>
              </a:lnSpc>
            </a:pPr>
            <a:r>
              <a:rPr lang="en-US" sz="2000" b="1" dirty="0">
                <a:solidFill>
                  <a:schemeClr val="accent1">
                    <a:lumMod val="75000"/>
                  </a:schemeClr>
                </a:solidFill>
                <a:latin typeface="Courier"/>
              </a:rPr>
              <a:t>5     </a:t>
            </a:r>
            <a:r>
              <a:rPr lang="en-US" sz="2000" b="1" dirty="0" err="1">
                <a:solidFill>
                  <a:schemeClr val="accent1">
                    <a:lumMod val="75000"/>
                  </a:schemeClr>
                </a:solidFill>
                <a:latin typeface="Courier"/>
              </a:rPr>
              <a:t>List.head</a:t>
            </a:r>
            <a:r>
              <a:rPr lang="en-US" sz="2000" b="1" dirty="0">
                <a:solidFill>
                  <a:schemeClr val="accent1">
                    <a:lumMod val="75000"/>
                  </a:schemeClr>
                </a:solidFill>
                <a:latin typeface="Courier"/>
              </a:rPr>
              <a:t> = </a:t>
            </a:r>
            <a:r>
              <a:rPr lang="en-US" sz="2000" b="1" dirty="0" err="1">
                <a:solidFill>
                  <a:schemeClr val="accent1">
                    <a:lumMod val="75000"/>
                  </a:schemeClr>
                </a:solidFill>
                <a:latin typeface="Courier"/>
              </a:rPr>
              <a:t>new_node</a:t>
            </a:r>
            <a:r>
              <a:rPr lang="en-US" sz="2000" b="1" dirty="0">
                <a:solidFill>
                  <a:schemeClr val="accent1">
                    <a:lumMod val="75000"/>
                  </a:schemeClr>
                </a:solidFill>
                <a:latin typeface="Courier"/>
              </a:rPr>
              <a:t>;</a:t>
            </a:r>
          </a:p>
        </p:txBody>
      </p:sp>
      <p:sp>
        <p:nvSpPr>
          <p:cNvPr id="24" name="Rectangle 23">
            <a:extLst>
              <a:ext uri="{FF2B5EF4-FFF2-40B4-BE49-F238E27FC236}">
                <a16:creationId xmlns:a16="http://schemas.microsoft.com/office/drawing/2014/main" id="{899AE2E7-DFE6-49C1-AA31-231FCE86DF34}"/>
              </a:ext>
            </a:extLst>
          </p:cNvPr>
          <p:cNvSpPr/>
          <p:nvPr/>
        </p:nvSpPr>
        <p:spPr>
          <a:xfrm>
            <a:off x="1198457" y="3645134"/>
            <a:ext cx="3262432" cy="361637"/>
          </a:xfrm>
          <a:prstGeom prst="rect">
            <a:avLst/>
          </a:prstGeom>
          <a:solidFill>
            <a:schemeClr val="bg1"/>
          </a:solidFill>
        </p:spPr>
        <p:txBody>
          <a:bodyPr wrap="none">
            <a:spAutoFit/>
          </a:bodyPr>
          <a:lstStyle/>
          <a:p>
            <a:pPr>
              <a:lnSpc>
                <a:spcPts val="2000"/>
              </a:lnSpc>
            </a:pPr>
            <a:r>
              <a:rPr lang="en-US" sz="2000" b="1" dirty="0">
                <a:solidFill>
                  <a:schemeClr val="accent1">
                    <a:lumMod val="75000"/>
                  </a:schemeClr>
                </a:solidFill>
                <a:latin typeface="Courier"/>
              </a:rPr>
              <a:t>6     </a:t>
            </a:r>
            <a:r>
              <a:rPr lang="en-US" sz="2000" b="1" dirty="0" err="1">
                <a:solidFill>
                  <a:schemeClr val="accent1">
                    <a:lumMod val="75000"/>
                  </a:schemeClr>
                </a:solidFill>
                <a:latin typeface="Courier"/>
              </a:rPr>
              <a:t>List.length</a:t>
            </a:r>
            <a:r>
              <a:rPr lang="en-US" sz="2000" b="1" dirty="0">
                <a:solidFill>
                  <a:schemeClr val="accent1">
                    <a:lumMod val="75000"/>
                  </a:schemeClr>
                </a:solidFill>
                <a:latin typeface="Courier"/>
              </a:rPr>
              <a:t>++;</a:t>
            </a:r>
          </a:p>
        </p:txBody>
      </p:sp>
      <p:sp>
        <p:nvSpPr>
          <p:cNvPr id="5" name="Rectangle: Rounded Corners 4">
            <a:extLst>
              <a:ext uri="{FF2B5EF4-FFF2-40B4-BE49-F238E27FC236}">
                <a16:creationId xmlns:a16="http://schemas.microsoft.com/office/drawing/2014/main" id="{F4C4D7CF-95A4-4FF7-9ADA-7831E6367D54}"/>
              </a:ext>
            </a:extLst>
          </p:cNvPr>
          <p:cNvSpPr/>
          <p:nvPr/>
        </p:nvSpPr>
        <p:spPr>
          <a:xfrm>
            <a:off x="2132820" y="3606365"/>
            <a:ext cx="2251612" cy="3763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8609987-CCE1-4E89-8356-1065E2E95035}"/>
              </a:ext>
            </a:extLst>
          </p:cNvPr>
          <p:cNvSpPr/>
          <p:nvPr/>
        </p:nvSpPr>
        <p:spPr>
          <a:xfrm>
            <a:off x="5160282" y="4057182"/>
            <a:ext cx="6442276" cy="523220"/>
          </a:xfrm>
          <a:prstGeom prst="rect">
            <a:avLst/>
          </a:prstGeom>
        </p:spPr>
        <p:txBody>
          <a:bodyPr wrap="none">
            <a:spAutoFit/>
          </a:bodyPr>
          <a:lstStyle/>
          <a:p>
            <a:r>
              <a:rPr lang="en-US" sz="2800" b="1" dirty="0">
                <a:solidFill>
                  <a:srgbClr val="FF0000"/>
                </a:solidFill>
                <a:latin typeface="Courier"/>
              </a:rPr>
              <a:t>length</a:t>
            </a:r>
            <a:r>
              <a:rPr lang="en-US" sz="2800" b="1" dirty="0">
                <a:solidFill>
                  <a:srgbClr val="FF0000"/>
                </a:solidFill>
                <a:latin typeface="Franklin Gothic Medium" panose="020B0603020102020204" pitchFamily="34" charset="0"/>
              </a:rPr>
              <a:t> is not backed up before update!</a:t>
            </a:r>
          </a:p>
        </p:txBody>
      </p:sp>
      <p:sp>
        <p:nvSpPr>
          <p:cNvPr id="26" name="Arrow: Left 25">
            <a:extLst>
              <a:ext uri="{FF2B5EF4-FFF2-40B4-BE49-F238E27FC236}">
                <a16:creationId xmlns:a16="http://schemas.microsoft.com/office/drawing/2014/main" id="{49F99CB4-4473-4102-BF17-F2F58F559B94}"/>
              </a:ext>
            </a:extLst>
          </p:cNvPr>
          <p:cNvSpPr/>
          <p:nvPr/>
        </p:nvSpPr>
        <p:spPr>
          <a:xfrm rot="1841076">
            <a:off x="4535794" y="3915223"/>
            <a:ext cx="572277" cy="361637"/>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B63CD85-8CD6-4F17-82EF-90BACCA65345}"/>
              </a:ext>
            </a:extLst>
          </p:cNvPr>
          <p:cNvPicPr>
            <a:picLocks noChangeAspect="1"/>
          </p:cNvPicPr>
          <p:nvPr/>
        </p:nvPicPr>
        <p:blipFill>
          <a:blip r:embed="rId3"/>
          <a:stretch>
            <a:fillRect/>
          </a:stretch>
        </p:blipFill>
        <p:spPr>
          <a:xfrm>
            <a:off x="1523727" y="3543159"/>
            <a:ext cx="532636" cy="532636"/>
          </a:xfrm>
          <a:prstGeom prst="rect">
            <a:avLst/>
          </a:prstGeom>
        </p:spPr>
      </p:pic>
      <p:sp>
        <p:nvSpPr>
          <p:cNvPr id="3" name="Slide Number Placeholder 2">
            <a:extLst>
              <a:ext uri="{FF2B5EF4-FFF2-40B4-BE49-F238E27FC236}">
                <a16:creationId xmlns:a16="http://schemas.microsoft.com/office/drawing/2014/main" id="{32F2B769-1A8C-4442-B14E-95B88AC2958C}"/>
              </a:ext>
            </a:extLst>
          </p:cNvPr>
          <p:cNvSpPr>
            <a:spLocks noGrp="1"/>
          </p:cNvSpPr>
          <p:nvPr>
            <p:ph type="sldNum" sz="quarter" idx="12"/>
          </p:nvPr>
        </p:nvSpPr>
        <p:spPr/>
        <p:txBody>
          <a:bodyPr/>
          <a:lstStyle/>
          <a:p>
            <a:fld id="{5E9D59E2-FF9E-824B-BC6B-E1567BE22C0E}" type="slidenum">
              <a:rPr lang="en-US" smtClean="0"/>
              <a:t>11</a:t>
            </a:fld>
            <a:endParaRPr lang="en-US" dirty="0"/>
          </a:p>
        </p:txBody>
      </p:sp>
    </p:spTree>
    <p:extLst>
      <p:ext uri="{BB962C8B-B14F-4D97-AF65-F5344CB8AC3E}">
        <p14:creationId xmlns:p14="http://schemas.microsoft.com/office/powerpoint/2010/main" val="77045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P spid="21" grpId="1" animBg="1"/>
      <p:bldP spid="22" grpId="0" animBg="1"/>
      <p:bldP spid="22" grpId="1" animBg="1"/>
      <p:bldP spid="24" grpId="0" animBg="1"/>
      <p:bldP spid="5" grpId="0" animBg="1"/>
      <p:bldP spid="25"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74C81-8358-4D18-A60B-EDD679227D4A}"/>
              </a:ext>
            </a:extLst>
          </p:cNvPr>
          <p:cNvSpPr>
            <a:spLocks noGrp="1"/>
          </p:cNvSpPr>
          <p:nvPr>
            <p:ph type="title"/>
          </p:nvPr>
        </p:nvSpPr>
        <p:spPr/>
        <p:txBody>
          <a:bodyPr/>
          <a:lstStyle/>
          <a:p>
            <a:r>
              <a:rPr lang="en-US" dirty="0"/>
              <a:t>PROGRAM USING TRANSACTIONS</a:t>
            </a:r>
          </a:p>
        </p:txBody>
      </p:sp>
      <p:sp>
        <p:nvSpPr>
          <p:cNvPr id="4" name="Content Placeholder 2">
            <a:extLst>
              <a:ext uri="{FF2B5EF4-FFF2-40B4-BE49-F238E27FC236}">
                <a16:creationId xmlns:a16="http://schemas.microsoft.com/office/drawing/2014/main" id="{311B5FAF-89F6-2441-A315-70E7C2E9ABFC}"/>
              </a:ext>
            </a:extLst>
          </p:cNvPr>
          <p:cNvSpPr>
            <a:spLocks noGrp="1"/>
          </p:cNvSpPr>
          <p:nvPr/>
        </p:nvSpPr>
        <p:spPr>
          <a:xfrm>
            <a:off x="1205416" y="1742581"/>
            <a:ext cx="6828800" cy="19093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None/>
            </a:pPr>
            <a:r>
              <a:rPr lang="en-US" sz="2000" dirty="0">
                <a:latin typeface="Courier"/>
              </a:rPr>
              <a:t>1 void </a:t>
            </a:r>
            <a:r>
              <a:rPr lang="en-US" sz="2000" dirty="0" err="1">
                <a:latin typeface="Courier"/>
              </a:rPr>
              <a:t>ListAppend</a:t>
            </a:r>
            <a:r>
              <a:rPr lang="en-US" sz="2000" dirty="0">
                <a:latin typeface="Courier"/>
              </a:rPr>
              <a:t>(</a:t>
            </a:r>
            <a:r>
              <a:rPr lang="en-US" sz="2000" dirty="0" err="1">
                <a:latin typeface="Courier"/>
              </a:rPr>
              <a:t>item_t</a:t>
            </a:r>
            <a:r>
              <a:rPr lang="en-US" sz="2000" dirty="0">
                <a:latin typeface="Courier"/>
              </a:rPr>
              <a:t> </a:t>
            </a:r>
            <a:r>
              <a:rPr lang="en-US" sz="2000" dirty="0" err="1">
                <a:latin typeface="Courier"/>
              </a:rPr>
              <a:t>new_val</a:t>
            </a:r>
            <a:r>
              <a:rPr lang="en-US" sz="2000" dirty="0">
                <a:latin typeface="Courier"/>
              </a:rPr>
              <a:t>) {</a:t>
            </a:r>
          </a:p>
          <a:p>
            <a:pPr marL="0" indent="0">
              <a:lnSpc>
                <a:spcPts val="2000"/>
              </a:lnSpc>
              <a:buNone/>
            </a:pPr>
            <a:r>
              <a:rPr lang="en-US" sz="2000" dirty="0">
                <a:latin typeface="Courier"/>
              </a:rPr>
              <a:t>2   TX_BEGIN {</a:t>
            </a:r>
          </a:p>
          <a:p>
            <a:pPr marL="0" indent="0">
              <a:lnSpc>
                <a:spcPts val="2000"/>
              </a:lnSpc>
              <a:buNone/>
            </a:pPr>
            <a:r>
              <a:rPr lang="en-US" sz="2000" dirty="0">
                <a:latin typeface="Courier"/>
              </a:rPr>
              <a:t>3     </a:t>
            </a:r>
            <a:r>
              <a:rPr lang="en-US" sz="2000" dirty="0" err="1">
                <a:latin typeface="Courier"/>
              </a:rPr>
              <a:t>node_t</a:t>
            </a:r>
            <a:r>
              <a:rPr lang="en-US" sz="2000" dirty="0">
                <a:latin typeface="Courier"/>
              </a:rPr>
              <a:t> *</a:t>
            </a:r>
            <a:r>
              <a:rPr lang="en-US" sz="2000" dirty="0" err="1">
                <a:latin typeface="Courier"/>
              </a:rPr>
              <a:t>new_node</a:t>
            </a:r>
            <a:r>
              <a:rPr lang="en-US" sz="2000" dirty="0">
                <a:latin typeface="Courier"/>
              </a:rPr>
              <a:t> = </a:t>
            </a:r>
            <a:r>
              <a:rPr lang="en-US" sz="2000" dirty="0" err="1">
                <a:latin typeface="Courier"/>
              </a:rPr>
              <a:t>makeNode</a:t>
            </a:r>
            <a:r>
              <a:rPr lang="en-US" sz="2000" dirty="0">
                <a:latin typeface="Courier"/>
              </a:rPr>
              <a:t>(</a:t>
            </a:r>
            <a:r>
              <a:rPr lang="en-US" sz="2000" dirty="0" err="1">
                <a:latin typeface="Courier"/>
              </a:rPr>
              <a:t>new_val</a:t>
            </a:r>
            <a:r>
              <a:rPr lang="en-US" sz="2000" dirty="0">
                <a:latin typeface="Courier"/>
              </a:rPr>
              <a:t>);</a:t>
            </a:r>
          </a:p>
          <a:p>
            <a:pPr marL="0" indent="0">
              <a:lnSpc>
                <a:spcPts val="2000"/>
              </a:lnSpc>
              <a:buNone/>
            </a:pPr>
            <a:r>
              <a:rPr lang="en-US" sz="2000" dirty="0">
                <a:latin typeface="Courier"/>
              </a:rPr>
              <a:t>4     TX_ADD(</a:t>
            </a:r>
            <a:r>
              <a:rPr lang="en-US" sz="2000" dirty="0" err="1">
                <a:latin typeface="Courier"/>
              </a:rPr>
              <a:t>list.head</a:t>
            </a:r>
            <a:r>
              <a:rPr lang="en-US" sz="2000" dirty="0">
                <a:latin typeface="Courier"/>
              </a:rPr>
              <a:t>, </a:t>
            </a:r>
            <a:r>
              <a:rPr lang="en-US" sz="2000" dirty="0" err="1">
                <a:latin typeface="Courier"/>
              </a:rPr>
              <a:t>sizeof</a:t>
            </a:r>
            <a:r>
              <a:rPr lang="en-US" sz="2000" dirty="0">
                <a:latin typeface="Courier"/>
              </a:rPr>
              <a:t>(</a:t>
            </a:r>
            <a:r>
              <a:rPr lang="en-US" sz="2000" dirty="0" err="1">
                <a:latin typeface="Courier"/>
              </a:rPr>
              <a:t>node_t</a:t>
            </a:r>
            <a:r>
              <a:rPr lang="en-US" sz="2000" dirty="0">
                <a:latin typeface="Courier"/>
              </a:rPr>
              <a:t>*));</a:t>
            </a:r>
          </a:p>
          <a:p>
            <a:pPr marL="0" indent="0">
              <a:lnSpc>
                <a:spcPts val="2000"/>
              </a:lnSpc>
              <a:buNone/>
            </a:pPr>
            <a:r>
              <a:rPr lang="en-US" sz="2000" dirty="0">
                <a:latin typeface="Courier"/>
              </a:rPr>
              <a:t>5     </a:t>
            </a:r>
            <a:r>
              <a:rPr lang="en-US" sz="2000" dirty="0" err="1">
                <a:latin typeface="Courier"/>
              </a:rPr>
              <a:t>List.head</a:t>
            </a:r>
            <a:r>
              <a:rPr lang="en-US" sz="2000" dirty="0">
                <a:latin typeface="Courier"/>
              </a:rPr>
              <a:t> = </a:t>
            </a:r>
            <a:r>
              <a:rPr lang="en-US" sz="2000" dirty="0" err="1">
                <a:latin typeface="Courier"/>
              </a:rPr>
              <a:t>new_node</a:t>
            </a:r>
            <a:r>
              <a:rPr lang="en-US" sz="2000" dirty="0">
                <a:latin typeface="Courier"/>
              </a:rPr>
              <a:t>;</a:t>
            </a:r>
          </a:p>
        </p:txBody>
      </p:sp>
      <p:sp>
        <p:nvSpPr>
          <p:cNvPr id="27" name="TextBox 26">
            <a:extLst>
              <a:ext uri="{FF2B5EF4-FFF2-40B4-BE49-F238E27FC236}">
                <a16:creationId xmlns:a16="http://schemas.microsoft.com/office/drawing/2014/main" id="{5486B475-7A02-4231-8B0C-9B25299EE46A}"/>
              </a:ext>
            </a:extLst>
          </p:cNvPr>
          <p:cNvSpPr txBox="1"/>
          <p:nvPr/>
        </p:nvSpPr>
        <p:spPr>
          <a:xfrm>
            <a:off x="0" y="5530467"/>
            <a:ext cx="12191999" cy="669687"/>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4000"/>
              </a:lnSpc>
            </a:pPr>
            <a:r>
              <a:rPr lang="en-US" sz="3600" dirty="0">
                <a:latin typeface="Franklin Gothic Medium" panose="020B0603020102020204" pitchFamily="34" charset="0"/>
              </a:rPr>
              <a:t>Ensuring crash consistency with transactions is still </a:t>
            </a:r>
            <a:r>
              <a:rPr lang="en-US" sz="3600" dirty="0">
                <a:solidFill>
                  <a:schemeClr val="accent2">
                    <a:lumMod val="75000"/>
                  </a:schemeClr>
                </a:solidFill>
                <a:latin typeface="Franklin Gothic Medium" panose="020B0603020102020204" pitchFamily="34" charset="0"/>
              </a:rPr>
              <a:t>HARD</a:t>
            </a:r>
            <a:r>
              <a:rPr lang="en-US" sz="3600" dirty="0">
                <a:latin typeface="Franklin Gothic Medium" panose="020B0603020102020204" pitchFamily="34" charset="0"/>
              </a:rPr>
              <a:t>!</a:t>
            </a:r>
          </a:p>
        </p:txBody>
      </p:sp>
      <p:sp>
        <p:nvSpPr>
          <p:cNvPr id="3" name="Rectangle 2">
            <a:extLst>
              <a:ext uri="{FF2B5EF4-FFF2-40B4-BE49-F238E27FC236}">
                <a16:creationId xmlns:a16="http://schemas.microsoft.com/office/drawing/2014/main" id="{B8FB9542-D732-4799-BDF1-53AB9F713253}"/>
              </a:ext>
            </a:extLst>
          </p:cNvPr>
          <p:cNvSpPr/>
          <p:nvPr/>
        </p:nvSpPr>
        <p:spPr>
          <a:xfrm>
            <a:off x="1205416" y="3634011"/>
            <a:ext cx="6096000" cy="1131079"/>
          </a:xfrm>
          <a:prstGeom prst="rect">
            <a:avLst/>
          </a:prstGeom>
        </p:spPr>
        <p:txBody>
          <a:bodyPr>
            <a:spAutoFit/>
          </a:bodyPr>
          <a:lstStyle/>
          <a:p>
            <a:pPr>
              <a:lnSpc>
                <a:spcPts val="2000"/>
              </a:lnSpc>
              <a:spcBef>
                <a:spcPts val="1000"/>
              </a:spcBef>
            </a:pPr>
            <a:r>
              <a:rPr lang="en-US" sz="2000" dirty="0">
                <a:latin typeface="Courier"/>
              </a:rPr>
              <a:t>6     </a:t>
            </a:r>
            <a:r>
              <a:rPr lang="en-US" sz="2000" dirty="0" err="1">
                <a:latin typeface="Courier"/>
              </a:rPr>
              <a:t>List.length</a:t>
            </a:r>
            <a:r>
              <a:rPr lang="en-US" sz="2000" dirty="0">
                <a:latin typeface="Courier"/>
              </a:rPr>
              <a:t>++;</a:t>
            </a:r>
          </a:p>
          <a:p>
            <a:pPr>
              <a:lnSpc>
                <a:spcPts val="2000"/>
              </a:lnSpc>
              <a:spcBef>
                <a:spcPts val="1000"/>
              </a:spcBef>
            </a:pPr>
            <a:r>
              <a:rPr lang="en-US" sz="2000" dirty="0">
                <a:latin typeface="Courier"/>
              </a:rPr>
              <a:t>7   } TX_END</a:t>
            </a:r>
          </a:p>
          <a:p>
            <a:pPr>
              <a:lnSpc>
                <a:spcPts val="2000"/>
              </a:lnSpc>
              <a:spcBef>
                <a:spcPts val="1000"/>
              </a:spcBef>
            </a:pPr>
            <a:r>
              <a:rPr lang="en-US" sz="2000" dirty="0">
                <a:latin typeface="Courier"/>
              </a:rPr>
              <a:t>8 }</a:t>
            </a:r>
          </a:p>
        </p:txBody>
      </p:sp>
      <p:sp>
        <p:nvSpPr>
          <p:cNvPr id="18" name="Rectangle 17">
            <a:extLst>
              <a:ext uri="{FF2B5EF4-FFF2-40B4-BE49-F238E27FC236}">
                <a16:creationId xmlns:a16="http://schemas.microsoft.com/office/drawing/2014/main" id="{955D0E7A-7C4F-4745-BE31-DC4055A78231}"/>
              </a:ext>
            </a:extLst>
          </p:cNvPr>
          <p:cNvSpPr/>
          <p:nvPr/>
        </p:nvSpPr>
        <p:spPr>
          <a:xfrm>
            <a:off x="2119188" y="3599605"/>
            <a:ext cx="6032421" cy="400110"/>
          </a:xfrm>
          <a:prstGeom prst="rect">
            <a:avLst/>
          </a:prstGeom>
        </p:spPr>
        <p:txBody>
          <a:bodyPr wrap="none">
            <a:spAutoFit/>
          </a:bodyPr>
          <a:lstStyle/>
          <a:p>
            <a:r>
              <a:rPr lang="en-US" sz="2000" b="1" dirty="0">
                <a:solidFill>
                  <a:schemeClr val="accent1">
                    <a:lumMod val="75000"/>
                  </a:schemeClr>
                </a:solidFill>
                <a:latin typeface="Courier"/>
              </a:rPr>
              <a:t>TX_ADD(</a:t>
            </a:r>
            <a:r>
              <a:rPr lang="en-US" sz="2000" b="1" dirty="0" err="1">
                <a:solidFill>
                  <a:schemeClr val="accent1">
                    <a:lumMod val="75000"/>
                  </a:schemeClr>
                </a:solidFill>
                <a:latin typeface="Courier"/>
              </a:rPr>
              <a:t>list.length</a:t>
            </a:r>
            <a:r>
              <a:rPr lang="en-US" sz="2000" b="1" dirty="0">
                <a:solidFill>
                  <a:schemeClr val="accent1">
                    <a:lumMod val="75000"/>
                  </a:schemeClr>
                </a:solidFill>
                <a:latin typeface="Courier"/>
              </a:rPr>
              <a:t>, </a:t>
            </a:r>
            <a:r>
              <a:rPr lang="en-US" sz="2000" b="1" dirty="0" err="1">
                <a:solidFill>
                  <a:schemeClr val="accent1">
                    <a:lumMod val="75000"/>
                  </a:schemeClr>
                </a:solidFill>
                <a:latin typeface="Courier"/>
              </a:rPr>
              <a:t>sizeof</a:t>
            </a:r>
            <a:r>
              <a:rPr lang="en-US" sz="2000" b="1" dirty="0">
                <a:solidFill>
                  <a:schemeClr val="accent1">
                    <a:lumMod val="75000"/>
                  </a:schemeClr>
                </a:solidFill>
                <a:latin typeface="Courier"/>
              </a:rPr>
              <a:t>(unsigned));</a:t>
            </a:r>
            <a:endParaRPr lang="en-US" sz="2000" b="1" dirty="0">
              <a:solidFill>
                <a:schemeClr val="accent1">
                  <a:lumMod val="75000"/>
                </a:schemeClr>
              </a:solidFill>
            </a:endParaRPr>
          </a:p>
        </p:txBody>
      </p:sp>
      <p:sp>
        <p:nvSpPr>
          <p:cNvPr id="7" name="Rectangle 6">
            <a:extLst>
              <a:ext uri="{FF2B5EF4-FFF2-40B4-BE49-F238E27FC236}">
                <a16:creationId xmlns:a16="http://schemas.microsoft.com/office/drawing/2014/main" id="{47171C13-56E7-4F82-BA82-BC612179584F}"/>
              </a:ext>
            </a:extLst>
          </p:cNvPr>
          <p:cNvSpPr/>
          <p:nvPr/>
        </p:nvSpPr>
        <p:spPr>
          <a:xfrm>
            <a:off x="5383048" y="4121696"/>
            <a:ext cx="5065746" cy="523220"/>
          </a:xfrm>
          <a:prstGeom prst="rect">
            <a:avLst/>
          </a:prstGeom>
        </p:spPr>
        <p:txBody>
          <a:bodyPr wrap="none">
            <a:spAutoFit/>
          </a:bodyPr>
          <a:lstStyle/>
          <a:p>
            <a:r>
              <a:rPr lang="en-US" sz="2800" b="1" dirty="0">
                <a:solidFill>
                  <a:schemeClr val="accent2">
                    <a:lumMod val="75000"/>
                  </a:schemeClr>
                </a:solidFill>
                <a:latin typeface="Franklin Gothic Medium" panose="020B0603020102020204" pitchFamily="34" charset="0"/>
              </a:rPr>
              <a:t>Backup </a:t>
            </a:r>
            <a:r>
              <a:rPr lang="en-US" sz="2800" b="1" dirty="0">
                <a:solidFill>
                  <a:schemeClr val="accent2">
                    <a:lumMod val="75000"/>
                  </a:schemeClr>
                </a:solidFill>
                <a:latin typeface="Courier"/>
              </a:rPr>
              <a:t>length</a:t>
            </a:r>
            <a:r>
              <a:rPr lang="en-US" sz="2800" b="1" dirty="0">
                <a:solidFill>
                  <a:schemeClr val="accent2">
                    <a:lumMod val="75000"/>
                  </a:schemeClr>
                </a:solidFill>
                <a:latin typeface="Franklin Gothic Medium" panose="020B0603020102020204" pitchFamily="34" charset="0"/>
              </a:rPr>
              <a:t> before update</a:t>
            </a:r>
          </a:p>
        </p:txBody>
      </p:sp>
      <p:sp>
        <p:nvSpPr>
          <p:cNvPr id="8" name="Arrow: Left 7">
            <a:extLst>
              <a:ext uri="{FF2B5EF4-FFF2-40B4-BE49-F238E27FC236}">
                <a16:creationId xmlns:a16="http://schemas.microsoft.com/office/drawing/2014/main" id="{2BDAF8A4-085A-4A56-BCC2-C95D3B738565}"/>
              </a:ext>
            </a:extLst>
          </p:cNvPr>
          <p:cNvSpPr/>
          <p:nvPr/>
        </p:nvSpPr>
        <p:spPr>
          <a:xfrm rot="1841076">
            <a:off x="4672027" y="4059097"/>
            <a:ext cx="572277" cy="361637"/>
          </a:xfrm>
          <a:prstGeom prst="lef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DE37E1D-0BB6-4E21-96BA-489536F6EC22}"/>
              </a:ext>
            </a:extLst>
          </p:cNvPr>
          <p:cNvPicPr>
            <a:picLocks noChangeAspect="1"/>
          </p:cNvPicPr>
          <p:nvPr/>
        </p:nvPicPr>
        <p:blipFill>
          <a:blip r:embed="rId3"/>
          <a:stretch>
            <a:fillRect/>
          </a:stretch>
        </p:blipFill>
        <p:spPr>
          <a:xfrm>
            <a:off x="10448794" y="4025661"/>
            <a:ext cx="676701" cy="635768"/>
          </a:xfrm>
          <a:prstGeom prst="rect">
            <a:avLst/>
          </a:prstGeom>
        </p:spPr>
      </p:pic>
      <p:sp>
        <p:nvSpPr>
          <p:cNvPr id="5" name="Slide Number Placeholder 4">
            <a:extLst>
              <a:ext uri="{FF2B5EF4-FFF2-40B4-BE49-F238E27FC236}">
                <a16:creationId xmlns:a16="http://schemas.microsoft.com/office/drawing/2014/main" id="{6A76733E-1A92-43A7-B903-1C689C69EDA6}"/>
              </a:ext>
            </a:extLst>
          </p:cNvPr>
          <p:cNvSpPr>
            <a:spLocks noGrp="1"/>
          </p:cNvSpPr>
          <p:nvPr>
            <p:ph type="sldNum" sz="quarter" idx="12"/>
          </p:nvPr>
        </p:nvSpPr>
        <p:spPr/>
        <p:txBody>
          <a:bodyPr/>
          <a:lstStyle/>
          <a:p>
            <a:fld id="{5E9D59E2-FF9E-824B-BC6B-E1567BE22C0E}" type="slidenum">
              <a:rPr lang="en-US" smtClean="0"/>
              <a:t>12</a:t>
            </a:fld>
            <a:endParaRPr lang="en-US" dirty="0"/>
          </a:p>
        </p:txBody>
      </p:sp>
    </p:spTree>
    <p:extLst>
      <p:ext uri="{BB962C8B-B14F-4D97-AF65-F5344CB8AC3E}">
        <p14:creationId xmlns:p14="http://schemas.microsoft.com/office/powerpoint/2010/main" val="156222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875E-6 1.48148E-6 L 1.875E-6 0.05833 " pathEditMode="relative" rAng="0" ptsTypes="AA">
                                      <p:cBhvr>
                                        <p:cTn id="6" dur="1000" fill="hold"/>
                                        <p:tgtEl>
                                          <p:spTgt spid="3"/>
                                        </p:tgtEl>
                                        <p:attrNameLst>
                                          <p:attrName>ppt_x</p:attrName>
                                          <p:attrName>ppt_y</p:attrName>
                                        </p:attrNameLst>
                                      </p:cBhvr>
                                      <p:rCtr x="0" y="2917"/>
                                    </p:animMotion>
                                  </p:childTnLst>
                                </p:cTn>
                              </p:par>
                            </p:childTnLst>
                          </p:cTn>
                        </p:par>
                        <p:par>
                          <p:cTn id="7" fill="hold">
                            <p:stCondLst>
                              <p:cond delay="1000"/>
                            </p:stCondLst>
                            <p:childTnLst>
                              <p:par>
                                <p:cTn id="8" presetID="2" presetClass="entr" presetSubtype="8"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P spid="18" grpId="0"/>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C6033-95BF-45CF-9927-424CCB14584B}"/>
              </a:ext>
            </a:extLst>
          </p:cNvPr>
          <p:cNvSpPr>
            <a:spLocks noGrp="1"/>
          </p:cNvSpPr>
          <p:nvPr>
            <p:ph type="title"/>
          </p:nvPr>
        </p:nvSpPr>
        <p:spPr/>
        <p:txBody>
          <a:bodyPr/>
          <a:lstStyle/>
          <a:p>
            <a:r>
              <a:rPr lang="en-US" dirty="0"/>
              <a:t>PERSISTENCE PROGRAMMING IS HARD</a:t>
            </a:r>
          </a:p>
        </p:txBody>
      </p:sp>
      <p:sp>
        <p:nvSpPr>
          <p:cNvPr id="4" name="Speech Bubble: Rectangle with Corners Rounded 3">
            <a:extLst>
              <a:ext uri="{FF2B5EF4-FFF2-40B4-BE49-F238E27FC236}">
                <a16:creationId xmlns:a16="http://schemas.microsoft.com/office/drawing/2014/main" id="{450F166D-2876-4243-BDDE-F8C4AFB26483}"/>
              </a:ext>
            </a:extLst>
          </p:cNvPr>
          <p:cNvSpPr/>
          <p:nvPr/>
        </p:nvSpPr>
        <p:spPr>
          <a:xfrm>
            <a:off x="1818641" y="2173965"/>
            <a:ext cx="6462234" cy="647104"/>
          </a:xfrm>
          <a:prstGeom prst="wedgeRoundRectCallout">
            <a:avLst>
              <a:gd name="adj1" fmla="val -53768"/>
              <a:gd name="adj2" fmla="val 42698"/>
              <a:gd name="adj3" fmla="val 166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Franklin Gothic Medium" panose="020B0603020102020204" pitchFamily="34" charset="0"/>
              </a:rPr>
              <a:t>How to ensure crash consistency?</a:t>
            </a:r>
          </a:p>
        </p:txBody>
      </p:sp>
      <p:sp>
        <p:nvSpPr>
          <p:cNvPr id="5" name="Speech Bubble: Rectangle with Corners Rounded 4">
            <a:extLst>
              <a:ext uri="{FF2B5EF4-FFF2-40B4-BE49-F238E27FC236}">
                <a16:creationId xmlns:a16="http://schemas.microsoft.com/office/drawing/2014/main" id="{B7E37EC5-5BA2-44FB-8ADE-CCD7FDDE010E}"/>
              </a:ext>
            </a:extLst>
          </p:cNvPr>
          <p:cNvSpPr/>
          <p:nvPr/>
        </p:nvSpPr>
        <p:spPr>
          <a:xfrm>
            <a:off x="957129" y="4194855"/>
            <a:ext cx="8817707" cy="647104"/>
          </a:xfrm>
          <a:prstGeom prst="wedgeRoundRectCallout">
            <a:avLst>
              <a:gd name="adj1" fmla="val 53137"/>
              <a:gd name="adj2" fmla="val 41761"/>
              <a:gd name="adj3"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Franklin Gothic Medium" panose="020B0603020102020204" pitchFamily="34" charset="0"/>
              </a:rPr>
              <a:t>We need a tool to detect crash consistency bugs!</a:t>
            </a:r>
          </a:p>
        </p:txBody>
      </p:sp>
      <p:pic>
        <p:nvPicPr>
          <p:cNvPr id="1026" name="Picture 2" descr="Image result for rainbow unicorn animated">
            <a:extLst>
              <a:ext uri="{FF2B5EF4-FFF2-40B4-BE49-F238E27FC236}">
                <a16:creationId xmlns:a16="http://schemas.microsoft.com/office/drawing/2014/main" id="{61BD6EBA-954F-4385-BD69-0454AEDF62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17"/>
          <a:stretch/>
        </p:blipFill>
        <p:spPr bwMode="auto">
          <a:xfrm>
            <a:off x="10152406" y="4382862"/>
            <a:ext cx="1457767" cy="15522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inja cat ">
            <a:extLst>
              <a:ext uri="{FF2B5EF4-FFF2-40B4-BE49-F238E27FC236}">
                <a16:creationId xmlns:a16="http://schemas.microsoft.com/office/drawing/2014/main" id="{82BC541C-6390-4234-9ED4-AC9C61CDD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47" y="2452466"/>
            <a:ext cx="1319784" cy="131978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AD549EF-B46F-4F2A-8D90-0DC45233207A}"/>
              </a:ext>
            </a:extLst>
          </p:cNvPr>
          <p:cNvSpPr>
            <a:spLocks noGrp="1"/>
          </p:cNvSpPr>
          <p:nvPr>
            <p:ph type="sldNum" sz="quarter" idx="12"/>
          </p:nvPr>
        </p:nvSpPr>
        <p:spPr/>
        <p:txBody>
          <a:bodyPr/>
          <a:lstStyle/>
          <a:p>
            <a:fld id="{5E9D59E2-FF9E-824B-BC6B-E1567BE22C0E}" type="slidenum">
              <a:rPr lang="en-US" smtClean="0"/>
              <a:t>13</a:t>
            </a:fld>
            <a:endParaRPr lang="en-US" dirty="0"/>
          </a:p>
        </p:txBody>
      </p:sp>
    </p:spTree>
    <p:extLst>
      <p:ext uri="{BB962C8B-B14F-4D97-AF65-F5344CB8AC3E}">
        <p14:creationId xmlns:p14="http://schemas.microsoft.com/office/powerpoint/2010/main" val="13405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7C20-BA23-4126-BBD8-92C3C6362027}"/>
              </a:ext>
            </a:extLst>
          </p:cNvPr>
          <p:cNvSpPr>
            <a:spLocks noGrp="1"/>
          </p:cNvSpPr>
          <p:nvPr>
            <p:ph type="title"/>
          </p:nvPr>
        </p:nvSpPr>
        <p:spPr>
          <a:xfrm>
            <a:off x="838200" y="292140"/>
            <a:ext cx="10515600" cy="1325563"/>
          </a:xfrm>
        </p:spPr>
        <p:txBody>
          <a:bodyPr/>
          <a:lstStyle/>
          <a:p>
            <a:pPr algn="ctr"/>
            <a:r>
              <a:rPr lang="en-US" dirty="0"/>
              <a:t>OUTLINE</a:t>
            </a:r>
          </a:p>
        </p:txBody>
      </p:sp>
      <p:sp>
        <p:nvSpPr>
          <p:cNvPr id="4" name="Rectangle 3">
            <a:extLst>
              <a:ext uri="{FF2B5EF4-FFF2-40B4-BE49-F238E27FC236}">
                <a16:creationId xmlns:a16="http://schemas.microsoft.com/office/drawing/2014/main" id="{28D91DC8-AD6E-4759-9D85-5A4C0EC9805A}"/>
              </a:ext>
            </a:extLst>
          </p:cNvPr>
          <p:cNvSpPr/>
          <p:nvPr/>
        </p:nvSpPr>
        <p:spPr>
          <a:xfrm>
            <a:off x="2563778" y="1614528"/>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BACKGROUND AND MOTIVATION</a:t>
            </a:r>
          </a:p>
        </p:txBody>
      </p:sp>
      <p:sp>
        <p:nvSpPr>
          <p:cNvPr id="5" name="Rectangle 4">
            <a:extLst>
              <a:ext uri="{FF2B5EF4-FFF2-40B4-BE49-F238E27FC236}">
                <a16:creationId xmlns:a16="http://schemas.microsoft.com/office/drawing/2014/main" id="{8224AC19-760F-4C88-948D-5C1739BF19C3}"/>
              </a:ext>
            </a:extLst>
          </p:cNvPr>
          <p:cNvSpPr/>
          <p:nvPr/>
        </p:nvSpPr>
        <p:spPr>
          <a:xfrm>
            <a:off x="2563778" y="2333544"/>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REQUIREMENTS AND KEY IDEAS</a:t>
            </a:r>
          </a:p>
        </p:txBody>
      </p:sp>
      <p:sp>
        <p:nvSpPr>
          <p:cNvPr id="6" name="Rectangle 5">
            <a:extLst>
              <a:ext uri="{FF2B5EF4-FFF2-40B4-BE49-F238E27FC236}">
                <a16:creationId xmlns:a16="http://schemas.microsoft.com/office/drawing/2014/main" id="{16BA0016-02EC-48D5-A349-E53C366CE343}"/>
              </a:ext>
            </a:extLst>
          </p:cNvPr>
          <p:cNvSpPr/>
          <p:nvPr/>
        </p:nvSpPr>
        <p:spPr>
          <a:xfrm>
            <a:off x="2563778" y="3052560"/>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PMT</a:t>
            </a:r>
            <a:r>
              <a:rPr lang="en-US" sz="2400" dirty="0">
                <a:solidFill>
                  <a:schemeClr val="accent2"/>
                </a:solidFill>
                <a:latin typeface="Franklin Gothic Medium" panose="020B0603020102020204" pitchFamily="34" charset="0"/>
              </a:rPr>
              <a:t>EST</a:t>
            </a:r>
            <a:r>
              <a:rPr lang="en-US" sz="2000" dirty="0">
                <a:solidFill>
                  <a:schemeClr val="accent2"/>
                </a:solidFill>
                <a:latin typeface="Franklin Gothic Medium" panose="020B0603020102020204" pitchFamily="34" charset="0"/>
              </a:rPr>
              <a:t> </a:t>
            </a:r>
            <a:r>
              <a:rPr lang="en-US" sz="2800" dirty="0">
                <a:solidFill>
                  <a:schemeClr val="accent2"/>
                </a:solidFill>
                <a:latin typeface="Franklin Gothic Medium" panose="020B0603020102020204" pitchFamily="34" charset="0"/>
              </a:rPr>
              <a:t>INTERFACE</a:t>
            </a:r>
          </a:p>
        </p:txBody>
      </p:sp>
      <p:sp>
        <p:nvSpPr>
          <p:cNvPr id="7" name="Rectangle 6">
            <a:extLst>
              <a:ext uri="{FF2B5EF4-FFF2-40B4-BE49-F238E27FC236}">
                <a16:creationId xmlns:a16="http://schemas.microsoft.com/office/drawing/2014/main" id="{C648D44D-53F9-450B-BFF1-C54B08062AD7}"/>
              </a:ext>
            </a:extLst>
          </p:cNvPr>
          <p:cNvSpPr/>
          <p:nvPr/>
        </p:nvSpPr>
        <p:spPr>
          <a:xfrm>
            <a:off x="2563778" y="3771576"/>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PMT</a:t>
            </a:r>
            <a:r>
              <a:rPr lang="en-US" sz="2400" dirty="0">
                <a:solidFill>
                  <a:schemeClr val="accent2"/>
                </a:solidFill>
                <a:latin typeface="Franklin Gothic Medium" panose="020B0603020102020204" pitchFamily="34" charset="0"/>
              </a:rPr>
              <a:t>EST</a:t>
            </a:r>
            <a:r>
              <a:rPr lang="en-US" sz="2000" dirty="0">
                <a:solidFill>
                  <a:schemeClr val="accent2"/>
                </a:solidFill>
                <a:latin typeface="Franklin Gothic Medium" panose="020B0603020102020204" pitchFamily="34" charset="0"/>
              </a:rPr>
              <a:t> </a:t>
            </a:r>
            <a:r>
              <a:rPr lang="en-US" sz="2800" dirty="0">
                <a:solidFill>
                  <a:schemeClr val="accent2"/>
                </a:solidFill>
                <a:latin typeface="Franklin Gothic Medium" panose="020B0603020102020204" pitchFamily="34" charset="0"/>
              </a:rPr>
              <a:t>MECHANISM</a:t>
            </a:r>
          </a:p>
        </p:txBody>
      </p:sp>
      <p:sp>
        <p:nvSpPr>
          <p:cNvPr id="8" name="Rectangle 7">
            <a:extLst>
              <a:ext uri="{FF2B5EF4-FFF2-40B4-BE49-F238E27FC236}">
                <a16:creationId xmlns:a16="http://schemas.microsoft.com/office/drawing/2014/main" id="{19CFD995-BDDA-4D8C-9A9A-FFF1B936A9D7}"/>
              </a:ext>
            </a:extLst>
          </p:cNvPr>
          <p:cNvSpPr/>
          <p:nvPr/>
        </p:nvSpPr>
        <p:spPr>
          <a:xfrm>
            <a:off x="2563778" y="4490592"/>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EVALUATION</a:t>
            </a:r>
          </a:p>
        </p:txBody>
      </p:sp>
      <p:sp>
        <p:nvSpPr>
          <p:cNvPr id="9" name="Rectangle 8">
            <a:extLst>
              <a:ext uri="{FF2B5EF4-FFF2-40B4-BE49-F238E27FC236}">
                <a16:creationId xmlns:a16="http://schemas.microsoft.com/office/drawing/2014/main" id="{42D0BE94-EC98-4277-B191-C7C8A7D642A8}"/>
              </a:ext>
            </a:extLst>
          </p:cNvPr>
          <p:cNvSpPr/>
          <p:nvPr/>
        </p:nvSpPr>
        <p:spPr>
          <a:xfrm>
            <a:off x="2563777" y="5210094"/>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SUMMARY</a:t>
            </a:r>
          </a:p>
        </p:txBody>
      </p:sp>
      <p:sp>
        <p:nvSpPr>
          <p:cNvPr id="3" name="Slide Number Placeholder 2">
            <a:extLst>
              <a:ext uri="{FF2B5EF4-FFF2-40B4-BE49-F238E27FC236}">
                <a16:creationId xmlns:a16="http://schemas.microsoft.com/office/drawing/2014/main" id="{C2D249CE-3D4B-4528-A320-15246705D1A1}"/>
              </a:ext>
            </a:extLst>
          </p:cNvPr>
          <p:cNvSpPr>
            <a:spLocks noGrp="1"/>
          </p:cNvSpPr>
          <p:nvPr>
            <p:ph type="sldNum" sz="quarter" idx="12"/>
          </p:nvPr>
        </p:nvSpPr>
        <p:spPr/>
        <p:txBody>
          <a:bodyPr/>
          <a:lstStyle/>
          <a:p>
            <a:fld id="{5E9D59E2-FF9E-824B-BC6B-E1567BE22C0E}" type="slidenum">
              <a:rPr lang="en-US" smtClean="0"/>
              <a:t>14</a:t>
            </a:fld>
            <a:endParaRPr lang="en-US" dirty="0"/>
          </a:p>
        </p:txBody>
      </p:sp>
    </p:spTree>
    <p:extLst>
      <p:ext uri="{BB962C8B-B14F-4D97-AF65-F5344CB8AC3E}">
        <p14:creationId xmlns:p14="http://schemas.microsoft.com/office/powerpoint/2010/main" val="2787874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248855-CF9A-164F-8F48-3998A6949EFF}"/>
              </a:ext>
            </a:extLst>
          </p:cNvPr>
          <p:cNvPicPr>
            <a:picLocks noChangeAspect="1"/>
          </p:cNvPicPr>
          <p:nvPr/>
        </p:nvPicPr>
        <p:blipFill rotWithShape="1">
          <a:blip r:embed="rId3"/>
          <a:srcRect l="8439" t="5041" r="9376" b="14147"/>
          <a:stretch/>
        </p:blipFill>
        <p:spPr>
          <a:xfrm rot="1683693">
            <a:off x="9375131" y="2942021"/>
            <a:ext cx="794920" cy="844177"/>
          </a:xfrm>
          <a:prstGeom prst="rect">
            <a:avLst/>
          </a:prstGeom>
        </p:spPr>
      </p:pic>
      <p:sp>
        <p:nvSpPr>
          <p:cNvPr id="3" name="Title 2">
            <a:extLst>
              <a:ext uri="{FF2B5EF4-FFF2-40B4-BE49-F238E27FC236}">
                <a16:creationId xmlns:a16="http://schemas.microsoft.com/office/drawing/2014/main" id="{2455C10D-EBF3-2248-8F77-0C90C952F451}"/>
              </a:ext>
            </a:extLst>
          </p:cNvPr>
          <p:cNvSpPr>
            <a:spLocks noGrp="1"/>
          </p:cNvSpPr>
          <p:nvPr>
            <p:ph type="title"/>
          </p:nvPr>
        </p:nvSpPr>
        <p:spPr>
          <a:xfrm>
            <a:off x="838200" y="365125"/>
            <a:ext cx="10515600" cy="1325563"/>
          </a:xfrm>
        </p:spPr>
        <p:txBody>
          <a:bodyPr/>
          <a:lstStyle/>
          <a:p>
            <a:r>
              <a:rPr lang="en-US" dirty="0"/>
              <a:t>REQUIREMENTS OF THE TOOL</a:t>
            </a:r>
          </a:p>
        </p:txBody>
      </p:sp>
      <p:pic>
        <p:nvPicPr>
          <p:cNvPr id="4" name="Content Placeholder 3">
            <a:extLst>
              <a:ext uri="{FF2B5EF4-FFF2-40B4-BE49-F238E27FC236}">
                <a16:creationId xmlns:a16="http://schemas.microsoft.com/office/drawing/2014/main" id="{30E8DF5C-23E6-194B-B9BE-3FF730799A70}"/>
              </a:ext>
            </a:extLst>
          </p:cNvPr>
          <p:cNvPicPr>
            <a:picLocks noGrp="1" noChangeAspect="1"/>
          </p:cNvPicPr>
          <p:nvPr>
            <p:ph idx="1"/>
          </p:nvPr>
        </p:nvPicPr>
        <p:blipFill>
          <a:blip r:embed="rId4"/>
          <a:stretch>
            <a:fillRect/>
          </a:stretch>
        </p:blipFill>
        <p:spPr>
          <a:xfrm rot="5400000">
            <a:off x="1902644" y="2742501"/>
            <a:ext cx="2237802" cy="2237802"/>
          </a:xfrm>
          <a:prstGeom prst="rect">
            <a:avLst/>
          </a:prstGeom>
        </p:spPr>
      </p:pic>
      <p:sp>
        <p:nvSpPr>
          <p:cNvPr id="6" name="TextBox 5">
            <a:extLst>
              <a:ext uri="{FF2B5EF4-FFF2-40B4-BE49-F238E27FC236}">
                <a16:creationId xmlns:a16="http://schemas.microsoft.com/office/drawing/2014/main" id="{D841E32E-DEAC-D14B-B096-03B790F08CE9}"/>
              </a:ext>
            </a:extLst>
          </p:cNvPr>
          <p:cNvSpPr txBox="1"/>
          <p:nvPr/>
        </p:nvSpPr>
        <p:spPr>
          <a:xfrm>
            <a:off x="1099116" y="1345824"/>
            <a:ext cx="3757961" cy="830997"/>
          </a:xfrm>
          <a:prstGeom prst="rect">
            <a:avLst/>
          </a:prstGeom>
          <a:noFill/>
        </p:spPr>
        <p:txBody>
          <a:bodyPr wrap="square" rtlCol="0">
            <a:spAutoFit/>
          </a:bodyPr>
          <a:lstStyle/>
          <a:p>
            <a:pPr algn="ctr"/>
            <a:r>
              <a:rPr lang="en-US" sz="4800" dirty="0">
                <a:latin typeface="Franklin Gothic Medium" panose="020B0603020102020204" pitchFamily="34" charset="0"/>
              </a:rPr>
              <a:t>Fast</a:t>
            </a:r>
          </a:p>
        </p:txBody>
      </p:sp>
      <p:sp>
        <p:nvSpPr>
          <p:cNvPr id="7" name="TextBox 6">
            <a:extLst>
              <a:ext uri="{FF2B5EF4-FFF2-40B4-BE49-F238E27FC236}">
                <a16:creationId xmlns:a16="http://schemas.microsoft.com/office/drawing/2014/main" id="{DD977D87-A8D9-1144-AA7B-B8C1B91CE877}"/>
              </a:ext>
            </a:extLst>
          </p:cNvPr>
          <p:cNvSpPr txBox="1"/>
          <p:nvPr/>
        </p:nvSpPr>
        <p:spPr>
          <a:xfrm>
            <a:off x="6666117" y="1322973"/>
            <a:ext cx="3757961" cy="830997"/>
          </a:xfrm>
          <a:prstGeom prst="rect">
            <a:avLst/>
          </a:prstGeom>
          <a:noFill/>
        </p:spPr>
        <p:txBody>
          <a:bodyPr wrap="square" rtlCol="0">
            <a:spAutoFit/>
          </a:bodyPr>
          <a:lstStyle/>
          <a:p>
            <a:pPr algn="ctr"/>
            <a:r>
              <a:rPr lang="en-US" sz="4800" dirty="0">
                <a:latin typeface="Franklin Gothic Medium" panose="020B0603020102020204" pitchFamily="34" charset="0"/>
              </a:rPr>
              <a:t>Flexible</a:t>
            </a:r>
          </a:p>
        </p:txBody>
      </p:sp>
      <p:pic>
        <p:nvPicPr>
          <p:cNvPr id="8" name="Picture 7">
            <a:extLst>
              <a:ext uri="{FF2B5EF4-FFF2-40B4-BE49-F238E27FC236}">
                <a16:creationId xmlns:a16="http://schemas.microsoft.com/office/drawing/2014/main" id="{64A71B4E-6BA5-C54A-B13F-5424E7F7C3E4}"/>
              </a:ext>
            </a:extLst>
          </p:cNvPr>
          <p:cNvPicPr>
            <a:picLocks noChangeAspect="1"/>
          </p:cNvPicPr>
          <p:nvPr/>
        </p:nvPicPr>
        <p:blipFill>
          <a:blip r:embed="rId5"/>
          <a:stretch>
            <a:fillRect/>
          </a:stretch>
        </p:blipFill>
        <p:spPr>
          <a:xfrm rot="19240091">
            <a:off x="6797111" y="2744867"/>
            <a:ext cx="837627" cy="974547"/>
          </a:xfrm>
          <a:prstGeom prst="rect">
            <a:avLst/>
          </a:prstGeom>
        </p:spPr>
      </p:pic>
      <p:pic>
        <p:nvPicPr>
          <p:cNvPr id="12" name="Picture 11">
            <a:extLst>
              <a:ext uri="{FF2B5EF4-FFF2-40B4-BE49-F238E27FC236}">
                <a16:creationId xmlns:a16="http://schemas.microsoft.com/office/drawing/2014/main" id="{6991559E-F83D-2948-994D-5A54782B16D6}"/>
              </a:ext>
            </a:extLst>
          </p:cNvPr>
          <p:cNvPicPr>
            <a:picLocks noChangeAspect="1"/>
          </p:cNvPicPr>
          <p:nvPr/>
        </p:nvPicPr>
        <p:blipFill rotWithShape="1">
          <a:blip r:embed="rId6"/>
          <a:srcRect l="12804" t="8262" r="15319" b="22813"/>
          <a:stretch/>
        </p:blipFill>
        <p:spPr>
          <a:xfrm>
            <a:off x="7984501" y="2383726"/>
            <a:ext cx="1022375" cy="980383"/>
          </a:xfrm>
          <a:prstGeom prst="rect">
            <a:avLst/>
          </a:prstGeom>
        </p:spPr>
      </p:pic>
      <p:sp>
        <p:nvSpPr>
          <p:cNvPr id="2" name="TextBox 1">
            <a:extLst>
              <a:ext uri="{FF2B5EF4-FFF2-40B4-BE49-F238E27FC236}">
                <a16:creationId xmlns:a16="http://schemas.microsoft.com/office/drawing/2014/main" id="{DCA4AD47-45AD-E145-BE4C-00E5E93EBC04}"/>
              </a:ext>
            </a:extLst>
          </p:cNvPr>
          <p:cNvSpPr txBox="1"/>
          <p:nvPr/>
        </p:nvSpPr>
        <p:spPr>
          <a:xfrm>
            <a:off x="3704173" y="6200071"/>
            <a:ext cx="8378283" cy="400110"/>
          </a:xfrm>
          <a:prstGeom prst="rect">
            <a:avLst/>
          </a:prstGeom>
          <a:noFill/>
        </p:spPr>
        <p:txBody>
          <a:bodyPr wrap="square" rtlCol="0">
            <a:spAutoFit/>
          </a:bodyPr>
          <a:lstStyle/>
          <a:p>
            <a:r>
              <a:rPr lang="en-US" sz="2000" dirty="0">
                <a:latin typeface="Franklin Gothic Medium" panose="020B0603020102020204" pitchFamily="34" charset="0"/>
              </a:rPr>
              <a:t>[PMFS’14, BPFS’09, NOVA’16, NOVA-Fortis’17,  Strata’17, SCMFS’11 etc.]</a:t>
            </a:r>
          </a:p>
        </p:txBody>
      </p:sp>
      <p:sp>
        <p:nvSpPr>
          <p:cNvPr id="13" name="TextBox 12">
            <a:extLst>
              <a:ext uri="{FF2B5EF4-FFF2-40B4-BE49-F238E27FC236}">
                <a16:creationId xmlns:a16="http://schemas.microsoft.com/office/drawing/2014/main" id="{94582825-A949-C64A-A8A3-20995EBF3E51}"/>
              </a:ext>
            </a:extLst>
          </p:cNvPr>
          <p:cNvSpPr txBox="1"/>
          <p:nvPr/>
        </p:nvSpPr>
        <p:spPr>
          <a:xfrm>
            <a:off x="5603081" y="5908085"/>
            <a:ext cx="6807590" cy="1015663"/>
          </a:xfrm>
          <a:prstGeom prst="rect">
            <a:avLst/>
          </a:prstGeom>
          <a:noFill/>
        </p:spPr>
        <p:txBody>
          <a:bodyPr wrap="square" rtlCol="0">
            <a:spAutoFit/>
          </a:bodyPr>
          <a:lstStyle/>
          <a:p>
            <a:r>
              <a:rPr lang="en-US" sz="2000" dirty="0">
                <a:latin typeface="Franklin Gothic Medium" panose="020B0603020102020204" pitchFamily="34" charset="0"/>
              </a:rPr>
              <a:t>[PMDK, NV-Heaps’11, Mnemosyne’11, ATLAS’14, REWIND’15, NVL-C’16, NVThreads’17 LSNVMM’17, etc.]</a:t>
            </a:r>
          </a:p>
          <a:p>
            <a:endParaRPr lang="en-US" sz="2000" dirty="0">
              <a:latin typeface="Franklin Gothic Medium" panose="020B0603020102020204" pitchFamily="34" charset="0"/>
            </a:endParaRPr>
          </a:p>
        </p:txBody>
      </p:sp>
      <p:sp>
        <p:nvSpPr>
          <p:cNvPr id="16" name="TextBox 15">
            <a:extLst>
              <a:ext uri="{FF2B5EF4-FFF2-40B4-BE49-F238E27FC236}">
                <a16:creationId xmlns:a16="http://schemas.microsoft.com/office/drawing/2014/main" id="{783CD6CB-4266-BC47-BCB9-A3D20B3662F1}"/>
              </a:ext>
            </a:extLst>
          </p:cNvPr>
          <p:cNvSpPr txBox="1"/>
          <p:nvPr/>
        </p:nvSpPr>
        <p:spPr>
          <a:xfrm>
            <a:off x="6897387" y="6202679"/>
            <a:ext cx="4922502" cy="400110"/>
          </a:xfrm>
          <a:prstGeom prst="rect">
            <a:avLst/>
          </a:prstGeom>
          <a:noFill/>
        </p:spPr>
        <p:txBody>
          <a:bodyPr wrap="square" rtlCol="0">
            <a:spAutoFit/>
          </a:bodyPr>
          <a:lstStyle/>
          <a:p>
            <a:r>
              <a:rPr lang="en-US" sz="2000" dirty="0">
                <a:latin typeface="Franklin Gothic Medium" panose="020B0603020102020204" pitchFamily="34" charset="0"/>
              </a:rPr>
              <a:t>E.g., custom database, key-value store, etc.</a:t>
            </a:r>
          </a:p>
        </p:txBody>
      </p:sp>
      <p:pic>
        <p:nvPicPr>
          <p:cNvPr id="1026" name="Picture 2" descr="Image result for academic solution icon">
            <a:extLst>
              <a:ext uri="{FF2B5EF4-FFF2-40B4-BE49-F238E27FC236}">
                <a16:creationId xmlns:a16="http://schemas.microsoft.com/office/drawing/2014/main" id="{ADEF1144-8241-4BAF-AF71-B91E2A9FDF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389"/>
          <a:stretch/>
        </p:blipFill>
        <p:spPr bwMode="auto">
          <a:xfrm rot="19026750">
            <a:off x="8925054" y="4527235"/>
            <a:ext cx="1066318" cy="9662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C37F7CC-B4E2-6749-AA5B-5625338160AF}"/>
              </a:ext>
            </a:extLst>
          </p:cNvPr>
          <p:cNvSpPr txBox="1"/>
          <p:nvPr/>
        </p:nvSpPr>
        <p:spPr>
          <a:xfrm>
            <a:off x="9039393" y="6200554"/>
            <a:ext cx="2860626" cy="400110"/>
          </a:xfrm>
          <a:prstGeom prst="rect">
            <a:avLst/>
          </a:prstGeom>
          <a:noFill/>
        </p:spPr>
        <p:txBody>
          <a:bodyPr wrap="square" rtlCol="0">
            <a:spAutoFit/>
          </a:bodyPr>
          <a:lstStyle/>
          <a:p>
            <a:r>
              <a:rPr lang="en-US" sz="2000" dirty="0">
                <a:latin typeface="Franklin Gothic Medium" panose="020B0603020102020204" pitchFamily="34" charset="0"/>
              </a:rPr>
              <a:t>[DPO’16, HOPS’17, etc.]</a:t>
            </a:r>
          </a:p>
        </p:txBody>
      </p:sp>
      <p:sp>
        <p:nvSpPr>
          <p:cNvPr id="9" name="TextBox 8">
            <a:extLst>
              <a:ext uri="{FF2B5EF4-FFF2-40B4-BE49-F238E27FC236}">
                <a16:creationId xmlns:a16="http://schemas.microsoft.com/office/drawing/2014/main" id="{88BA5337-E125-4364-905C-0397E6171616}"/>
              </a:ext>
            </a:extLst>
          </p:cNvPr>
          <p:cNvSpPr txBox="1"/>
          <p:nvPr/>
        </p:nvSpPr>
        <p:spPr>
          <a:xfrm>
            <a:off x="5547216" y="3751581"/>
            <a:ext cx="2237803" cy="461665"/>
          </a:xfrm>
          <a:prstGeom prst="rect">
            <a:avLst/>
          </a:prstGeom>
          <a:noFill/>
        </p:spPr>
        <p:txBody>
          <a:bodyPr wrap="square" rtlCol="0">
            <a:spAutoFit/>
          </a:bodyPr>
          <a:lstStyle/>
          <a:p>
            <a:r>
              <a:rPr lang="en-US" sz="2400" b="1" dirty="0">
                <a:solidFill>
                  <a:schemeClr val="accent1">
                    <a:lumMod val="75000"/>
                  </a:schemeClr>
                </a:solidFill>
                <a:latin typeface="Franklin Gothic Medium" panose="020B0603020102020204" pitchFamily="34" charset="0"/>
              </a:rPr>
              <a:t>Kernel Modules</a:t>
            </a:r>
          </a:p>
        </p:txBody>
      </p:sp>
      <p:sp>
        <p:nvSpPr>
          <p:cNvPr id="19" name="TextBox 18">
            <a:extLst>
              <a:ext uri="{FF2B5EF4-FFF2-40B4-BE49-F238E27FC236}">
                <a16:creationId xmlns:a16="http://schemas.microsoft.com/office/drawing/2014/main" id="{4CB8CABB-CAB5-47C5-AC2E-759B6D424AF3}"/>
              </a:ext>
            </a:extLst>
          </p:cNvPr>
          <p:cNvSpPr txBox="1"/>
          <p:nvPr/>
        </p:nvSpPr>
        <p:spPr>
          <a:xfrm>
            <a:off x="7619307" y="2032559"/>
            <a:ext cx="2237803" cy="461665"/>
          </a:xfrm>
          <a:prstGeom prst="rect">
            <a:avLst/>
          </a:prstGeom>
          <a:noFill/>
        </p:spPr>
        <p:txBody>
          <a:bodyPr wrap="square" rtlCol="0">
            <a:spAutoFit/>
          </a:bodyPr>
          <a:lstStyle/>
          <a:p>
            <a:r>
              <a:rPr lang="en-US" sz="2400" b="1" dirty="0">
                <a:solidFill>
                  <a:schemeClr val="accent1">
                    <a:lumMod val="75000"/>
                  </a:schemeClr>
                </a:solidFill>
                <a:latin typeface="Franklin Gothic Medium" panose="020B0603020102020204" pitchFamily="34" charset="0"/>
              </a:rPr>
              <a:t>PM Libraries</a:t>
            </a:r>
          </a:p>
        </p:txBody>
      </p:sp>
      <p:sp>
        <p:nvSpPr>
          <p:cNvPr id="20" name="TextBox 19">
            <a:extLst>
              <a:ext uri="{FF2B5EF4-FFF2-40B4-BE49-F238E27FC236}">
                <a16:creationId xmlns:a16="http://schemas.microsoft.com/office/drawing/2014/main" id="{82D6F168-968B-48D1-A550-94F4FA1D88D4}"/>
              </a:ext>
            </a:extLst>
          </p:cNvPr>
          <p:cNvSpPr txBox="1"/>
          <p:nvPr/>
        </p:nvSpPr>
        <p:spPr>
          <a:xfrm>
            <a:off x="8933419" y="3751581"/>
            <a:ext cx="2877631" cy="461665"/>
          </a:xfrm>
          <a:prstGeom prst="rect">
            <a:avLst/>
          </a:prstGeom>
          <a:noFill/>
        </p:spPr>
        <p:txBody>
          <a:bodyPr wrap="square" rtlCol="0">
            <a:spAutoFit/>
          </a:bodyPr>
          <a:lstStyle/>
          <a:p>
            <a:r>
              <a:rPr lang="en-US" sz="2400" b="1" dirty="0">
                <a:solidFill>
                  <a:schemeClr val="accent1">
                    <a:lumMod val="75000"/>
                  </a:schemeClr>
                </a:solidFill>
                <a:latin typeface="Franklin Gothic Medium" panose="020B0603020102020204" pitchFamily="34" charset="0"/>
              </a:rPr>
              <a:t>Custom Programs</a:t>
            </a:r>
          </a:p>
        </p:txBody>
      </p:sp>
      <p:sp>
        <p:nvSpPr>
          <p:cNvPr id="21" name="TextBox 20">
            <a:extLst>
              <a:ext uri="{FF2B5EF4-FFF2-40B4-BE49-F238E27FC236}">
                <a16:creationId xmlns:a16="http://schemas.microsoft.com/office/drawing/2014/main" id="{5AF6A650-AA69-4AD9-A9D7-F0F8F5685DA5}"/>
              </a:ext>
            </a:extLst>
          </p:cNvPr>
          <p:cNvSpPr txBox="1"/>
          <p:nvPr/>
        </p:nvSpPr>
        <p:spPr>
          <a:xfrm>
            <a:off x="8532221" y="5434410"/>
            <a:ext cx="2877631" cy="461665"/>
          </a:xfrm>
          <a:prstGeom prst="rect">
            <a:avLst/>
          </a:prstGeom>
          <a:noFill/>
        </p:spPr>
        <p:txBody>
          <a:bodyPr wrap="square" rtlCol="0">
            <a:spAutoFit/>
          </a:bodyPr>
          <a:lstStyle/>
          <a:p>
            <a:r>
              <a:rPr lang="en-US" sz="2400" b="1" dirty="0">
                <a:solidFill>
                  <a:schemeClr val="accent1">
                    <a:lumMod val="75000"/>
                  </a:schemeClr>
                </a:solidFill>
                <a:latin typeface="Franklin Gothic Medium" panose="020B0603020102020204" pitchFamily="34" charset="0"/>
              </a:rPr>
              <a:t>Academic Proposals</a:t>
            </a:r>
          </a:p>
        </p:txBody>
      </p:sp>
      <p:sp>
        <p:nvSpPr>
          <p:cNvPr id="23" name="TextBox 22">
            <a:extLst>
              <a:ext uri="{FF2B5EF4-FFF2-40B4-BE49-F238E27FC236}">
                <a16:creationId xmlns:a16="http://schemas.microsoft.com/office/drawing/2014/main" id="{A32A79AA-40CE-41E5-836A-CB89E88017BB}"/>
              </a:ext>
            </a:extLst>
          </p:cNvPr>
          <p:cNvSpPr txBox="1"/>
          <p:nvPr/>
        </p:nvSpPr>
        <p:spPr>
          <a:xfrm>
            <a:off x="9915022" y="6207233"/>
            <a:ext cx="1956083" cy="400110"/>
          </a:xfrm>
          <a:prstGeom prst="rect">
            <a:avLst/>
          </a:prstGeom>
          <a:noFill/>
        </p:spPr>
        <p:txBody>
          <a:bodyPr wrap="square" rtlCol="0">
            <a:spAutoFit/>
          </a:bodyPr>
          <a:lstStyle/>
          <a:p>
            <a:r>
              <a:rPr lang="en-US" sz="2000" dirty="0">
                <a:latin typeface="Franklin Gothic Medium" panose="020B0603020102020204" pitchFamily="34" charset="0"/>
              </a:rPr>
              <a:t>[x86, ARM, etc.]</a:t>
            </a:r>
          </a:p>
        </p:txBody>
      </p:sp>
      <p:pic>
        <p:nvPicPr>
          <p:cNvPr id="22" name="Picture 21">
            <a:extLst>
              <a:ext uri="{FF2B5EF4-FFF2-40B4-BE49-F238E27FC236}">
                <a16:creationId xmlns:a16="http://schemas.microsoft.com/office/drawing/2014/main" id="{AE428D6C-E10B-7E4A-BAB6-0845C39ECC1F}"/>
              </a:ext>
            </a:extLst>
          </p:cNvPr>
          <p:cNvPicPr>
            <a:picLocks noChangeAspect="1"/>
          </p:cNvPicPr>
          <p:nvPr/>
        </p:nvPicPr>
        <p:blipFill>
          <a:blip r:embed="rId8"/>
          <a:stretch>
            <a:fillRect/>
          </a:stretch>
        </p:blipFill>
        <p:spPr>
          <a:xfrm>
            <a:off x="7062347" y="4293524"/>
            <a:ext cx="1250424" cy="1250424"/>
          </a:xfrm>
          <a:prstGeom prst="rect">
            <a:avLst/>
          </a:prstGeom>
        </p:spPr>
      </p:pic>
      <p:sp>
        <p:nvSpPr>
          <p:cNvPr id="26" name="TextBox 25">
            <a:extLst>
              <a:ext uri="{FF2B5EF4-FFF2-40B4-BE49-F238E27FC236}">
                <a16:creationId xmlns:a16="http://schemas.microsoft.com/office/drawing/2014/main" id="{7759956E-63AF-EA43-981D-F16F62E8ED8B}"/>
              </a:ext>
            </a:extLst>
          </p:cNvPr>
          <p:cNvSpPr txBox="1"/>
          <p:nvPr/>
        </p:nvSpPr>
        <p:spPr>
          <a:xfrm>
            <a:off x="6520956" y="5426938"/>
            <a:ext cx="1886608" cy="461665"/>
          </a:xfrm>
          <a:prstGeom prst="rect">
            <a:avLst/>
          </a:prstGeom>
          <a:noFill/>
        </p:spPr>
        <p:txBody>
          <a:bodyPr wrap="square" rtlCol="0">
            <a:spAutoFit/>
          </a:bodyPr>
          <a:lstStyle/>
          <a:p>
            <a:r>
              <a:rPr lang="en-US" sz="2400" b="1" dirty="0">
                <a:solidFill>
                  <a:schemeClr val="accent1">
                    <a:lumMod val="75000"/>
                  </a:schemeClr>
                </a:solidFill>
                <a:latin typeface="Franklin Gothic Medium" panose="020B0603020102020204" pitchFamily="34" charset="0"/>
              </a:rPr>
              <a:t>Existing HW</a:t>
            </a:r>
          </a:p>
        </p:txBody>
      </p:sp>
      <p:pic>
        <p:nvPicPr>
          <p:cNvPr id="5" name="Picture 4">
            <a:extLst>
              <a:ext uri="{FF2B5EF4-FFF2-40B4-BE49-F238E27FC236}">
                <a16:creationId xmlns:a16="http://schemas.microsoft.com/office/drawing/2014/main" id="{E088DCF4-19A0-DC41-9AA1-D6718A6A995B}"/>
              </a:ext>
            </a:extLst>
          </p:cNvPr>
          <p:cNvPicPr>
            <a:picLocks noChangeAspect="1"/>
          </p:cNvPicPr>
          <p:nvPr/>
        </p:nvPicPr>
        <p:blipFill rotWithShape="1">
          <a:blip r:embed="rId9"/>
          <a:srcRect b="3353"/>
          <a:stretch/>
        </p:blipFill>
        <p:spPr>
          <a:xfrm>
            <a:off x="7976988" y="3522492"/>
            <a:ext cx="1084707" cy="1048338"/>
          </a:xfrm>
          <a:prstGeom prst="rect">
            <a:avLst/>
          </a:prstGeom>
        </p:spPr>
      </p:pic>
      <p:sp>
        <p:nvSpPr>
          <p:cNvPr id="11" name="Slide Number Placeholder 10">
            <a:extLst>
              <a:ext uri="{FF2B5EF4-FFF2-40B4-BE49-F238E27FC236}">
                <a16:creationId xmlns:a16="http://schemas.microsoft.com/office/drawing/2014/main" id="{0AD49419-847C-4439-9539-66E4E4B7CF53}"/>
              </a:ext>
            </a:extLst>
          </p:cNvPr>
          <p:cNvSpPr>
            <a:spLocks noGrp="1"/>
          </p:cNvSpPr>
          <p:nvPr>
            <p:ph type="sldNum" sz="quarter" idx="12"/>
          </p:nvPr>
        </p:nvSpPr>
        <p:spPr/>
        <p:txBody>
          <a:bodyPr/>
          <a:lstStyle/>
          <a:p>
            <a:fld id="{5E9D59E2-FF9E-824B-BC6B-E1567BE22C0E}" type="slidenum">
              <a:rPr lang="en-US" smtClean="0"/>
              <a:t>15</a:t>
            </a:fld>
            <a:endParaRPr lang="en-US" dirty="0"/>
          </a:p>
        </p:txBody>
      </p:sp>
    </p:spTree>
    <p:extLst>
      <p:ext uri="{BB962C8B-B14F-4D97-AF65-F5344CB8AC3E}">
        <p14:creationId xmlns:p14="http://schemas.microsoft.com/office/powerpoint/2010/main" val="262897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8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3"/>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026"/>
                                        </p:tgtEl>
                                        <p:attrNameLst>
                                          <p:attrName>style.visibility</p:attrName>
                                        </p:attrNameLst>
                                      </p:cBhvr>
                                      <p:to>
                                        <p:strVal val="visible"/>
                                      </p:to>
                                    </p:set>
                                  </p:childTnLst>
                                </p:cTn>
                              </p:par>
                              <p:par>
                                <p:cTn id="58" presetID="1" presetClass="exit" presetSubtype="0" fill="hold" grpId="1" nodeType="withEffect">
                                  <p:stCondLst>
                                    <p:cond delay="0"/>
                                  </p:stCondLst>
                                  <p:childTnLst>
                                    <p:set>
                                      <p:cBhvr>
                                        <p:cTn id="59" dur="1" fill="hold">
                                          <p:stCondLst>
                                            <p:cond delay="0"/>
                                          </p:stCondLst>
                                        </p:cTn>
                                        <p:tgtEl>
                                          <p:spTgt spid="23"/>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P spid="2" grpId="1"/>
      <p:bldP spid="13" grpId="0"/>
      <p:bldP spid="13" grpId="1"/>
      <p:bldP spid="16" grpId="0"/>
      <p:bldP spid="16" grpId="1"/>
      <p:bldP spid="18" grpId="0"/>
      <p:bldP spid="18" grpId="1"/>
      <p:bldP spid="9" grpId="0"/>
      <p:bldP spid="19" grpId="0"/>
      <p:bldP spid="20" grpId="0"/>
      <p:bldP spid="21" grpId="0"/>
      <p:bldP spid="23" grpId="0"/>
      <p:bldP spid="23" grpId="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Down 29">
            <a:extLst>
              <a:ext uri="{FF2B5EF4-FFF2-40B4-BE49-F238E27FC236}">
                <a16:creationId xmlns:a16="http://schemas.microsoft.com/office/drawing/2014/main" id="{53E3B1C6-DD2D-4DE3-ACF7-4A813D00EA04}"/>
              </a:ext>
            </a:extLst>
          </p:cNvPr>
          <p:cNvSpPr/>
          <p:nvPr/>
        </p:nvSpPr>
        <p:spPr>
          <a:xfrm rot="16200000">
            <a:off x="1292020" y="5556191"/>
            <a:ext cx="303013" cy="41273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B6F5032-41B2-43F9-A78F-E35ADD937039}"/>
              </a:ext>
            </a:extLst>
          </p:cNvPr>
          <p:cNvSpPr>
            <a:spLocks noGrp="1"/>
          </p:cNvSpPr>
          <p:nvPr>
            <p:ph type="sldNum" sz="quarter" idx="12"/>
          </p:nvPr>
        </p:nvSpPr>
        <p:spPr/>
        <p:txBody>
          <a:bodyPr/>
          <a:lstStyle/>
          <a:p>
            <a:fld id="{5E9D59E2-FF9E-824B-BC6B-E1567BE22C0E}" type="slidenum">
              <a:rPr lang="en-US" smtClean="0"/>
              <a:t>16</a:t>
            </a:fld>
            <a:endParaRPr lang="en-US" dirty="0"/>
          </a:p>
        </p:txBody>
      </p:sp>
      <p:sp>
        <p:nvSpPr>
          <p:cNvPr id="2" name="Title 1">
            <a:extLst>
              <a:ext uri="{FF2B5EF4-FFF2-40B4-BE49-F238E27FC236}">
                <a16:creationId xmlns:a16="http://schemas.microsoft.com/office/drawing/2014/main" id="{ECECCDEA-9095-4014-99BB-FACBFC96644A}"/>
              </a:ext>
            </a:extLst>
          </p:cNvPr>
          <p:cNvSpPr>
            <a:spLocks noGrp="1"/>
          </p:cNvSpPr>
          <p:nvPr>
            <p:ph type="title"/>
          </p:nvPr>
        </p:nvSpPr>
        <p:spPr/>
        <p:txBody>
          <a:bodyPr/>
          <a:lstStyle/>
          <a:p>
            <a:r>
              <a:rPr lang="en-US" dirty="0"/>
              <a:t>PMT</a:t>
            </a:r>
            <a:r>
              <a:rPr lang="en-US" sz="3600" dirty="0"/>
              <a:t>EST</a:t>
            </a:r>
            <a:r>
              <a:rPr lang="en-US" dirty="0"/>
              <a:t> KEY IDEAS: </a:t>
            </a:r>
            <a:r>
              <a:rPr lang="en-US" dirty="0">
                <a:solidFill>
                  <a:schemeClr val="accent1">
                    <a:lumMod val="75000"/>
                  </a:schemeClr>
                </a:solidFill>
              </a:rPr>
              <a:t>FLEXIBLE</a:t>
            </a:r>
            <a:endParaRPr lang="en-US" dirty="0"/>
          </a:p>
        </p:txBody>
      </p:sp>
      <p:sp>
        <p:nvSpPr>
          <p:cNvPr id="3" name="Content Placeholder 2">
            <a:extLst>
              <a:ext uri="{FF2B5EF4-FFF2-40B4-BE49-F238E27FC236}">
                <a16:creationId xmlns:a16="http://schemas.microsoft.com/office/drawing/2014/main" id="{E35479A1-CE34-4806-A36F-259BE4C87FCB}"/>
              </a:ext>
            </a:extLst>
          </p:cNvPr>
          <p:cNvSpPr>
            <a:spLocks noGrp="1"/>
          </p:cNvSpPr>
          <p:nvPr>
            <p:ph idx="1"/>
          </p:nvPr>
        </p:nvSpPr>
        <p:spPr>
          <a:xfrm>
            <a:off x="838200" y="1825625"/>
            <a:ext cx="10328694" cy="4351338"/>
          </a:xfrm>
        </p:spPr>
        <p:txBody>
          <a:bodyPr>
            <a:normAutofit lnSpcReduction="10000"/>
          </a:bodyPr>
          <a:lstStyle/>
          <a:p>
            <a:r>
              <a:rPr lang="en-US" dirty="0"/>
              <a:t>Prior works only support </a:t>
            </a:r>
            <a:r>
              <a:rPr lang="en-US" b="1" dirty="0">
                <a:solidFill>
                  <a:schemeClr val="accent2">
                    <a:lumMod val="75000"/>
                  </a:schemeClr>
                </a:solidFill>
              </a:rPr>
              <a:t>specific</a:t>
            </a:r>
            <a:r>
              <a:rPr lang="en-US" dirty="0"/>
              <a:t> software and hardware</a:t>
            </a:r>
          </a:p>
          <a:p>
            <a:endParaRPr lang="en-US" dirty="0"/>
          </a:p>
          <a:p>
            <a:endParaRPr lang="en-US" dirty="0"/>
          </a:p>
          <a:p>
            <a:endParaRPr lang="en-US" dirty="0"/>
          </a:p>
          <a:p>
            <a:endParaRPr lang="en-US" dirty="0"/>
          </a:p>
          <a:p>
            <a:endParaRPr lang="en-US" dirty="0"/>
          </a:p>
          <a:p>
            <a:endParaRPr lang="en-US" dirty="0"/>
          </a:p>
          <a:p>
            <a:r>
              <a:rPr lang="en-US" dirty="0"/>
              <a:t>If the tool can test these </a:t>
            </a:r>
            <a:r>
              <a:rPr lang="en-US" b="1" dirty="0">
                <a:solidFill>
                  <a:schemeClr val="accent2">
                    <a:lumMod val="75000"/>
                  </a:schemeClr>
                </a:solidFill>
              </a:rPr>
              <a:t>two fundamental guarantees</a:t>
            </a:r>
            <a:r>
              <a:rPr lang="en-US" dirty="0"/>
              <a:t> </a:t>
            </a:r>
          </a:p>
          <a:p>
            <a:pPr marL="0" indent="0">
              <a:buNone/>
            </a:pPr>
            <a:r>
              <a:rPr lang="en-US" dirty="0"/>
              <a:t>	It can cover all these variations</a:t>
            </a:r>
          </a:p>
          <a:p>
            <a:pPr marL="0" indent="0">
              <a:buNone/>
            </a:pPr>
            <a:endParaRPr lang="en-US" dirty="0"/>
          </a:p>
        </p:txBody>
      </p:sp>
      <p:pic>
        <p:nvPicPr>
          <p:cNvPr id="4" name="Picture 3">
            <a:extLst>
              <a:ext uri="{FF2B5EF4-FFF2-40B4-BE49-F238E27FC236}">
                <a16:creationId xmlns:a16="http://schemas.microsoft.com/office/drawing/2014/main" id="{78D97006-2358-4A2B-A602-082F7E1F6F7C}"/>
              </a:ext>
            </a:extLst>
          </p:cNvPr>
          <p:cNvPicPr>
            <a:picLocks noChangeAspect="1"/>
          </p:cNvPicPr>
          <p:nvPr/>
        </p:nvPicPr>
        <p:blipFill rotWithShape="1">
          <a:blip r:embed="rId3"/>
          <a:srcRect b="3353"/>
          <a:stretch/>
        </p:blipFill>
        <p:spPr>
          <a:xfrm>
            <a:off x="8080671" y="429714"/>
            <a:ext cx="1077231" cy="1041112"/>
          </a:xfrm>
          <a:prstGeom prst="rect">
            <a:avLst/>
          </a:prstGeom>
        </p:spPr>
      </p:pic>
      <p:sp>
        <p:nvSpPr>
          <p:cNvPr id="6" name="TextBox 5">
            <a:extLst>
              <a:ext uri="{FF2B5EF4-FFF2-40B4-BE49-F238E27FC236}">
                <a16:creationId xmlns:a16="http://schemas.microsoft.com/office/drawing/2014/main" id="{101DE379-3B26-4EAD-84D0-1E77E61E9CAC}"/>
              </a:ext>
            </a:extLst>
          </p:cNvPr>
          <p:cNvSpPr txBox="1"/>
          <p:nvPr/>
        </p:nvSpPr>
        <p:spPr>
          <a:xfrm>
            <a:off x="2828485" y="6237019"/>
            <a:ext cx="5389239" cy="400110"/>
          </a:xfrm>
          <a:prstGeom prst="rect">
            <a:avLst/>
          </a:prstGeom>
          <a:noFill/>
        </p:spPr>
        <p:txBody>
          <a:bodyPr wrap="square" rtlCol="0">
            <a:spAutoFit/>
          </a:bodyPr>
          <a:lstStyle/>
          <a:p>
            <a:r>
              <a:rPr lang="en-US" sz="2000" dirty="0">
                <a:latin typeface="Franklin Gothic Medium" panose="020B0603020102020204" pitchFamily="34" charset="0"/>
              </a:rPr>
              <a:t>[</a:t>
            </a:r>
            <a:r>
              <a:rPr lang="en-US" sz="2000" dirty="0" err="1">
                <a:latin typeface="Franklin Gothic Medium" panose="020B0603020102020204" pitchFamily="34" charset="0"/>
              </a:rPr>
              <a:t>Yat</a:t>
            </a:r>
            <a:r>
              <a:rPr lang="en-US" sz="2000" dirty="0">
                <a:latin typeface="Franklin Gothic Medium" panose="020B0603020102020204" pitchFamily="34" charset="0"/>
              </a:rPr>
              <a:t>, </a:t>
            </a:r>
            <a:r>
              <a:rPr lang="en-US" sz="2000" dirty="0" err="1">
                <a:latin typeface="Franklin Gothic Medium" panose="020B0603020102020204" pitchFamily="34" charset="0"/>
              </a:rPr>
              <a:t>Pmemcheck</a:t>
            </a:r>
            <a:r>
              <a:rPr lang="en-US" sz="2000" dirty="0">
                <a:latin typeface="Franklin Gothic Medium" panose="020B0603020102020204" pitchFamily="34" charset="0"/>
              </a:rPr>
              <a:t>, Persistence Inspector, etc.]</a:t>
            </a:r>
          </a:p>
        </p:txBody>
      </p:sp>
      <p:sp>
        <p:nvSpPr>
          <p:cNvPr id="7" name="Rectangle 6">
            <a:extLst>
              <a:ext uri="{FF2B5EF4-FFF2-40B4-BE49-F238E27FC236}">
                <a16:creationId xmlns:a16="http://schemas.microsoft.com/office/drawing/2014/main" id="{74F52924-7C22-4217-B722-1DFD9CA43C27}"/>
              </a:ext>
            </a:extLst>
          </p:cNvPr>
          <p:cNvSpPr/>
          <p:nvPr/>
        </p:nvSpPr>
        <p:spPr>
          <a:xfrm>
            <a:off x="4199312" y="2426787"/>
            <a:ext cx="3619240" cy="504668"/>
          </a:xfrm>
          <a:prstGeom prst="rect">
            <a:avLst/>
          </a:prstGeom>
          <a:solidFill>
            <a:schemeClr val="accent1">
              <a:lumMod val="40000"/>
              <a:lumOff val="6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Franklin Gothic Medium" panose="020B0603020102020204" pitchFamily="34" charset="0"/>
              </a:rPr>
              <a:t>PM Program</a:t>
            </a:r>
          </a:p>
        </p:txBody>
      </p:sp>
      <p:sp>
        <p:nvSpPr>
          <p:cNvPr id="8" name="Rectangle 7">
            <a:extLst>
              <a:ext uri="{FF2B5EF4-FFF2-40B4-BE49-F238E27FC236}">
                <a16:creationId xmlns:a16="http://schemas.microsoft.com/office/drawing/2014/main" id="{8FA4A5C8-0D97-4F5C-A0EE-0A991F56820E}"/>
              </a:ext>
            </a:extLst>
          </p:cNvPr>
          <p:cNvSpPr/>
          <p:nvPr/>
        </p:nvSpPr>
        <p:spPr>
          <a:xfrm>
            <a:off x="8066928" y="2426787"/>
            <a:ext cx="3619240" cy="504668"/>
          </a:xfrm>
          <a:prstGeom prst="rect">
            <a:avLst/>
          </a:prstGeom>
          <a:solidFill>
            <a:schemeClr val="accent1">
              <a:lumMod val="40000"/>
              <a:lumOff val="6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Franklin Gothic Medium" panose="020B0603020102020204" pitchFamily="34" charset="0"/>
              </a:rPr>
              <a:t>PM Kernel Module</a:t>
            </a:r>
          </a:p>
        </p:txBody>
      </p:sp>
      <p:sp>
        <p:nvSpPr>
          <p:cNvPr id="9" name="Rectangle 8">
            <a:extLst>
              <a:ext uri="{FF2B5EF4-FFF2-40B4-BE49-F238E27FC236}">
                <a16:creationId xmlns:a16="http://schemas.microsoft.com/office/drawing/2014/main" id="{FE6AD868-584E-4663-BC0F-0CB89E90E3D0}"/>
              </a:ext>
            </a:extLst>
          </p:cNvPr>
          <p:cNvSpPr/>
          <p:nvPr/>
        </p:nvSpPr>
        <p:spPr>
          <a:xfrm>
            <a:off x="331697" y="2426788"/>
            <a:ext cx="3619240" cy="504668"/>
          </a:xfrm>
          <a:prstGeom prst="rect">
            <a:avLst/>
          </a:prstGeom>
          <a:solidFill>
            <a:schemeClr val="accent1">
              <a:lumMod val="40000"/>
              <a:lumOff val="6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Franklin Gothic Medium" panose="020B0603020102020204" pitchFamily="34" charset="0"/>
              </a:rPr>
              <a:t>PM Program</a:t>
            </a:r>
          </a:p>
        </p:txBody>
      </p:sp>
      <p:sp>
        <p:nvSpPr>
          <p:cNvPr id="10" name="Rectangle 9">
            <a:extLst>
              <a:ext uri="{FF2B5EF4-FFF2-40B4-BE49-F238E27FC236}">
                <a16:creationId xmlns:a16="http://schemas.microsoft.com/office/drawing/2014/main" id="{C727BB07-6E3C-4F56-BA06-8E814BF01E38}"/>
              </a:ext>
            </a:extLst>
          </p:cNvPr>
          <p:cNvSpPr/>
          <p:nvPr/>
        </p:nvSpPr>
        <p:spPr>
          <a:xfrm>
            <a:off x="331697" y="3434181"/>
            <a:ext cx="3619240" cy="491759"/>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Franklin Gothic Medium" panose="020B0603020102020204" pitchFamily="34" charset="0"/>
              </a:rPr>
              <a:t>PMDK Library</a:t>
            </a:r>
          </a:p>
        </p:txBody>
      </p:sp>
      <p:sp>
        <p:nvSpPr>
          <p:cNvPr id="11" name="Rectangle 10">
            <a:extLst>
              <a:ext uri="{FF2B5EF4-FFF2-40B4-BE49-F238E27FC236}">
                <a16:creationId xmlns:a16="http://schemas.microsoft.com/office/drawing/2014/main" id="{6D94C4AA-566F-41CF-90C0-C00CAE93BC8D}"/>
              </a:ext>
            </a:extLst>
          </p:cNvPr>
          <p:cNvSpPr/>
          <p:nvPr/>
        </p:nvSpPr>
        <p:spPr>
          <a:xfrm>
            <a:off x="331698" y="4460066"/>
            <a:ext cx="3619240" cy="454282"/>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Franklin Gothic Medium" panose="020B0603020102020204" pitchFamily="34" charset="0"/>
              </a:rPr>
              <a:t>x86</a:t>
            </a:r>
          </a:p>
        </p:txBody>
      </p:sp>
      <p:sp>
        <p:nvSpPr>
          <p:cNvPr id="12" name="Rectangle 11">
            <a:extLst>
              <a:ext uri="{FF2B5EF4-FFF2-40B4-BE49-F238E27FC236}">
                <a16:creationId xmlns:a16="http://schemas.microsoft.com/office/drawing/2014/main" id="{5C3B874F-86AC-4007-817B-FEC1A7AA1DAF}"/>
              </a:ext>
            </a:extLst>
          </p:cNvPr>
          <p:cNvSpPr/>
          <p:nvPr/>
        </p:nvSpPr>
        <p:spPr>
          <a:xfrm>
            <a:off x="8066928" y="4460063"/>
            <a:ext cx="3619240" cy="454282"/>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Franklin Gothic Medium" panose="020B0603020102020204" pitchFamily="34" charset="0"/>
              </a:rPr>
              <a:t>x86</a:t>
            </a:r>
          </a:p>
        </p:txBody>
      </p:sp>
      <p:sp>
        <p:nvSpPr>
          <p:cNvPr id="13" name="Rectangle 12">
            <a:extLst>
              <a:ext uri="{FF2B5EF4-FFF2-40B4-BE49-F238E27FC236}">
                <a16:creationId xmlns:a16="http://schemas.microsoft.com/office/drawing/2014/main" id="{E81A8F28-E704-451C-B8E1-7AF7F4D08818}"/>
              </a:ext>
            </a:extLst>
          </p:cNvPr>
          <p:cNvSpPr/>
          <p:nvPr/>
        </p:nvSpPr>
        <p:spPr>
          <a:xfrm>
            <a:off x="4199313" y="4460063"/>
            <a:ext cx="3619240" cy="454282"/>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Franklin Gothic Medium" panose="020B0603020102020204" pitchFamily="34" charset="0"/>
              </a:rPr>
              <a:t>ARM</a:t>
            </a:r>
          </a:p>
        </p:txBody>
      </p:sp>
      <p:sp>
        <p:nvSpPr>
          <p:cNvPr id="14" name="Rectangle 13">
            <a:extLst>
              <a:ext uri="{FF2B5EF4-FFF2-40B4-BE49-F238E27FC236}">
                <a16:creationId xmlns:a16="http://schemas.microsoft.com/office/drawing/2014/main" id="{E8534AE1-A6A8-4688-B1A3-424E43D7D1C8}"/>
              </a:ext>
            </a:extLst>
          </p:cNvPr>
          <p:cNvSpPr/>
          <p:nvPr/>
        </p:nvSpPr>
        <p:spPr>
          <a:xfrm>
            <a:off x="4199312" y="3434180"/>
            <a:ext cx="3619240" cy="491759"/>
          </a:xfrm>
          <a:prstGeom prst="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Franklin Gothic Medium" panose="020B0603020102020204" pitchFamily="34" charset="0"/>
              </a:rPr>
              <a:t>Mnemosyne Library</a:t>
            </a:r>
          </a:p>
        </p:txBody>
      </p:sp>
      <p:cxnSp>
        <p:nvCxnSpPr>
          <p:cNvPr id="15" name="Straight Arrow Connector 14">
            <a:extLst>
              <a:ext uri="{FF2B5EF4-FFF2-40B4-BE49-F238E27FC236}">
                <a16:creationId xmlns:a16="http://schemas.microsoft.com/office/drawing/2014/main" id="{5DA0BDF5-EC75-41D3-846B-66496B0D0888}"/>
              </a:ext>
            </a:extLst>
          </p:cNvPr>
          <p:cNvCxnSpPr>
            <a:cxnSpLocks/>
            <a:stCxn id="9" idx="2"/>
            <a:endCxn id="10" idx="0"/>
          </p:cNvCxnSpPr>
          <p:nvPr/>
        </p:nvCxnSpPr>
        <p:spPr>
          <a:xfrm>
            <a:off x="2141317" y="2931456"/>
            <a:ext cx="0" cy="5027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75BE353-A43A-4EC1-B6D7-52249E2AA426}"/>
              </a:ext>
            </a:extLst>
          </p:cNvPr>
          <p:cNvCxnSpPr>
            <a:cxnSpLocks/>
            <a:stCxn id="7" idx="2"/>
            <a:endCxn id="14" idx="0"/>
          </p:cNvCxnSpPr>
          <p:nvPr/>
        </p:nvCxnSpPr>
        <p:spPr>
          <a:xfrm>
            <a:off x="6008932" y="2931455"/>
            <a:ext cx="0" cy="5027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FB07608-83A4-4DF6-8752-0E4CD7AD7326}"/>
              </a:ext>
            </a:extLst>
          </p:cNvPr>
          <p:cNvCxnSpPr>
            <a:cxnSpLocks/>
            <a:stCxn id="8" idx="2"/>
            <a:endCxn id="12" idx="0"/>
          </p:cNvCxnSpPr>
          <p:nvPr/>
        </p:nvCxnSpPr>
        <p:spPr>
          <a:xfrm>
            <a:off x="9876548" y="2931455"/>
            <a:ext cx="0" cy="15286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65077D-639C-443E-87D3-E45B37E8FB43}"/>
              </a:ext>
            </a:extLst>
          </p:cNvPr>
          <p:cNvCxnSpPr>
            <a:cxnSpLocks/>
            <a:stCxn id="10" idx="2"/>
            <a:endCxn id="11" idx="0"/>
          </p:cNvCxnSpPr>
          <p:nvPr/>
        </p:nvCxnSpPr>
        <p:spPr>
          <a:xfrm>
            <a:off x="2141317" y="3925940"/>
            <a:ext cx="1" cy="5341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F8E4C51-E9ED-437C-967B-FF761F8935F8}"/>
              </a:ext>
            </a:extLst>
          </p:cNvPr>
          <p:cNvCxnSpPr>
            <a:cxnSpLocks/>
            <a:stCxn id="14" idx="2"/>
            <a:endCxn id="13" idx="0"/>
          </p:cNvCxnSpPr>
          <p:nvPr/>
        </p:nvCxnSpPr>
        <p:spPr>
          <a:xfrm>
            <a:off x="6008932" y="3925939"/>
            <a:ext cx="1" cy="5341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D6F3375-16A2-4721-88AD-4007436E00C2}"/>
              </a:ext>
            </a:extLst>
          </p:cNvPr>
          <p:cNvSpPr txBox="1"/>
          <p:nvPr/>
        </p:nvSpPr>
        <p:spPr>
          <a:xfrm>
            <a:off x="2142751" y="2927983"/>
            <a:ext cx="2419291" cy="523220"/>
          </a:xfrm>
          <a:prstGeom prst="rect">
            <a:avLst/>
          </a:prstGeom>
          <a:noFill/>
        </p:spPr>
        <p:txBody>
          <a:bodyPr wrap="square" rtlCol="0">
            <a:spAutoFit/>
          </a:bodyPr>
          <a:lstStyle/>
          <a:p>
            <a:r>
              <a:rPr lang="en-US" sz="2800" dirty="0">
                <a:latin typeface="Franklin Gothic Medium" panose="020B0603020102020204" pitchFamily="34" charset="0"/>
              </a:rPr>
              <a:t>Call library</a:t>
            </a:r>
          </a:p>
        </p:txBody>
      </p:sp>
      <p:sp>
        <p:nvSpPr>
          <p:cNvPr id="21" name="TextBox 20">
            <a:extLst>
              <a:ext uri="{FF2B5EF4-FFF2-40B4-BE49-F238E27FC236}">
                <a16:creationId xmlns:a16="http://schemas.microsoft.com/office/drawing/2014/main" id="{CE3EBD08-4098-4730-852E-6C5F77D8B1F4}"/>
              </a:ext>
            </a:extLst>
          </p:cNvPr>
          <p:cNvSpPr txBox="1"/>
          <p:nvPr/>
        </p:nvSpPr>
        <p:spPr>
          <a:xfrm>
            <a:off x="6031729" y="2927983"/>
            <a:ext cx="1877214" cy="523220"/>
          </a:xfrm>
          <a:prstGeom prst="rect">
            <a:avLst/>
          </a:prstGeom>
          <a:noFill/>
        </p:spPr>
        <p:txBody>
          <a:bodyPr wrap="square" rtlCol="0">
            <a:spAutoFit/>
          </a:bodyPr>
          <a:lstStyle/>
          <a:p>
            <a:r>
              <a:rPr lang="en-US" sz="2800" dirty="0">
                <a:latin typeface="Franklin Gothic Medium" panose="020B0603020102020204" pitchFamily="34" charset="0"/>
              </a:rPr>
              <a:t>Call library</a:t>
            </a:r>
          </a:p>
        </p:txBody>
      </p:sp>
      <p:sp>
        <p:nvSpPr>
          <p:cNvPr id="22" name="TextBox 21">
            <a:extLst>
              <a:ext uri="{FF2B5EF4-FFF2-40B4-BE49-F238E27FC236}">
                <a16:creationId xmlns:a16="http://schemas.microsoft.com/office/drawing/2014/main" id="{EBCBA3D4-B9F8-4D05-8909-B2FB889ABCA8}"/>
              </a:ext>
            </a:extLst>
          </p:cNvPr>
          <p:cNvSpPr txBox="1"/>
          <p:nvPr/>
        </p:nvSpPr>
        <p:spPr>
          <a:xfrm>
            <a:off x="1129665" y="3883514"/>
            <a:ext cx="3214557" cy="523220"/>
          </a:xfrm>
          <a:prstGeom prst="rect">
            <a:avLst/>
          </a:prstGeom>
          <a:noFill/>
        </p:spPr>
        <p:txBody>
          <a:bodyPr wrap="square" rtlCol="0">
            <a:spAutoFit/>
          </a:bodyPr>
          <a:lstStyle/>
          <a:p>
            <a:r>
              <a:rPr lang="en-US" sz="2800" dirty="0">
                <a:latin typeface="Franklin Gothic Medium" panose="020B0603020102020204" pitchFamily="34" charset="0"/>
              </a:rPr>
              <a:t>write,  </a:t>
            </a:r>
            <a:r>
              <a:rPr lang="en-US" sz="2800" dirty="0" err="1">
                <a:latin typeface="Franklin Gothic Medium" panose="020B0603020102020204" pitchFamily="34" charset="0"/>
              </a:rPr>
              <a:t>sfence</a:t>
            </a:r>
            <a:r>
              <a:rPr lang="en-US" sz="2800" dirty="0">
                <a:latin typeface="Franklin Gothic Medium" panose="020B0603020102020204" pitchFamily="34" charset="0"/>
              </a:rPr>
              <a:t>, </a:t>
            </a:r>
            <a:r>
              <a:rPr lang="en-US" sz="2800" dirty="0" err="1">
                <a:latin typeface="Franklin Gothic Medium" panose="020B0603020102020204" pitchFamily="34" charset="0"/>
              </a:rPr>
              <a:t>clwb</a:t>
            </a:r>
            <a:endParaRPr lang="en-US" sz="2800" dirty="0">
              <a:latin typeface="Franklin Gothic Medium" panose="020B0603020102020204" pitchFamily="34" charset="0"/>
            </a:endParaRPr>
          </a:p>
        </p:txBody>
      </p:sp>
      <p:sp>
        <p:nvSpPr>
          <p:cNvPr id="23" name="TextBox 22">
            <a:extLst>
              <a:ext uri="{FF2B5EF4-FFF2-40B4-BE49-F238E27FC236}">
                <a16:creationId xmlns:a16="http://schemas.microsoft.com/office/drawing/2014/main" id="{95906A78-FE71-4305-8C59-73F53D89A651}"/>
              </a:ext>
            </a:extLst>
          </p:cNvPr>
          <p:cNvSpPr txBox="1"/>
          <p:nvPr/>
        </p:nvSpPr>
        <p:spPr>
          <a:xfrm>
            <a:off x="4592777" y="3879137"/>
            <a:ext cx="3698296" cy="523220"/>
          </a:xfrm>
          <a:prstGeom prst="rect">
            <a:avLst/>
          </a:prstGeom>
          <a:noFill/>
        </p:spPr>
        <p:txBody>
          <a:bodyPr wrap="square" rtlCol="0">
            <a:spAutoFit/>
          </a:bodyPr>
          <a:lstStyle/>
          <a:p>
            <a:r>
              <a:rPr lang="en-US" sz="2800" dirty="0">
                <a:latin typeface="Franklin Gothic Medium" panose="020B0603020102020204" pitchFamily="34" charset="0"/>
              </a:rPr>
              <a:t>write, dc </a:t>
            </a:r>
            <a:r>
              <a:rPr lang="en-US" sz="2800" dirty="0" err="1">
                <a:latin typeface="Franklin Gothic Medium" panose="020B0603020102020204" pitchFamily="34" charset="0"/>
              </a:rPr>
              <a:t>cvap</a:t>
            </a:r>
            <a:r>
              <a:rPr lang="en-US" sz="2800" dirty="0">
                <a:latin typeface="Franklin Gothic Medium" panose="020B0603020102020204" pitchFamily="34" charset="0"/>
              </a:rPr>
              <a:t>, </a:t>
            </a:r>
            <a:r>
              <a:rPr lang="en-US" sz="2800">
                <a:latin typeface="Franklin Gothic Medium" panose="020B0603020102020204" pitchFamily="34" charset="0"/>
              </a:rPr>
              <a:t>dsb</a:t>
            </a:r>
            <a:endParaRPr lang="en-US" sz="2800" dirty="0">
              <a:latin typeface="Franklin Gothic Medium" panose="020B0603020102020204" pitchFamily="34" charset="0"/>
            </a:endParaRPr>
          </a:p>
        </p:txBody>
      </p:sp>
      <p:sp>
        <p:nvSpPr>
          <p:cNvPr id="24" name="Rounded Rectangle 43">
            <a:extLst>
              <a:ext uri="{FF2B5EF4-FFF2-40B4-BE49-F238E27FC236}">
                <a16:creationId xmlns:a16="http://schemas.microsoft.com/office/drawing/2014/main" id="{01C3FF0D-C0AB-4679-8A6F-5656488389D5}"/>
              </a:ext>
            </a:extLst>
          </p:cNvPr>
          <p:cNvSpPr/>
          <p:nvPr/>
        </p:nvSpPr>
        <p:spPr>
          <a:xfrm>
            <a:off x="1061138" y="3985996"/>
            <a:ext cx="3063488" cy="380785"/>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25" name="Rounded Rectangle 44">
            <a:extLst>
              <a:ext uri="{FF2B5EF4-FFF2-40B4-BE49-F238E27FC236}">
                <a16:creationId xmlns:a16="http://schemas.microsoft.com/office/drawing/2014/main" id="{157BA921-40DD-44A2-AD6E-49BDDF62D866}"/>
              </a:ext>
            </a:extLst>
          </p:cNvPr>
          <p:cNvSpPr/>
          <p:nvPr/>
        </p:nvSpPr>
        <p:spPr>
          <a:xfrm>
            <a:off x="4451513" y="3987851"/>
            <a:ext cx="3401277" cy="380785"/>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26" name="Rounded Rectangle 45">
            <a:extLst>
              <a:ext uri="{FF2B5EF4-FFF2-40B4-BE49-F238E27FC236}">
                <a16:creationId xmlns:a16="http://schemas.microsoft.com/office/drawing/2014/main" id="{1EDC57B8-B9E5-4ACF-8DB1-7125135920EF}"/>
              </a:ext>
            </a:extLst>
          </p:cNvPr>
          <p:cNvSpPr/>
          <p:nvPr/>
        </p:nvSpPr>
        <p:spPr>
          <a:xfrm>
            <a:off x="8770758" y="3962814"/>
            <a:ext cx="3342185" cy="380785"/>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sp>
        <p:nvSpPr>
          <p:cNvPr id="27" name="TextBox 26">
            <a:extLst>
              <a:ext uri="{FF2B5EF4-FFF2-40B4-BE49-F238E27FC236}">
                <a16:creationId xmlns:a16="http://schemas.microsoft.com/office/drawing/2014/main" id="{E77A1B8A-A410-4A3A-91B5-44B6A4DC7207}"/>
              </a:ext>
            </a:extLst>
          </p:cNvPr>
          <p:cNvSpPr txBox="1"/>
          <p:nvPr/>
        </p:nvSpPr>
        <p:spPr>
          <a:xfrm>
            <a:off x="8797338" y="3813324"/>
            <a:ext cx="3450813" cy="584775"/>
          </a:xfrm>
          <a:prstGeom prst="rect">
            <a:avLst/>
          </a:prstGeom>
          <a:noFill/>
        </p:spPr>
        <p:txBody>
          <a:bodyPr wrap="square" rtlCol="0">
            <a:spAutoFit/>
          </a:bodyPr>
          <a:lstStyle/>
          <a:p>
            <a:r>
              <a:rPr lang="en-US" sz="3200" dirty="0">
                <a:latin typeface="Franklin Gothic Medium" panose="020B0603020102020204" pitchFamily="34" charset="0"/>
              </a:rPr>
              <a:t>write, </a:t>
            </a:r>
            <a:r>
              <a:rPr lang="en-US" sz="3200" dirty="0" err="1">
                <a:latin typeface="Franklin Gothic Medium" panose="020B0603020102020204" pitchFamily="34" charset="0"/>
              </a:rPr>
              <a:t>sfence</a:t>
            </a:r>
            <a:r>
              <a:rPr lang="en-US" sz="3200" dirty="0">
                <a:latin typeface="Franklin Gothic Medium" panose="020B0603020102020204" pitchFamily="34" charset="0"/>
              </a:rPr>
              <a:t>, </a:t>
            </a:r>
            <a:r>
              <a:rPr lang="en-US" sz="3200" dirty="0" err="1">
                <a:latin typeface="Franklin Gothic Medium" panose="020B0603020102020204" pitchFamily="34" charset="0"/>
              </a:rPr>
              <a:t>clwb</a:t>
            </a:r>
            <a:endParaRPr lang="en-US" sz="3200" dirty="0">
              <a:latin typeface="Franklin Gothic Medium" panose="020B0603020102020204" pitchFamily="34" charset="0"/>
            </a:endParaRPr>
          </a:p>
        </p:txBody>
      </p:sp>
      <p:sp>
        <p:nvSpPr>
          <p:cNvPr id="28" name="Rounded Rectangle 25">
            <a:extLst>
              <a:ext uri="{FF2B5EF4-FFF2-40B4-BE49-F238E27FC236}">
                <a16:creationId xmlns:a16="http://schemas.microsoft.com/office/drawing/2014/main" id="{0C1C04E4-53D7-43E7-B970-4663E198FEF8}"/>
              </a:ext>
            </a:extLst>
          </p:cNvPr>
          <p:cNvSpPr/>
          <p:nvPr/>
        </p:nvSpPr>
        <p:spPr>
          <a:xfrm>
            <a:off x="0" y="5112714"/>
            <a:ext cx="12192000" cy="1237218"/>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ts val="4000"/>
              </a:lnSpc>
            </a:pPr>
            <a:r>
              <a:rPr lang="en-US" sz="3800" dirty="0">
                <a:latin typeface="Franklin Gothic Medium" panose="020B0603020102020204" pitchFamily="34" charset="0"/>
              </a:rPr>
              <a:t>The challenge is to support </a:t>
            </a:r>
            <a:r>
              <a:rPr lang="en-US" sz="3800" b="1" dirty="0">
                <a:solidFill>
                  <a:schemeClr val="accent2">
                    <a:lumMod val="75000"/>
                  </a:schemeClr>
                </a:solidFill>
                <a:latin typeface="Franklin Gothic Medium" panose="020B0603020102020204" pitchFamily="34" charset="0"/>
              </a:rPr>
              <a:t>different</a:t>
            </a:r>
            <a:r>
              <a:rPr lang="en-US" sz="3800" dirty="0">
                <a:latin typeface="Franklin Gothic Medium" panose="020B0603020102020204" pitchFamily="34" charset="0"/>
              </a:rPr>
              <a:t> </a:t>
            </a:r>
          </a:p>
          <a:p>
            <a:pPr algn="ctr">
              <a:lnSpc>
                <a:spcPts val="4000"/>
              </a:lnSpc>
            </a:pPr>
            <a:r>
              <a:rPr lang="en-US" sz="3800" dirty="0">
                <a:latin typeface="Franklin Gothic Medium" panose="020B0603020102020204" pitchFamily="34" charset="0"/>
              </a:rPr>
              <a:t>HW platforms and SW</a:t>
            </a:r>
            <a:endParaRPr lang="en-US" sz="3800" b="1" dirty="0">
              <a:solidFill>
                <a:schemeClr val="accent2">
                  <a:lumMod val="75000"/>
                </a:schemeClr>
              </a:solidFill>
              <a:latin typeface="Franklin Gothic Medium" panose="020B0603020102020204" pitchFamily="34" charset="0"/>
            </a:endParaRPr>
          </a:p>
        </p:txBody>
      </p:sp>
      <p:sp>
        <p:nvSpPr>
          <p:cNvPr id="29" name="Rounded Rectangle 25">
            <a:extLst>
              <a:ext uri="{FF2B5EF4-FFF2-40B4-BE49-F238E27FC236}">
                <a16:creationId xmlns:a16="http://schemas.microsoft.com/office/drawing/2014/main" id="{AE945A0A-B775-406C-9D08-17525F26EFBF}"/>
              </a:ext>
            </a:extLst>
          </p:cNvPr>
          <p:cNvSpPr/>
          <p:nvPr/>
        </p:nvSpPr>
        <p:spPr>
          <a:xfrm>
            <a:off x="0" y="5120665"/>
            <a:ext cx="12192000" cy="1237218"/>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ts val="4000"/>
              </a:lnSpc>
            </a:pPr>
            <a:r>
              <a:rPr lang="en-US" sz="3800" dirty="0">
                <a:latin typeface="Franklin Gothic Medium" panose="020B0603020102020204" pitchFamily="34" charset="0"/>
              </a:rPr>
              <a:t>Operations that maintain crash consistency are similar:</a:t>
            </a:r>
          </a:p>
          <a:p>
            <a:pPr algn="ctr">
              <a:lnSpc>
                <a:spcPts val="4000"/>
              </a:lnSpc>
            </a:pPr>
            <a:r>
              <a:rPr lang="en-US" sz="3800" dirty="0">
                <a:latin typeface="Franklin Gothic Medium" panose="020B0603020102020204" pitchFamily="34" charset="0"/>
              </a:rPr>
              <a:t>guarantees of </a:t>
            </a:r>
            <a:r>
              <a:rPr lang="en-US" sz="3800" b="1" dirty="0">
                <a:solidFill>
                  <a:schemeClr val="accent2">
                    <a:lumMod val="75000"/>
                  </a:schemeClr>
                </a:solidFill>
                <a:latin typeface="Franklin Gothic Medium" panose="020B0603020102020204" pitchFamily="34" charset="0"/>
              </a:rPr>
              <a:t>ordering</a:t>
            </a:r>
            <a:r>
              <a:rPr lang="en-US" sz="3800" dirty="0">
                <a:latin typeface="Franklin Gothic Medium" panose="020B0603020102020204" pitchFamily="34" charset="0"/>
              </a:rPr>
              <a:t> and </a:t>
            </a:r>
            <a:r>
              <a:rPr lang="en-US" sz="3800" b="1" dirty="0">
                <a:solidFill>
                  <a:schemeClr val="accent2">
                    <a:lumMod val="75000"/>
                  </a:schemeClr>
                </a:solidFill>
                <a:latin typeface="Franklin Gothic Medium" panose="020B0603020102020204" pitchFamily="34" charset="0"/>
              </a:rPr>
              <a:t>durability</a:t>
            </a:r>
          </a:p>
        </p:txBody>
      </p:sp>
      <p:pic>
        <p:nvPicPr>
          <p:cNvPr id="41" name="Picture 40">
            <a:extLst>
              <a:ext uri="{FF2B5EF4-FFF2-40B4-BE49-F238E27FC236}">
                <a16:creationId xmlns:a16="http://schemas.microsoft.com/office/drawing/2014/main" id="{118DA8BC-F5C4-4225-98E0-4F2E58760019}"/>
              </a:ext>
            </a:extLst>
          </p:cNvPr>
          <p:cNvPicPr>
            <a:picLocks noChangeAspect="1"/>
          </p:cNvPicPr>
          <p:nvPr/>
        </p:nvPicPr>
        <p:blipFill>
          <a:blip r:embed="rId4"/>
          <a:stretch>
            <a:fillRect/>
          </a:stretch>
        </p:blipFill>
        <p:spPr>
          <a:xfrm>
            <a:off x="3398424" y="2247400"/>
            <a:ext cx="602606" cy="566155"/>
          </a:xfrm>
          <a:prstGeom prst="rect">
            <a:avLst/>
          </a:prstGeom>
        </p:spPr>
      </p:pic>
      <p:pic>
        <p:nvPicPr>
          <p:cNvPr id="42" name="Picture 41">
            <a:extLst>
              <a:ext uri="{FF2B5EF4-FFF2-40B4-BE49-F238E27FC236}">
                <a16:creationId xmlns:a16="http://schemas.microsoft.com/office/drawing/2014/main" id="{2E59ADDA-8269-4E5F-8994-429026E2EC31}"/>
              </a:ext>
            </a:extLst>
          </p:cNvPr>
          <p:cNvPicPr>
            <a:picLocks noChangeAspect="1"/>
          </p:cNvPicPr>
          <p:nvPr/>
        </p:nvPicPr>
        <p:blipFill>
          <a:blip r:embed="rId4"/>
          <a:stretch>
            <a:fillRect/>
          </a:stretch>
        </p:blipFill>
        <p:spPr>
          <a:xfrm>
            <a:off x="7246351" y="2247400"/>
            <a:ext cx="602606" cy="566155"/>
          </a:xfrm>
          <a:prstGeom prst="rect">
            <a:avLst/>
          </a:prstGeom>
        </p:spPr>
      </p:pic>
      <p:pic>
        <p:nvPicPr>
          <p:cNvPr id="43" name="Picture 42">
            <a:extLst>
              <a:ext uri="{FF2B5EF4-FFF2-40B4-BE49-F238E27FC236}">
                <a16:creationId xmlns:a16="http://schemas.microsoft.com/office/drawing/2014/main" id="{11001C97-5DA5-4186-8578-011DF20433F6}"/>
              </a:ext>
            </a:extLst>
          </p:cNvPr>
          <p:cNvPicPr>
            <a:picLocks noChangeAspect="1"/>
          </p:cNvPicPr>
          <p:nvPr/>
        </p:nvPicPr>
        <p:blipFill>
          <a:blip r:embed="rId4"/>
          <a:stretch>
            <a:fillRect/>
          </a:stretch>
        </p:blipFill>
        <p:spPr>
          <a:xfrm>
            <a:off x="11137811" y="2226520"/>
            <a:ext cx="602606" cy="566155"/>
          </a:xfrm>
          <a:prstGeom prst="rect">
            <a:avLst/>
          </a:prstGeom>
        </p:spPr>
      </p:pic>
    </p:spTree>
    <p:extLst>
      <p:ext uri="{BB962C8B-B14F-4D97-AF65-F5344CB8AC3E}">
        <p14:creationId xmlns:p14="http://schemas.microsoft.com/office/powerpoint/2010/main" val="405867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7" end="7"/>
                                            </p:txEl>
                                          </p:spTgt>
                                        </p:tgtEl>
                                        <p:attrNameLst>
                                          <p:attrName>style.visibility</p:attrName>
                                        </p:attrNameLst>
                                      </p:cBhvr>
                                      <p:to>
                                        <p:strVal val="visible"/>
                                      </p:to>
                                    </p:set>
                                  </p:childTnLst>
                                </p:cTn>
                              </p:par>
                              <p:par>
                                <p:cTn id="95" presetID="1" presetClass="exit" presetSubtype="0" fill="hold" grpId="1"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
                                            <p:txEl>
                                              <p:pRg st="8" end="8"/>
                                            </p:txEl>
                                          </p:spTgt>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p:bldP spid="6" grpId="1"/>
      <p:bldP spid="7" grpId="0" animBg="1"/>
      <p:bldP spid="8" grpId="0" animBg="1"/>
      <p:bldP spid="9" grpId="0" animBg="1"/>
      <p:bldP spid="10" grpId="0" animBg="1"/>
      <p:bldP spid="11" grpId="0" animBg="1"/>
      <p:bldP spid="12" grpId="0" animBg="1"/>
      <p:bldP spid="13" grpId="0" animBg="1"/>
      <p:bldP spid="14" grpId="0" animBg="1"/>
      <p:bldP spid="20" grpId="0"/>
      <p:bldP spid="21" grpId="0"/>
      <p:bldP spid="22" grpId="0"/>
      <p:bldP spid="23" grpId="0"/>
      <p:bldP spid="24" grpId="0" animBg="1"/>
      <p:bldP spid="25" grpId="0" animBg="1"/>
      <p:bldP spid="26" grpId="0" animBg="1"/>
      <p:bldP spid="27" grpId="0"/>
      <p:bldP spid="28" grpId="0" animBg="1"/>
      <p:bldP spid="28" grpId="1" animBg="1"/>
      <p:bldP spid="29" grpId="0" animBg="1"/>
      <p:bldP spid="2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1CD71-4B94-4CAE-B578-0FB4F20BD349}"/>
              </a:ext>
            </a:extLst>
          </p:cNvPr>
          <p:cNvSpPr>
            <a:spLocks noGrp="1"/>
          </p:cNvSpPr>
          <p:nvPr>
            <p:ph type="title"/>
          </p:nvPr>
        </p:nvSpPr>
        <p:spPr/>
        <p:txBody>
          <a:bodyPr/>
          <a:lstStyle/>
          <a:p>
            <a:r>
              <a:rPr lang="en-US" dirty="0"/>
              <a:t>PMT</a:t>
            </a:r>
            <a:r>
              <a:rPr lang="en-US" sz="3600" dirty="0"/>
              <a:t>EST</a:t>
            </a:r>
            <a:r>
              <a:rPr lang="en-US" dirty="0"/>
              <a:t> KEY IDEAS: </a:t>
            </a:r>
            <a:r>
              <a:rPr lang="en-US" dirty="0">
                <a:solidFill>
                  <a:schemeClr val="accent1">
                    <a:lumMod val="75000"/>
                  </a:schemeClr>
                </a:solidFill>
              </a:rPr>
              <a:t>FAST</a:t>
            </a:r>
          </a:p>
        </p:txBody>
      </p:sp>
      <p:sp>
        <p:nvSpPr>
          <p:cNvPr id="3" name="Content Placeholder 2">
            <a:extLst>
              <a:ext uri="{FF2B5EF4-FFF2-40B4-BE49-F238E27FC236}">
                <a16:creationId xmlns:a16="http://schemas.microsoft.com/office/drawing/2014/main" id="{1D849A8A-3A1D-4740-9BC5-3B936E971D1C}"/>
              </a:ext>
            </a:extLst>
          </p:cNvPr>
          <p:cNvSpPr>
            <a:spLocks noGrp="1"/>
          </p:cNvSpPr>
          <p:nvPr>
            <p:ph idx="1"/>
          </p:nvPr>
        </p:nvSpPr>
        <p:spPr>
          <a:xfrm>
            <a:off x="838200" y="1825625"/>
            <a:ext cx="10515600" cy="623881"/>
          </a:xfrm>
        </p:spPr>
        <p:txBody>
          <a:bodyPr>
            <a:normAutofit/>
          </a:bodyPr>
          <a:lstStyle/>
          <a:p>
            <a:r>
              <a:rPr lang="en-US" dirty="0"/>
              <a:t>Prior work [Yat’14] uses exhaustive testing </a:t>
            </a:r>
          </a:p>
        </p:txBody>
      </p:sp>
      <p:pic>
        <p:nvPicPr>
          <p:cNvPr id="4" name="Picture 3">
            <a:extLst>
              <a:ext uri="{FF2B5EF4-FFF2-40B4-BE49-F238E27FC236}">
                <a16:creationId xmlns:a16="http://schemas.microsoft.com/office/drawing/2014/main" id="{ADC89E87-404B-F147-8C36-8F01552E9690}"/>
              </a:ext>
            </a:extLst>
          </p:cNvPr>
          <p:cNvPicPr>
            <a:picLocks noChangeAspect="1"/>
          </p:cNvPicPr>
          <p:nvPr/>
        </p:nvPicPr>
        <p:blipFill>
          <a:blip r:embed="rId3"/>
          <a:stretch>
            <a:fillRect/>
          </a:stretch>
        </p:blipFill>
        <p:spPr>
          <a:xfrm rot="2144075">
            <a:off x="7310629" y="517316"/>
            <a:ext cx="567942" cy="946569"/>
          </a:xfrm>
          <a:prstGeom prst="rect">
            <a:avLst/>
          </a:prstGeom>
        </p:spPr>
      </p:pic>
      <p:sp>
        <p:nvSpPr>
          <p:cNvPr id="5" name="Slide Number Placeholder 4">
            <a:extLst>
              <a:ext uri="{FF2B5EF4-FFF2-40B4-BE49-F238E27FC236}">
                <a16:creationId xmlns:a16="http://schemas.microsoft.com/office/drawing/2014/main" id="{412275C6-AE50-457E-80AA-9BC71235C9F2}"/>
              </a:ext>
            </a:extLst>
          </p:cNvPr>
          <p:cNvSpPr>
            <a:spLocks noGrp="1"/>
          </p:cNvSpPr>
          <p:nvPr>
            <p:ph type="sldNum" sz="quarter" idx="12"/>
          </p:nvPr>
        </p:nvSpPr>
        <p:spPr/>
        <p:txBody>
          <a:bodyPr/>
          <a:lstStyle/>
          <a:p>
            <a:fld id="{5E9D59E2-FF9E-824B-BC6B-E1567BE22C0E}" type="slidenum">
              <a:rPr lang="en-US" smtClean="0"/>
              <a:t>17</a:t>
            </a:fld>
            <a:endParaRPr lang="en-US" dirty="0"/>
          </a:p>
        </p:txBody>
      </p:sp>
      <p:sp>
        <p:nvSpPr>
          <p:cNvPr id="7" name="TextBox 6">
            <a:extLst>
              <a:ext uri="{FF2B5EF4-FFF2-40B4-BE49-F238E27FC236}">
                <a16:creationId xmlns:a16="http://schemas.microsoft.com/office/drawing/2014/main" id="{1F229953-3C32-4CD7-B48E-AAAEB10881C1}"/>
              </a:ext>
            </a:extLst>
          </p:cNvPr>
          <p:cNvSpPr txBox="1"/>
          <p:nvPr/>
        </p:nvSpPr>
        <p:spPr>
          <a:xfrm>
            <a:off x="2070903" y="2657633"/>
            <a:ext cx="1505847" cy="2308324"/>
          </a:xfrm>
          <a:prstGeom prst="rect">
            <a:avLst/>
          </a:prstGeom>
          <a:noFill/>
        </p:spPr>
        <p:txBody>
          <a:bodyPr wrap="square" rtlCol="0">
            <a:spAutoFit/>
          </a:bodyPr>
          <a:lstStyle/>
          <a:p>
            <a:r>
              <a:rPr lang="en-US" sz="2400" b="1" dirty="0" err="1">
                <a:latin typeface="Courier"/>
              </a:rPr>
              <a:t>sfence</a:t>
            </a:r>
            <a:endParaRPr lang="en-US" sz="2400" b="1" dirty="0">
              <a:latin typeface="Courier"/>
            </a:endParaRPr>
          </a:p>
          <a:p>
            <a:r>
              <a:rPr lang="en-US" sz="2400" b="1" dirty="0">
                <a:solidFill>
                  <a:srgbClr val="FF0000"/>
                </a:solidFill>
                <a:latin typeface="Courier"/>
              </a:rPr>
              <a:t>write A</a:t>
            </a:r>
          </a:p>
          <a:p>
            <a:r>
              <a:rPr lang="en-US" sz="2400" b="1" dirty="0">
                <a:solidFill>
                  <a:schemeClr val="accent6">
                    <a:lumMod val="75000"/>
                  </a:schemeClr>
                </a:solidFill>
                <a:latin typeface="Courier"/>
              </a:rPr>
              <a:t>write B</a:t>
            </a:r>
          </a:p>
          <a:p>
            <a:r>
              <a:rPr lang="en-US" sz="2400" b="1" dirty="0">
                <a:solidFill>
                  <a:schemeClr val="accent1">
                    <a:lumMod val="75000"/>
                  </a:schemeClr>
                </a:solidFill>
                <a:latin typeface="Courier"/>
              </a:rPr>
              <a:t>write C</a:t>
            </a:r>
          </a:p>
          <a:p>
            <a:r>
              <a:rPr lang="en-US" sz="2400" b="1" dirty="0">
                <a:latin typeface="Courier"/>
              </a:rPr>
              <a:t>...</a:t>
            </a:r>
          </a:p>
          <a:p>
            <a:r>
              <a:rPr lang="en-US" sz="2400" b="1" dirty="0" err="1">
                <a:latin typeface="Courier"/>
              </a:rPr>
              <a:t>sfence</a:t>
            </a:r>
            <a:endParaRPr lang="en-US" sz="2400" b="1" dirty="0">
              <a:latin typeface="Courier"/>
            </a:endParaRPr>
          </a:p>
        </p:txBody>
      </p:sp>
      <p:sp>
        <p:nvSpPr>
          <p:cNvPr id="11" name="Arrow: Down 10">
            <a:extLst>
              <a:ext uri="{FF2B5EF4-FFF2-40B4-BE49-F238E27FC236}">
                <a16:creationId xmlns:a16="http://schemas.microsoft.com/office/drawing/2014/main" id="{00C52BAE-FB55-4FA5-8E3A-EAC2E6CA73DD}"/>
              </a:ext>
            </a:extLst>
          </p:cNvPr>
          <p:cNvSpPr/>
          <p:nvPr/>
        </p:nvSpPr>
        <p:spPr>
          <a:xfrm rot="18900000">
            <a:off x="2558879" y="5027007"/>
            <a:ext cx="396240" cy="53971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BDC15D-FEF9-4CEE-BDB1-23AB1506B805}"/>
              </a:ext>
            </a:extLst>
          </p:cNvPr>
          <p:cNvSpPr/>
          <p:nvPr/>
        </p:nvSpPr>
        <p:spPr>
          <a:xfrm>
            <a:off x="5694785" y="5754422"/>
            <a:ext cx="2346385" cy="7024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Recoverable?</a:t>
            </a:r>
          </a:p>
        </p:txBody>
      </p:sp>
      <p:sp>
        <p:nvSpPr>
          <p:cNvPr id="15" name="Left Bracket 14">
            <a:extLst>
              <a:ext uri="{FF2B5EF4-FFF2-40B4-BE49-F238E27FC236}">
                <a16:creationId xmlns:a16="http://schemas.microsoft.com/office/drawing/2014/main" id="{75EFAAD2-0193-458B-B4C9-3C623FC3F22F}"/>
              </a:ext>
            </a:extLst>
          </p:cNvPr>
          <p:cNvSpPr/>
          <p:nvPr/>
        </p:nvSpPr>
        <p:spPr>
          <a:xfrm>
            <a:off x="1865368" y="3200546"/>
            <a:ext cx="146191" cy="1202382"/>
          </a:xfrm>
          <a:prstGeom prst="leftBracket">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09DD9AAB-075B-475D-99BD-960C3B27A053}"/>
              </a:ext>
            </a:extLst>
          </p:cNvPr>
          <p:cNvSpPr txBox="1"/>
          <p:nvPr/>
        </p:nvSpPr>
        <p:spPr>
          <a:xfrm>
            <a:off x="1414266" y="3393464"/>
            <a:ext cx="472942" cy="707886"/>
          </a:xfrm>
          <a:prstGeom prst="rect">
            <a:avLst/>
          </a:prstGeom>
          <a:noFill/>
        </p:spPr>
        <p:txBody>
          <a:bodyPr wrap="square" rtlCol="0">
            <a:spAutoFit/>
          </a:bodyPr>
          <a:lstStyle/>
          <a:p>
            <a:r>
              <a:rPr lang="en-US" sz="4000" dirty="0">
                <a:solidFill>
                  <a:schemeClr val="accent2">
                    <a:lumMod val="75000"/>
                  </a:schemeClr>
                </a:solidFill>
                <a:latin typeface="Franklin Gothic Medium" panose="020B0603020102020204" pitchFamily="34" charset="0"/>
              </a:rPr>
              <a:t>n</a:t>
            </a:r>
            <a:endParaRPr lang="en-US" dirty="0">
              <a:solidFill>
                <a:schemeClr val="accent2">
                  <a:lumMod val="75000"/>
                </a:schemeClr>
              </a:solidFill>
              <a:latin typeface="Franklin Gothic Medium" panose="020B0603020102020204" pitchFamily="34" charset="0"/>
            </a:endParaRPr>
          </a:p>
        </p:txBody>
      </p:sp>
      <p:sp>
        <p:nvSpPr>
          <p:cNvPr id="17" name="TextBox 16">
            <a:extLst>
              <a:ext uri="{FF2B5EF4-FFF2-40B4-BE49-F238E27FC236}">
                <a16:creationId xmlns:a16="http://schemas.microsoft.com/office/drawing/2014/main" id="{8DB286F6-4243-41AC-ADE7-F467EED4DD0A}"/>
              </a:ext>
            </a:extLst>
          </p:cNvPr>
          <p:cNvSpPr txBox="1"/>
          <p:nvPr/>
        </p:nvSpPr>
        <p:spPr>
          <a:xfrm>
            <a:off x="83409" y="3476691"/>
            <a:ext cx="1138207" cy="584775"/>
          </a:xfrm>
          <a:prstGeom prst="rect">
            <a:avLst/>
          </a:prstGeom>
          <a:noFill/>
        </p:spPr>
        <p:txBody>
          <a:bodyPr wrap="square" rtlCol="0">
            <a:spAutoFit/>
          </a:bodyPr>
          <a:lstStyle/>
          <a:p>
            <a:r>
              <a:rPr lang="en-US" sz="3200" dirty="0">
                <a:solidFill>
                  <a:schemeClr val="accent2">
                    <a:lumMod val="75000"/>
                  </a:schemeClr>
                </a:solidFill>
                <a:latin typeface="Franklin Gothic Medium" panose="020B0603020102020204" pitchFamily="34" charset="0"/>
              </a:rPr>
              <a:t>O(n!)</a:t>
            </a:r>
          </a:p>
        </p:txBody>
      </p:sp>
      <p:sp>
        <p:nvSpPr>
          <p:cNvPr id="18" name="Arrow: Down 17">
            <a:extLst>
              <a:ext uri="{FF2B5EF4-FFF2-40B4-BE49-F238E27FC236}">
                <a16:creationId xmlns:a16="http://schemas.microsoft.com/office/drawing/2014/main" id="{A56F55DA-3ECE-457C-BD9C-4D711792BEF0}"/>
              </a:ext>
            </a:extLst>
          </p:cNvPr>
          <p:cNvSpPr/>
          <p:nvPr/>
        </p:nvSpPr>
        <p:spPr>
          <a:xfrm rot="5400000">
            <a:off x="1111594" y="3646684"/>
            <a:ext cx="276676" cy="310107"/>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A856A27F-09DB-E349-A5B4-F3EF4ECE139F}"/>
              </a:ext>
            </a:extLst>
          </p:cNvPr>
          <p:cNvSpPr txBox="1"/>
          <p:nvPr/>
        </p:nvSpPr>
        <p:spPr>
          <a:xfrm>
            <a:off x="3720561" y="2648306"/>
            <a:ext cx="1505847" cy="2308324"/>
          </a:xfrm>
          <a:prstGeom prst="rect">
            <a:avLst/>
          </a:prstGeom>
          <a:noFill/>
        </p:spPr>
        <p:txBody>
          <a:bodyPr wrap="square" rtlCol="0">
            <a:spAutoFit/>
          </a:bodyPr>
          <a:lstStyle/>
          <a:p>
            <a:r>
              <a:rPr lang="en-US" sz="2400" b="1" dirty="0" err="1">
                <a:latin typeface="Courier"/>
              </a:rPr>
              <a:t>sfence</a:t>
            </a:r>
            <a:endParaRPr lang="en-US" sz="2400" b="1" dirty="0">
              <a:latin typeface="Courier"/>
            </a:endParaRPr>
          </a:p>
          <a:p>
            <a:r>
              <a:rPr lang="en-US" sz="2400" b="1" dirty="0">
                <a:solidFill>
                  <a:schemeClr val="accent6">
                    <a:lumMod val="75000"/>
                  </a:schemeClr>
                </a:solidFill>
                <a:latin typeface="Courier"/>
              </a:rPr>
              <a:t>write B</a:t>
            </a:r>
          </a:p>
          <a:p>
            <a:r>
              <a:rPr lang="en-US" sz="2400" b="1" dirty="0">
                <a:solidFill>
                  <a:srgbClr val="FF0000"/>
                </a:solidFill>
                <a:latin typeface="Courier"/>
              </a:rPr>
              <a:t>write A</a:t>
            </a:r>
          </a:p>
          <a:p>
            <a:r>
              <a:rPr lang="en-US" sz="2400" b="1" dirty="0">
                <a:solidFill>
                  <a:schemeClr val="accent1">
                    <a:lumMod val="75000"/>
                  </a:schemeClr>
                </a:solidFill>
                <a:latin typeface="Courier"/>
              </a:rPr>
              <a:t>write C</a:t>
            </a:r>
          </a:p>
          <a:p>
            <a:r>
              <a:rPr lang="en-US" sz="2400" b="1" dirty="0">
                <a:latin typeface="Courier"/>
              </a:rPr>
              <a:t>...</a:t>
            </a:r>
          </a:p>
          <a:p>
            <a:r>
              <a:rPr lang="en-US" sz="2400" b="1" dirty="0" err="1">
                <a:latin typeface="Courier"/>
              </a:rPr>
              <a:t>sfence</a:t>
            </a:r>
            <a:endParaRPr lang="en-US" sz="2400" b="1" dirty="0">
              <a:latin typeface="Courier"/>
            </a:endParaRPr>
          </a:p>
        </p:txBody>
      </p:sp>
      <p:sp>
        <p:nvSpPr>
          <p:cNvPr id="23" name="TextBox 22">
            <a:extLst>
              <a:ext uri="{FF2B5EF4-FFF2-40B4-BE49-F238E27FC236}">
                <a16:creationId xmlns:a16="http://schemas.microsoft.com/office/drawing/2014/main" id="{FFF34587-7EC5-DA4E-9C9D-CF86815F4D4C}"/>
              </a:ext>
            </a:extLst>
          </p:cNvPr>
          <p:cNvSpPr txBox="1"/>
          <p:nvPr/>
        </p:nvSpPr>
        <p:spPr>
          <a:xfrm>
            <a:off x="5362131" y="2661675"/>
            <a:ext cx="1505847" cy="2308324"/>
          </a:xfrm>
          <a:prstGeom prst="rect">
            <a:avLst/>
          </a:prstGeom>
          <a:noFill/>
        </p:spPr>
        <p:txBody>
          <a:bodyPr wrap="square" rtlCol="0">
            <a:spAutoFit/>
          </a:bodyPr>
          <a:lstStyle/>
          <a:p>
            <a:r>
              <a:rPr lang="en-US" sz="2400" b="1" dirty="0" err="1">
                <a:latin typeface="Courier"/>
              </a:rPr>
              <a:t>sfence</a:t>
            </a:r>
            <a:endParaRPr lang="en-US" sz="2400" b="1" dirty="0">
              <a:latin typeface="Courier"/>
            </a:endParaRPr>
          </a:p>
          <a:p>
            <a:r>
              <a:rPr lang="en-US" sz="2400" b="1" dirty="0">
                <a:solidFill>
                  <a:schemeClr val="accent1">
                    <a:lumMod val="75000"/>
                  </a:schemeClr>
                </a:solidFill>
                <a:latin typeface="Courier"/>
              </a:rPr>
              <a:t>write C</a:t>
            </a:r>
          </a:p>
          <a:p>
            <a:r>
              <a:rPr lang="en-US" sz="2400" b="1" dirty="0">
                <a:solidFill>
                  <a:schemeClr val="accent6">
                    <a:lumMod val="75000"/>
                  </a:schemeClr>
                </a:solidFill>
                <a:latin typeface="Courier"/>
              </a:rPr>
              <a:t>write B</a:t>
            </a:r>
          </a:p>
          <a:p>
            <a:r>
              <a:rPr lang="en-US" sz="2400" b="1" dirty="0">
                <a:solidFill>
                  <a:srgbClr val="FF0000"/>
                </a:solidFill>
                <a:latin typeface="Courier"/>
              </a:rPr>
              <a:t>write A</a:t>
            </a:r>
          </a:p>
          <a:p>
            <a:r>
              <a:rPr lang="en-US" sz="2400" b="1" dirty="0">
                <a:latin typeface="Courier"/>
              </a:rPr>
              <a:t>...</a:t>
            </a:r>
          </a:p>
          <a:p>
            <a:r>
              <a:rPr lang="en-US" sz="2400" b="1" dirty="0" err="1">
                <a:latin typeface="Courier"/>
              </a:rPr>
              <a:t>sfence</a:t>
            </a:r>
            <a:endParaRPr lang="en-US" sz="2400" b="1" dirty="0">
              <a:latin typeface="Courier"/>
            </a:endParaRPr>
          </a:p>
        </p:txBody>
      </p:sp>
      <p:sp>
        <p:nvSpPr>
          <p:cNvPr id="24" name="TextBox 23">
            <a:extLst>
              <a:ext uri="{FF2B5EF4-FFF2-40B4-BE49-F238E27FC236}">
                <a16:creationId xmlns:a16="http://schemas.microsoft.com/office/drawing/2014/main" id="{8FEA99BB-615F-F144-9123-42D3E31E24A8}"/>
              </a:ext>
            </a:extLst>
          </p:cNvPr>
          <p:cNvSpPr txBox="1"/>
          <p:nvPr/>
        </p:nvSpPr>
        <p:spPr>
          <a:xfrm>
            <a:off x="8650738" y="2657633"/>
            <a:ext cx="1505847" cy="2308324"/>
          </a:xfrm>
          <a:prstGeom prst="rect">
            <a:avLst/>
          </a:prstGeom>
          <a:noFill/>
        </p:spPr>
        <p:txBody>
          <a:bodyPr wrap="square" rtlCol="0">
            <a:spAutoFit/>
          </a:bodyPr>
          <a:lstStyle/>
          <a:p>
            <a:r>
              <a:rPr lang="en-US" sz="2400" b="1" dirty="0" err="1">
                <a:latin typeface="Courier"/>
              </a:rPr>
              <a:t>sfence</a:t>
            </a:r>
            <a:endParaRPr lang="en-US" sz="2400" b="1" dirty="0">
              <a:latin typeface="Courier"/>
            </a:endParaRPr>
          </a:p>
          <a:p>
            <a:r>
              <a:rPr lang="en-US" sz="2400" b="1" dirty="0">
                <a:solidFill>
                  <a:schemeClr val="accent6">
                    <a:lumMod val="75000"/>
                  </a:schemeClr>
                </a:solidFill>
                <a:latin typeface="Courier"/>
              </a:rPr>
              <a:t>write B</a:t>
            </a:r>
            <a:endParaRPr lang="en-US" sz="2400" b="1" dirty="0">
              <a:latin typeface="Courier"/>
            </a:endParaRPr>
          </a:p>
          <a:p>
            <a:r>
              <a:rPr lang="en-US" sz="2400" b="1" dirty="0">
                <a:solidFill>
                  <a:schemeClr val="accent1">
                    <a:lumMod val="75000"/>
                  </a:schemeClr>
                </a:solidFill>
                <a:latin typeface="Courier"/>
              </a:rPr>
              <a:t>write C</a:t>
            </a:r>
          </a:p>
          <a:p>
            <a:r>
              <a:rPr lang="en-US" sz="2400" b="1" dirty="0">
                <a:solidFill>
                  <a:srgbClr val="FF0000"/>
                </a:solidFill>
                <a:latin typeface="Courier"/>
              </a:rPr>
              <a:t>write A</a:t>
            </a:r>
          </a:p>
          <a:p>
            <a:r>
              <a:rPr lang="en-US" sz="2400" b="1" dirty="0">
                <a:latin typeface="Courier"/>
              </a:rPr>
              <a:t>...</a:t>
            </a:r>
          </a:p>
          <a:p>
            <a:r>
              <a:rPr lang="en-US" sz="2400" b="1" dirty="0" err="1">
                <a:latin typeface="Courier"/>
              </a:rPr>
              <a:t>sfence</a:t>
            </a:r>
            <a:endParaRPr lang="en-US" sz="2400" b="1" dirty="0">
              <a:latin typeface="Courier"/>
            </a:endParaRPr>
          </a:p>
        </p:txBody>
      </p:sp>
      <p:sp>
        <p:nvSpPr>
          <p:cNvPr id="25" name="TextBox 24">
            <a:extLst>
              <a:ext uri="{FF2B5EF4-FFF2-40B4-BE49-F238E27FC236}">
                <a16:creationId xmlns:a16="http://schemas.microsoft.com/office/drawing/2014/main" id="{273864A2-1C15-704A-881E-A5A6E4F92E65}"/>
              </a:ext>
            </a:extLst>
          </p:cNvPr>
          <p:cNvSpPr txBox="1"/>
          <p:nvPr/>
        </p:nvSpPr>
        <p:spPr>
          <a:xfrm>
            <a:off x="7012613" y="2657633"/>
            <a:ext cx="1505847" cy="2308324"/>
          </a:xfrm>
          <a:prstGeom prst="rect">
            <a:avLst/>
          </a:prstGeom>
          <a:noFill/>
        </p:spPr>
        <p:txBody>
          <a:bodyPr wrap="square" rtlCol="0">
            <a:spAutoFit/>
          </a:bodyPr>
          <a:lstStyle/>
          <a:p>
            <a:r>
              <a:rPr lang="en-US" sz="2400" b="1" dirty="0" err="1">
                <a:latin typeface="Courier"/>
              </a:rPr>
              <a:t>sfence</a:t>
            </a:r>
            <a:endParaRPr lang="en-US" sz="2400" b="1" dirty="0">
              <a:latin typeface="Courier"/>
            </a:endParaRPr>
          </a:p>
          <a:p>
            <a:r>
              <a:rPr lang="en-US" sz="2400" b="1" dirty="0">
                <a:solidFill>
                  <a:srgbClr val="FF0000"/>
                </a:solidFill>
                <a:latin typeface="Courier"/>
              </a:rPr>
              <a:t>write A</a:t>
            </a:r>
          </a:p>
          <a:p>
            <a:r>
              <a:rPr lang="en-US" sz="2400" b="1" dirty="0">
                <a:solidFill>
                  <a:schemeClr val="accent1">
                    <a:lumMod val="75000"/>
                  </a:schemeClr>
                </a:solidFill>
                <a:latin typeface="Courier"/>
              </a:rPr>
              <a:t>write C</a:t>
            </a:r>
            <a:endParaRPr lang="en-US" sz="2400" b="1" dirty="0">
              <a:latin typeface="Courier"/>
            </a:endParaRPr>
          </a:p>
          <a:p>
            <a:r>
              <a:rPr lang="en-US" sz="2400" b="1" dirty="0">
                <a:solidFill>
                  <a:schemeClr val="accent6">
                    <a:lumMod val="75000"/>
                  </a:schemeClr>
                </a:solidFill>
                <a:latin typeface="Courier"/>
              </a:rPr>
              <a:t>write B</a:t>
            </a:r>
            <a:endParaRPr lang="en-US" sz="2400" b="1" dirty="0">
              <a:latin typeface="Courier"/>
            </a:endParaRPr>
          </a:p>
          <a:p>
            <a:r>
              <a:rPr lang="en-US" sz="2400" b="1" dirty="0">
                <a:latin typeface="Courier"/>
              </a:rPr>
              <a:t>...</a:t>
            </a:r>
          </a:p>
          <a:p>
            <a:r>
              <a:rPr lang="en-US" sz="2400" b="1" dirty="0" err="1">
                <a:latin typeface="Courier"/>
              </a:rPr>
              <a:t>sfence</a:t>
            </a:r>
            <a:endParaRPr lang="en-US" sz="2400" b="1" dirty="0">
              <a:latin typeface="Courier"/>
            </a:endParaRPr>
          </a:p>
        </p:txBody>
      </p:sp>
      <p:sp>
        <p:nvSpPr>
          <p:cNvPr id="26" name="TextBox 25">
            <a:extLst>
              <a:ext uri="{FF2B5EF4-FFF2-40B4-BE49-F238E27FC236}">
                <a16:creationId xmlns:a16="http://schemas.microsoft.com/office/drawing/2014/main" id="{B53E7CA0-6334-DE4C-B543-5CE262C2CCC3}"/>
              </a:ext>
            </a:extLst>
          </p:cNvPr>
          <p:cNvSpPr txBox="1"/>
          <p:nvPr/>
        </p:nvSpPr>
        <p:spPr>
          <a:xfrm>
            <a:off x="10304351" y="2635231"/>
            <a:ext cx="1505847" cy="2308324"/>
          </a:xfrm>
          <a:prstGeom prst="rect">
            <a:avLst/>
          </a:prstGeom>
          <a:noFill/>
        </p:spPr>
        <p:txBody>
          <a:bodyPr wrap="square" rtlCol="0">
            <a:spAutoFit/>
          </a:bodyPr>
          <a:lstStyle/>
          <a:p>
            <a:r>
              <a:rPr lang="en-US" sz="2400" b="1" dirty="0" err="1">
                <a:latin typeface="Courier"/>
              </a:rPr>
              <a:t>sfence</a:t>
            </a:r>
            <a:endParaRPr lang="en-US" sz="2400" b="1" dirty="0">
              <a:latin typeface="Courier"/>
            </a:endParaRPr>
          </a:p>
          <a:p>
            <a:r>
              <a:rPr lang="en-US" sz="2400" b="1" dirty="0">
                <a:solidFill>
                  <a:schemeClr val="accent1">
                    <a:lumMod val="75000"/>
                  </a:schemeClr>
                </a:solidFill>
                <a:latin typeface="Courier"/>
              </a:rPr>
              <a:t>write C</a:t>
            </a:r>
          </a:p>
          <a:p>
            <a:r>
              <a:rPr lang="en-US" sz="2400" b="1" dirty="0">
                <a:solidFill>
                  <a:srgbClr val="FF0000"/>
                </a:solidFill>
                <a:latin typeface="Courier"/>
              </a:rPr>
              <a:t>write A</a:t>
            </a:r>
            <a:endParaRPr lang="en-US" sz="2400" b="1" dirty="0">
              <a:latin typeface="Courier"/>
            </a:endParaRPr>
          </a:p>
          <a:p>
            <a:r>
              <a:rPr lang="en-US" sz="2400" b="1" dirty="0">
                <a:solidFill>
                  <a:schemeClr val="accent6">
                    <a:lumMod val="75000"/>
                  </a:schemeClr>
                </a:solidFill>
                <a:latin typeface="Courier"/>
              </a:rPr>
              <a:t>write B</a:t>
            </a:r>
            <a:endParaRPr lang="en-US" sz="2400" b="1" dirty="0">
              <a:latin typeface="Courier"/>
            </a:endParaRPr>
          </a:p>
          <a:p>
            <a:r>
              <a:rPr lang="en-US" sz="2400" b="1" dirty="0">
                <a:latin typeface="Courier"/>
              </a:rPr>
              <a:t>...</a:t>
            </a:r>
          </a:p>
          <a:p>
            <a:r>
              <a:rPr lang="en-US" sz="2400" b="1" dirty="0" err="1">
                <a:latin typeface="Courier"/>
              </a:rPr>
              <a:t>sfence</a:t>
            </a:r>
            <a:endParaRPr lang="en-US" sz="2400" b="1" dirty="0">
              <a:latin typeface="Courier"/>
            </a:endParaRPr>
          </a:p>
        </p:txBody>
      </p:sp>
      <p:sp>
        <p:nvSpPr>
          <p:cNvPr id="27" name="Arrow: Down 10">
            <a:extLst>
              <a:ext uri="{FF2B5EF4-FFF2-40B4-BE49-F238E27FC236}">
                <a16:creationId xmlns:a16="http://schemas.microsoft.com/office/drawing/2014/main" id="{13072FD5-2C06-5040-B7A7-8308CE675B90}"/>
              </a:ext>
            </a:extLst>
          </p:cNvPr>
          <p:cNvSpPr/>
          <p:nvPr/>
        </p:nvSpPr>
        <p:spPr>
          <a:xfrm rot="19800000">
            <a:off x="4275365" y="5010816"/>
            <a:ext cx="396240" cy="53971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Arrow: Down 10">
            <a:extLst>
              <a:ext uri="{FF2B5EF4-FFF2-40B4-BE49-F238E27FC236}">
                <a16:creationId xmlns:a16="http://schemas.microsoft.com/office/drawing/2014/main" id="{8783FD6C-8F25-3041-9C1E-3FAD353BA56D}"/>
              </a:ext>
            </a:extLst>
          </p:cNvPr>
          <p:cNvSpPr/>
          <p:nvPr/>
        </p:nvSpPr>
        <p:spPr>
          <a:xfrm rot="20700000">
            <a:off x="5897880" y="5008037"/>
            <a:ext cx="396240" cy="53971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10">
            <a:extLst>
              <a:ext uri="{FF2B5EF4-FFF2-40B4-BE49-F238E27FC236}">
                <a16:creationId xmlns:a16="http://schemas.microsoft.com/office/drawing/2014/main" id="{43C67ABB-26D4-B14A-A404-9DE82B4806AB}"/>
              </a:ext>
            </a:extLst>
          </p:cNvPr>
          <p:cNvSpPr/>
          <p:nvPr/>
        </p:nvSpPr>
        <p:spPr>
          <a:xfrm rot="1184557">
            <a:off x="7439843" y="5002309"/>
            <a:ext cx="396240" cy="53971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10">
            <a:extLst>
              <a:ext uri="{FF2B5EF4-FFF2-40B4-BE49-F238E27FC236}">
                <a16:creationId xmlns:a16="http://schemas.microsoft.com/office/drawing/2014/main" id="{1DFB24F6-F0C3-B446-8730-9E26113CBFEE}"/>
              </a:ext>
            </a:extLst>
          </p:cNvPr>
          <p:cNvSpPr/>
          <p:nvPr/>
        </p:nvSpPr>
        <p:spPr>
          <a:xfrm rot="1800000">
            <a:off x="9027100" y="5010816"/>
            <a:ext cx="396240" cy="53971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10">
            <a:extLst>
              <a:ext uri="{FF2B5EF4-FFF2-40B4-BE49-F238E27FC236}">
                <a16:creationId xmlns:a16="http://schemas.microsoft.com/office/drawing/2014/main" id="{2668A3B7-DD28-6249-BFF5-5B9F87B15D5F}"/>
              </a:ext>
            </a:extLst>
          </p:cNvPr>
          <p:cNvSpPr/>
          <p:nvPr/>
        </p:nvSpPr>
        <p:spPr>
          <a:xfrm rot="2700000">
            <a:off x="10688898" y="5027007"/>
            <a:ext cx="396240" cy="53971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0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1" grpId="0" animBg="1"/>
      <p:bldP spid="12" grpId="0" animBg="1"/>
      <p:bldP spid="15" grpId="0" animBg="1"/>
      <p:bldP spid="16" grpId="0"/>
      <p:bldP spid="17" grpId="0"/>
      <p:bldP spid="18" grpId="0" animBg="1"/>
      <p:bldP spid="19" grpId="0"/>
      <p:bldP spid="23" grpId="0"/>
      <p:bldP spid="24" grpId="0"/>
      <p:bldP spid="25" grpId="0"/>
      <p:bldP spid="26" grpId="0"/>
      <p:bldP spid="27" grpId="0" animBg="1"/>
      <p:bldP spid="28"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1CD71-4B94-4CAE-B578-0FB4F20BD349}"/>
              </a:ext>
            </a:extLst>
          </p:cNvPr>
          <p:cNvSpPr>
            <a:spLocks noGrp="1"/>
          </p:cNvSpPr>
          <p:nvPr>
            <p:ph type="title"/>
          </p:nvPr>
        </p:nvSpPr>
        <p:spPr/>
        <p:txBody>
          <a:bodyPr/>
          <a:lstStyle/>
          <a:p>
            <a:r>
              <a:rPr lang="en-US" dirty="0"/>
              <a:t>PMT</a:t>
            </a:r>
            <a:r>
              <a:rPr lang="en-US" sz="3600" dirty="0"/>
              <a:t>EST</a:t>
            </a:r>
            <a:r>
              <a:rPr lang="en-US" dirty="0"/>
              <a:t> KEY IDEAS: </a:t>
            </a:r>
            <a:r>
              <a:rPr lang="en-US" dirty="0">
                <a:solidFill>
                  <a:schemeClr val="accent1">
                    <a:lumMod val="75000"/>
                  </a:schemeClr>
                </a:solidFill>
              </a:rPr>
              <a:t>FAST</a:t>
            </a:r>
          </a:p>
        </p:txBody>
      </p:sp>
      <p:sp>
        <p:nvSpPr>
          <p:cNvPr id="3" name="Content Placeholder 2">
            <a:extLst>
              <a:ext uri="{FF2B5EF4-FFF2-40B4-BE49-F238E27FC236}">
                <a16:creationId xmlns:a16="http://schemas.microsoft.com/office/drawing/2014/main" id="{1D849A8A-3A1D-4740-9BC5-3B936E971D1C}"/>
              </a:ext>
            </a:extLst>
          </p:cNvPr>
          <p:cNvSpPr>
            <a:spLocks noGrp="1"/>
          </p:cNvSpPr>
          <p:nvPr>
            <p:ph idx="1"/>
          </p:nvPr>
        </p:nvSpPr>
        <p:spPr>
          <a:xfrm>
            <a:off x="838200" y="1825625"/>
            <a:ext cx="10515600" cy="623881"/>
          </a:xfrm>
        </p:spPr>
        <p:txBody>
          <a:bodyPr>
            <a:normAutofit/>
          </a:bodyPr>
          <a:lstStyle/>
          <a:p>
            <a:r>
              <a:rPr lang="en-US" dirty="0"/>
              <a:t>Prior work [Yat’14] uses exhaustive testing </a:t>
            </a:r>
          </a:p>
        </p:txBody>
      </p:sp>
      <p:pic>
        <p:nvPicPr>
          <p:cNvPr id="4" name="Picture 3">
            <a:extLst>
              <a:ext uri="{FF2B5EF4-FFF2-40B4-BE49-F238E27FC236}">
                <a16:creationId xmlns:a16="http://schemas.microsoft.com/office/drawing/2014/main" id="{ADC89E87-404B-F147-8C36-8F01552E9690}"/>
              </a:ext>
            </a:extLst>
          </p:cNvPr>
          <p:cNvPicPr>
            <a:picLocks noChangeAspect="1"/>
          </p:cNvPicPr>
          <p:nvPr/>
        </p:nvPicPr>
        <p:blipFill>
          <a:blip r:embed="rId3"/>
          <a:stretch>
            <a:fillRect/>
          </a:stretch>
        </p:blipFill>
        <p:spPr>
          <a:xfrm rot="2144075">
            <a:off x="7310629" y="517316"/>
            <a:ext cx="567942" cy="946569"/>
          </a:xfrm>
          <a:prstGeom prst="rect">
            <a:avLst/>
          </a:prstGeom>
        </p:spPr>
      </p:pic>
      <p:sp>
        <p:nvSpPr>
          <p:cNvPr id="5" name="Slide Number Placeholder 4">
            <a:extLst>
              <a:ext uri="{FF2B5EF4-FFF2-40B4-BE49-F238E27FC236}">
                <a16:creationId xmlns:a16="http://schemas.microsoft.com/office/drawing/2014/main" id="{412275C6-AE50-457E-80AA-9BC71235C9F2}"/>
              </a:ext>
            </a:extLst>
          </p:cNvPr>
          <p:cNvSpPr>
            <a:spLocks noGrp="1"/>
          </p:cNvSpPr>
          <p:nvPr>
            <p:ph type="sldNum" sz="quarter" idx="12"/>
          </p:nvPr>
        </p:nvSpPr>
        <p:spPr/>
        <p:txBody>
          <a:bodyPr/>
          <a:lstStyle/>
          <a:p>
            <a:fld id="{5E9D59E2-FF9E-824B-BC6B-E1567BE22C0E}" type="slidenum">
              <a:rPr lang="en-US" smtClean="0"/>
              <a:t>18</a:t>
            </a:fld>
            <a:endParaRPr lang="en-US" dirty="0"/>
          </a:p>
        </p:txBody>
      </p:sp>
      <p:sp>
        <p:nvSpPr>
          <p:cNvPr id="23" name="TextBox 22">
            <a:extLst>
              <a:ext uri="{FF2B5EF4-FFF2-40B4-BE49-F238E27FC236}">
                <a16:creationId xmlns:a16="http://schemas.microsoft.com/office/drawing/2014/main" id="{FFF34587-7EC5-DA4E-9C9D-CF86815F4D4C}"/>
              </a:ext>
            </a:extLst>
          </p:cNvPr>
          <p:cNvSpPr txBox="1"/>
          <p:nvPr/>
        </p:nvSpPr>
        <p:spPr>
          <a:xfrm>
            <a:off x="6115053" y="2661674"/>
            <a:ext cx="1505847" cy="2308324"/>
          </a:xfrm>
          <a:prstGeom prst="rect">
            <a:avLst/>
          </a:prstGeom>
          <a:noFill/>
        </p:spPr>
        <p:txBody>
          <a:bodyPr wrap="square" rtlCol="0">
            <a:spAutoFit/>
          </a:bodyPr>
          <a:lstStyle/>
          <a:p>
            <a:r>
              <a:rPr lang="en-US" sz="2400" b="1" dirty="0" err="1">
                <a:latin typeface="Courier"/>
              </a:rPr>
              <a:t>sfence</a:t>
            </a:r>
            <a:endParaRPr lang="en-US" sz="2400" b="1" dirty="0">
              <a:latin typeface="Courier"/>
            </a:endParaRPr>
          </a:p>
          <a:p>
            <a:r>
              <a:rPr lang="en-US" sz="2400" b="1" dirty="0">
                <a:latin typeface="Courier"/>
              </a:rPr>
              <a:t>write C</a:t>
            </a:r>
          </a:p>
          <a:p>
            <a:r>
              <a:rPr lang="en-US" sz="2400" b="1" dirty="0">
                <a:latin typeface="Courier"/>
              </a:rPr>
              <a:t>write B</a:t>
            </a:r>
          </a:p>
          <a:p>
            <a:r>
              <a:rPr lang="en-US" sz="2400" b="1" dirty="0">
                <a:latin typeface="Courier"/>
              </a:rPr>
              <a:t>write A</a:t>
            </a:r>
          </a:p>
          <a:p>
            <a:r>
              <a:rPr lang="en-US" sz="2400" b="1" dirty="0">
                <a:latin typeface="Courier"/>
              </a:rPr>
              <a:t>...</a:t>
            </a:r>
          </a:p>
          <a:p>
            <a:r>
              <a:rPr lang="en-US" sz="2400" b="1" dirty="0" err="1">
                <a:latin typeface="Courier"/>
              </a:rPr>
              <a:t>sfence</a:t>
            </a:r>
            <a:endParaRPr lang="en-US" sz="2400" b="1" dirty="0">
              <a:latin typeface="Courier"/>
            </a:endParaRPr>
          </a:p>
        </p:txBody>
      </p:sp>
      <p:sp>
        <p:nvSpPr>
          <p:cNvPr id="28" name="Arrow: Down 10">
            <a:extLst>
              <a:ext uri="{FF2B5EF4-FFF2-40B4-BE49-F238E27FC236}">
                <a16:creationId xmlns:a16="http://schemas.microsoft.com/office/drawing/2014/main" id="{8783FD6C-8F25-3041-9C1E-3FAD353BA56D}"/>
              </a:ext>
            </a:extLst>
          </p:cNvPr>
          <p:cNvSpPr/>
          <p:nvPr/>
        </p:nvSpPr>
        <p:spPr>
          <a:xfrm>
            <a:off x="6669857" y="5092351"/>
            <a:ext cx="396240" cy="53971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8A5ED3-4239-2F41-B956-F61F45042F3C}"/>
              </a:ext>
            </a:extLst>
          </p:cNvPr>
          <p:cNvSpPr/>
          <p:nvPr/>
        </p:nvSpPr>
        <p:spPr>
          <a:xfrm>
            <a:off x="5694785" y="5754422"/>
            <a:ext cx="2346385" cy="7024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Recoverable?</a:t>
            </a:r>
          </a:p>
        </p:txBody>
      </p:sp>
      <p:pic>
        <p:nvPicPr>
          <p:cNvPr id="9" name="Picture 2" descr="Image result for rainbow unicorn animated">
            <a:extLst>
              <a:ext uri="{FF2B5EF4-FFF2-40B4-BE49-F238E27FC236}">
                <a16:creationId xmlns:a16="http://schemas.microsoft.com/office/drawing/2014/main" id="{F7DDA685-081E-467D-A071-A60F4E3530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617"/>
          <a:stretch/>
        </p:blipFill>
        <p:spPr bwMode="auto">
          <a:xfrm flipH="1">
            <a:off x="1153545" y="4256565"/>
            <a:ext cx="1457767" cy="15522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EE33E94-0230-4470-AB05-07C5F1C3BE58}"/>
              </a:ext>
            </a:extLst>
          </p:cNvPr>
          <p:cNvGrpSpPr/>
          <p:nvPr/>
        </p:nvGrpSpPr>
        <p:grpSpPr>
          <a:xfrm>
            <a:off x="1882429" y="3249630"/>
            <a:ext cx="3812356" cy="850900"/>
            <a:chOff x="1882429" y="3200400"/>
            <a:chExt cx="3812356" cy="850900"/>
          </a:xfrm>
        </p:grpSpPr>
        <p:grpSp>
          <p:nvGrpSpPr>
            <p:cNvPr id="8" name="Group 7">
              <a:extLst>
                <a:ext uri="{FF2B5EF4-FFF2-40B4-BE49-F238E27FC236}">
                  <a16:creationId xmlns:a16="http://schemas.microsoft.com/office/drawing/2014/main" id="{A1D38743-1D68-4883-8882-204F5771C129}"/>
                </a:ext>
              </a:extLst>
            </p:cNvPr>
            <p:cNvGrpSpPr/>
            <p:nvPr/>
          </p:nvGrpSpPr>
          <p:grpSpPr>
            <a:xfrm>
              <a:off x="1882429" y="3200400"/>
              <a:ext cx="3812356" cy="850900"/>
              <a:chOff x="1882429" y="3200400"/>
              <a:chExt cx="3812356" cy="850900"/>
            </a:xfrm>
          </p:grpSpPr>
          <p:sp>
            <p:nvSpPr>
              <p:cNvPr id="6" name="Thought Bubble: Cloud 5">
                <a:extLst>
                  <a:ext uri="{FF2B5EF4-FFF2-40B4-BE49-F238E27FC236}">
                    <a16:creationId xmlns:a16="http://schemas.microsoft.com/office/drawing/2014/main" id="{D018CDA6-6EC4-408B-8B2E-78AE51ED8DB2}"/>
                  </a:ext>
                </a:extLst>
              </p:cNvPr>
              <p:cNvSpPr/>
              <p:nvPr/>
            </p:nvSpPr>
            <p:spPr>
              <a:xfrm>
                <a:off x="1882429" y="3200400"/>
                <a:ext cx="3812356" cy="850900"/>
              </a:xfrm>
              <a:prstGeom prst="cloudCallout">
                <a:avLst>
                  <a:gd name="adj1" fmla="val -25975"/>
                  <a:gd name="adj2" fmla="val 8617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4BCCD6CD-E0F5-4B7D-B47D-C5082DF2D62D}"/>
                  </a:ext>
                </a:extLst>
              </p:cNvPr>
              <p:cNvSpPr/>
              <p:nvPr/>
            </p:nvSpPr>
            <p:spPr>
              <a:xfrm>
                <a:off x="2295967" y="3395017"/>
                <a:ext cx="2178160" cy="461665"/>
              </a:xfrm>
              <a:prstGeom prst="rect">
                <a:avLst/>
              </a:prstGeom>
            </p:spPr>
            <p:txBody>
              <a:bodyPr wrap="none">
                <a:spAutoFit/>
              </a:bodyPr>
              <a:lstStyle/>
              <a:p>
                <a:pPr algn="ctr"/>
                <a:r>
                  <a:rPr lang="en-US" sz="2400" dirty="0">
                    <a:latin typeface="Franklin Gothic Medium" panose="020B0603020102020204" pitchFamily="34" charset="0"/>
                  </a:rPr>
                  <a:t>Test at runtime</a:t>
                </a:r>
              </a:p>
            </p:txBody>
          </p:sp>
        </p:grpSp>
        <p:pic>
          <p:nvPicPr>
            <p:cNvPr id="13" name="Picture 2" descr="Image result for gear icon">
              <a:extLst>
                <a:ext uri="{FF2B5EF4-FFF2-40B4-BE49-F238E27FC236}">
                  <a16:creationId xmlns:a16="http://schemas.microsoft.com/office/drawing/2014/main" id="{782440BC-C693-4836-985F-FAE087F6DE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986" y="3264980"/>
              <a:ext cx="702470" cy="7024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8552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1CD71-4B94-4CAE-B578-0FB4F20BD349}"/>
              </a:ext>
            </a:extLst>
          </p:cNvPr>
          <p:cNvSpPr>
            <a:spLocks noGrp="1"/>
          </p:cNvSpPr>
          <p:nvPr>
            <p:ph type="title"/>
          </p:nvPr>
        </p:nvSpPr>
        <p:spPr/>
        <p:txBody>
          <a:bodyPr/>
          <a:lstStyle/>
          <a:p>
            <a:r>
              <a:rPr lang="en-US" dirty="0"/>
              <a:t>PMT</a:t>
            </a:r>
            <a:r>
              <a:rPr lang="en-US" sz="3600" dirty="0"/>
              <a:t>EST</a:t>
            </a:r>
            <a:r>
              <a:rPr lang="en-US" dirty="0"/>
              <a:t> KEY IDEAS: </a:t>
            </a:r>
            <a:r>
              <a:rPr lang="en-US" dirty="0">
                <a:solidFill>
                  <a:schemeClr val="accent1">
                    <a:lumMod val="75000"/>
                  </a:schemeClr>
                </a:solidFill>
              </a:rPr>
              <a:t>FAST</a:t>
            </a:r>
          </a:p>
        </p:txBody>
      </p:sp>
      <p:sp>
        <p:nvSpPr>
          <p:cNvPr id="3" name="Content Placeholder 2">
            <a:extLst>
              <a:ext uri="{FF2B5EF4-FFF2-40B4-BE49-F238E27FC236}">
                <a16:creationId xmlns:a16="http://schemas.microsoft.com/office/drawing/2014/main" id="{1D849A8A-3A1D-4740-9BC5-3B936E971D1C}"/>
              </a:ext>
            </a:extLst>
          </p:cNvPr>
          <p:cNvSpPr>
            <a:spLocks noGrp="1"/>
          </p:cNvSpPr>
          <p:nvPr>
            <p:ph idx="1"/>
          </p:nvPr>
        </p:nvSpPr>
        <p:spPr>
          <a:xfrm>
            <a:off x="838199" y="1825625"/>
            <a:ext cx="11168921" cy="1600636"/>
          </a:xfrm>
        </p:spPr>
        <p:txBody>
          <a:bodyPr>
            <a:normAutofit/>
          </a:bodyPr>
          <a:lstStyle/>
          <a:p>
            <a:r>
              <a:rPr lang="en-US" dirty="0"/>
              <a:t>Prior work [Yat’14] uses exhaustive testing </a:t>
            </a:r>
          </a:p>
          <a:p>
            <a:r>
              <a:rPr lang="en-US" dirty="0" err="1"/>
              <a:t>PMTest</a:t>
            </a:r>
            <a:r>
              <a:rPr lang="en-US" dirty="0"/>
              <a:t> infers the </a:t>
            </a:r>
            <a:r>
              <a:rPr lang="en-US" b="1" dirty="0">
                <a:solidFill>
                  <a:schemeClr val="accent2">
                    <a:lumMod val="75000"/>
                  </a:schemeClr>
                </a:solidFill>
              </a:rPr>
              <a:t>persistence interval</a:t>
            </a:r>
            <a:r>
              <a:rPr lang="en-US" dirty="0"/>
              <a:t> from PM operation trace</a:t>
            </a:r>
            <a:br>
              <a:rPr lang="en-US" dirty="0">
                <a:solidFill>
                  <a:schemeClr val="accent1">
                    <a:lumMod val="75000"/>
                  </a:schemeClr>
                </a:solidFill>
              </a:rPr>
            </a:br>
            <a:r>
              <a:rPr lang="en-US" dirty="0">
                <a:solidFill>
                  <a:schemeClr val="accent1">
                    <a:lumMod val="75000"/>
                  </a:schemeClr>
                </a:solidFill>
              </a:rPr>
              <a:t>        The interval in which a write can possibly become persistent </a:t>
            </a:r>
          </a:p>
        </p:txBody>
      </p:sp>
      <p:pic>
        <p:nvPicPr>
          <p:cNvPr id="4" name="Picture 3">
            <a:extLst>
              <a:ext uri="{FF2B5EF4-FFF2-40B4-BE49-F238E27FC236}">
                <a16:creationId xmlns:a16="http://schemas.microsoft.com/office/drawing/2014/main" id="{ADC89E87-404B-F147-8C36-8F01552E9690}"/>
              </a:ext>
            </a:extLst>
          </p:cNvPr>
          <p:cNvPicPr>
            <a:picLocks noChangeAspect="1"/>
          </p:cNvPicPr>
          <p:nvPr/>
        </p:nvPicPr>
        <p:blipFill>
          <a:blip r:embed="rId3"/>
          <a:stretch>
            <a:fillRect/>
          </a:stretch>
        </p:blipFill>
        <p:spPr>
          <a:xfrm rot="2144075">
            <a:off x="7310629" y="517316"/>
            <a:ext cx="567942" cy="946569"/>
          </a:xfrm>
          <a:prstGeom prst="rect">
            <a:avLst/>
          </a:prstGeom>
        </p:spPr>
      </p:pic>
      <p:cxnSp>
        <p:nvCxnSpPr>
          <p:cNvPr id="12" name="Straight Arrow Connector 11">
            <a:extLst>
              <a:ext uri="{FF2B5EF4-FFF2-40B4-BE49-F238E27FC236}">
                <a16:creationId xmlns:a16="http://schemas.microsoft.com/office/drawing/2014/main" id="{DF69F5DC-AF11-4810-8386-FDF7D19063B6}"/>
              </a:ext>
            </a:extLst>
          </p:cNvPr>
          <p:cNvCxnSpPr>
            <a:cxnSpLocks/>
          </p:cNvCxnSpPr>
          <p:nvPr/>
        </p:nvCxnSpPr>
        <p:spPr>
          <a:xfrm>
            <a:off x="5894603" y="3435998"/>
            <a:ext cx="0" cy="27030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CFED640-0076-416D-824D-0BA49B34F9FB}"/>
              </a:ext>
            </a:extLst>
          </p:cNvPr>
          <p:cNvSpPr/>
          <p:nvPr/>
        </p:nvSpPr>
        <p:spPr>
          <a:xfrm>
            <a:off x="6073594" y="3627620"/>
            <a:ext cx="543700" cy="96106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A</a:t>
            </a:r>
          </a:p>
        </p:txBody>
      </p:sp>
      <p:sp>
        <p:nvSpPr>
          <p:cNvPr id="20" name="Rectangle 19">
            <a:extLst>
              <a:ext uri="{FF2B5EF4-FFF2-40B4-BE49-F238E27FC236}">
                <a16:creationId xmlns:a16="http://schemas.microsoft.com/office/drawing/2014/main" id="{8D8B6BCE-9F2D-4A80-9DD9-BE0598FF04CE}"/>
              </a:ext>
            </a:extLst>
          </p:cNvPr>
          <p:cNvSpPr/>
          <p:nvPr/>
        </p:nvSpPr>
        <p:spPr>
          <a:xfrm>
            <a:off x="6680555" y="4917506"/>
            <a:ext cx="543701" cy="8920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B</a:t>
            </a:r>
          </a:p>
        </p:txBody>
      </p:sp>
      <p:sp>
        <p:nvSpPr>
          <p:cNvPr id="15" name="TextBox 14">
            <a:extLst>
              <a:ext uri="{FF2B5EF4-FFF2-40B4-BE49-F238E27FC236}">
                <a16:creationId xmlns:a16="http://schemas.microsoft.com/office/drawing/2014/main" id="{EEF47592-FB96-4B5B-AE26-F00151A55C5E}"/>
              </a:ext>
            </a:extLst>
          </p:cNvPr>
          <p:cNvSpPr txBox="1"/>
          <p:nvPr/>
        </p:nvSpPr>
        <p:spPr>
          <a:xfrm>
            <a:off x="5133370" y="6109041"/>
            <a:ext cx="1567543" cy="523220"/>
          </a:xfrm>
          <a:prstGeom prst="rect">
            <a:avLst/>
          </a:prstGeom>
          <a:noFill/>
        </p:spPr>
        <p:txBody>
          <a:bodyPr wrap="square" rtlCol="0">
            <a:spAutoFit/>
          </a:bodyPr>
          <a:lstStyle/>
          <a:p>
            <a:r>
              <a:rPr lang="en-US" sz="2800" dirty="0">
                <a:latin typeface="Franklin Gothic Medium" panose="020B0603020102020204" pitchFamily="34" charset="0"/>
              </a:rPr>
              <a:t>Timeline</a:t>
            </a:r>
          </a:p>
        </p:txBody>
      </p:sp>
      <p:sp>
        <p:nvSpPr>
          <p:cNvPr id="16" name="TextBox 15">
            <a:extLst>
              <a:ext uri="{FF2B5EF4-FFF2-40B4-BE49-F238E27FC236}">
                <a16:creationId xmlns:a16="http://schemas.microsoft.com/office/drawing/2014/main" id="{A0357B49-9016-473D-9411-47CCD5CD9E27}"/>
              </a:ext>
            </a:extLst>
          </p:cNvPr>
          <p:cNvSpPr txBox="1"/>
          <p:nvPr/>
        </p:nvSpPr>
        <p:spPr>
          <a:xfrm>
            <a:off x="2543335" y="3421648"/>
            <a:ext cx="1710147" cy="2677656"/>
          </a:xfrm>
          <a:prstGeom prst="rect">
            <a:avLst/>
          </a:prstGeom>
          <a:noFill/>
          <a:ln w="28575">
            <a:solidFill>
              <a:schemeClr val="accent1">
                <a:lumMod val="75000"/>
              </a:schemeClr>
            </a:solidFill>
          </a:ln>
        </p:spPr>
        <p:txBody>
          <a:bodyPr wrap="square" rtlCol="0">
            <a:spAutoFit/>
          </a:bodyPr>
          <a:lstStyle/>
          <a:p>
            <a:endParaRPr lang="en-US" sz="2800" b="1" dirty="0">
              <a:latin typeface="Courier"/>
            </a:endParaRPr>
          </a:p>
          <a:p>
            <a:endParaRPr lang="en-US" sz="2800" b="1" dirty="0">
              <a:latin typeface="Courier"/>
            </a:endParaRPr>
          </a:p>
          <a:p>
            <a:endParaRPr lang="en-US" sz="2800" b="1" dirty="0">
              <a:latin typeface="Courier"/>
            </a:endParaRPr>
          </a:p>
          <a:p>
            <a:endParaRPr lang="en-US" sz="2800" b="1" dirty="0">
              <a:latin typeface="Courier"/>
            </a:endParaRPr>
          </a:p>
          <a:p>
            <a:endParaRPr lang="en-US" sz="2800" b="1" dirty="0">
              <a:latin typeface="Courier"/>
            </a:endParaRPr>
          </a:p>
          <a:p>
            <a:endParaRPr lang="en-US" sz="2800" b="1" dirty="0">
              <a:latin typeface="Courier"/>
            </a:endParaRPr>
          </a:p>
        </p:txBody>
      </p:sp>
      <p:sp>
        <p:nvSpPr>
          <p:cNvPr id="17" name="Arrow: Down 16">
            <a:extLst>
              <a:ext uri="{FF2B5EF4-FFF2-40B4-BE49-F238E27FC236}">
                <a16:creationId xmlns:a16="http://schemas.microsoft.com/office/drawing/2014/main" id="{C5EFDEDA-0EA0-430D-A83A-DC928F8A007D}"/>
              </a:ext>
            </a:extLst>
          </p:cNvPr>
          <p:cNvSpPr/>
          <p:nvPr/>
        </p:nvSpPr>
        <p:spPr>
          <a:xfrm rot="16200000">
            <a:off x="5130639" y="4114436"/>
            <a:ext cx="281945" cy="85651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4" name="TextBox 23">
            <a:extLst>
              <a:ext uri="{FF2B5EF4-FFF2-40B4-BE49-F238E27FC236}">
                <a16:creationId xmlns:a16="http://schemas.microsoft.com/office/drawing/2014/main" id="{1C4A0594-8732-4F7E-BE46-4EAADA9CF6A3}"/>
              </a:ext>
            </a:extLst>
          </p:cNvPr>
          <p:cNvSpPr txBox="1"/>
          <p:nvPr/>
        </p:nvSpPr>
        <p:spPr>
          <a:xfrm>
            <a:off x="2576850" y="3833410"/>
            <a:ext cx="1802085" cy="954107"/>
          </a:xfrm>
          <a:prstGeom prst="rect">
            <a:avLst/>
          </a:prstGeom>
          <a:noFill/>
        </p:spPr>
        <p:txBody>
          <a:bodyPr wrap="square" rtlCol="0">
            <a:spAutoFit/>
          </a:bodyPr>
          <a:lstStyle/>
          <a:p>
            <a:r>
              <a:rPr lang="en-US" sz="2800" b="1" dirty="0" err="1">
                <a:solidFill>
                  <a:schemeClr val="accent2">
                    <a:lumMod val="75000"/>
                  </a:schemeClr>
                </a:solidFill>
                <a:latin typeface="Courier"/>
              </a:rPr>
              <a:t>clwb</a:t>
            </a:r>
            <a:r>
              <a:rPr lang="en-US" sz="2800" b="1" dirty="0">
                <a:solidFill>
                  <a:schemeClr val="accent2">
                    <a:lumMod val="75000"/>
                  </a:schemeClr>
                </a:solidFill>
                <a:latin typeface="Courier"/>
              </a:rPr>
              <a:t>  A </a:t>
            </a:r>
          </a:p>
          <a:p>
            <a:r>
              <a:rPr lang="en-US" sz="2800" b="1" dirty="0" err="1">
                <a:solidFill>
                  <a:schemeClr val="accent2">
                    <a:lumMod val="75000"/>
                  </a:schemeClr>
                </a:solidFill>
                <a:latin typeface="Courier"/>
              </a:rPr>
              <a:t>sfence</a:t>
            </a:r>
            <a:endParaRPr lang="en-US" sz="2800" b="1" dirty="0">
              <a:solidFill>
                <a:schemeClr val="accent2">
                  <a:lumMod val="75000"/>
                </a:schemeClr>
              </a:solidFill>
              <a:latin typeface="Courier"/>
            </a:endParaRPr>
          </a:p>
        </p:txBody>
      </p:sp>
      <p:sp>
        <p:nvSpPr>
          <p:cNvPr id="25" name="Arrow: Down 24">
            <a:extLst>
              <a:ext uri="{FF2B5EF4-FFF2-40B4-BE49-F238E27FC236}">
                <a16:creationId xmlns:a16="http://schemas.microsoft.com/office/drawing/2014/main" id="{AACF1D2F-B9D7-4A0A-B512-F24A3CC42006}"/>
              </a:ext>
            </a:extLst>
          </p:cNvPr>
          <p:cNvSpPr/>
          <p:nvPr/>
        </p:nvSpPr>
        <p:spPr>
          <a:xfrm rot="16200000">
            <a:off x="5130640" y="3235123"/>
            <a:ext cx="281945" cy="85651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6" name="TextBox 25">
            <a:extLst>
              <a:ext uri="{FF2B5EF4-FFF2-40B4-BE49-F238E27FC236}">
                <a16:creationId xmlns:a16="http://schemas.microsoft.com/office/drawing/2014/main" id="{42144ED0-AB1F-49D6-9478-5900BA74A174}"/>
              </a:ext>
            </a:extLst>
          </p:cNvPr>
          <p:cNvSpPr txBox="1"/>
          <p:nvPr/>
        </p:nvSpPr>
        <p:spPr>
          <a:xfrm>
            <a:off x="2576850" y="4697522"/>
            <a:ext cx="1710147" cy="523220"/>
          </a:xfrm>
          <a:prstGeom prst="rect">
            <a:avLst/>
          </a:prstGeom>
          <a:noFill/>
        </p:spPr>
        <p:txBody>
          <a:bodyPr wrap="square" rtlCol="0">
            <a:spAutoFit/>
          </a:bodyPr>
          <a:lstStyle/>
          <a:p>
            <a:r>
              <a:rPr lang="en-US" sz="2800" b="1" dirty="0">
                <a:solidFill>
                  <a:schemeClr val="accent1">
                    <a:lumMod val="75000"/>
                  </a:schemeClr>
                </a:solidFill>
                <a:latin typeface="Courier"/>
              </a:rPr>
              <a:t>write B</a:t>
            </a:r>
          </a:p>
        </p:txBody>
      </p:sp>
      <p:sp>
        <p:nvSpPr>
          <p:cNvPr id="28" name="Arrow: Down 27">
            <a:extLst>
              <a:ext uri="{FF2B5EF4-FFF2-40B4-BE49-F238E27FC236}">
                <a16:creationId xmlns:a16="http://schemas.microsoft.com/office/drawing/2014/main" id="{F48F4940-68D9-4BEB-9FE6-8093D5277D08}"/>
              </a:ext>
            </a:extLst>
          </p:cNvPr>
          <p:cNvSpPr/>
          <p:nvPr/>
        </p:nvSpPr>
        <p:spPr>
          <a:xfrm rot="16200000">
            <a:off x="5134558" y="4518545"/>
            <a:ext cx="281945" cy="856512"/>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3" name="TextBox 32">
            <a:extLst>
              <a:ext uri="{FF2B5EF4-FFF2-40B4-BE49-F238E27FC236}">
                <a16:creationId xmlns:a16="http://schemas.microsoft.com/office/drawing/2014/main" id="{ED0DA9BD-96ED-4610-9368-2674CA554B05}"/>
              </a:ext>
            </a:extLst>
          </p:cNvPr>
          <p:cNvSpPr txBox="1"/>
          <p:nvPr/>
        </p:nvSpPr>
        <p:spPr>
          <a:xfrm>
            <a:off x="2584736" y="5091435"/>
            <a:ext cx="1532125" cy="954107"/>
          </a:xfrm>
          <a:prstGeom prst="rect">
            <a:avLst/>
          </a:prstGeom>
          <a:noFill/>
        </p:spPr>
        <p:txBody>
          <a:bodyPr wrap="square" rtlCol="0">
            <a:spAutoFit/>
          </a:bodyPr>
          <a:lstStyle/>
          <a:p>
            <a:r>
              <a:rPr lang="en-US" sz="2800" b="1" dirty="0" err="1">
                <a:solidFill>
                  <a:schemeClr val="accent1">
                    <a:lumMod val="75000"/>
                  </a:schemeClr>
                </a:solidFill>
                <a:latin typeface="Courier"/>
              </a:rPr>
              <a:t>clwb</a:t>
            </a:r>
            <a:r>
              <a:rPr lang="en-US" sz="2800" b="1" dirty="0">
                <a:solidFill>
                  <a:schemeClr val="accent1">
                    <a:lumMod val="75000"/>
                  </a:schemeClr>
                </a:solidFill>
                <a:latin typeface="Courier"/>
              </a:rPr>
              <a:t> B</a:t>
            </a:r>
          </a:p>
          <a:p>
            <a:r>
              <a:rPr lang="en-US" sz="2800" b="1" dirty="0" err="1">
                <a:solidFill>
                  <a:schemeClr val="accent1">
                    <a:lumMod val="75000"/>
                  </a:schemeClr>
                </a:solidFill>
                <a:latin typeface="Courier"/>
              </a:rPr>
              <a:t>sfence</a:t>
            </a:r>
            <a:endParaRPr lang="en-US" sz="2800" b="1" dirty="0">
              <a:solidFill>
                <a:schemeClr val="accent1">
                  <a:lumMod val="75000"/>
                </a:schemeClr>
              </a:solidFill>
              <a:latin typeface="Courier"/>
            </a:endParaRPr>
          </a:p>
        </p:txBody>
      </p:sp>
      <p:sp>
        <p:nvSpPr>
          <p:cNvPr id="34" name="Arrow: Down 33">
            <a:extLst>
              <a:ext uri="{FF2B5EF4-FFF2-40B4-BE49-F238E27FC236}">
                <a16:creationId xmlns:a16="http://schemas.microsoft.com/office/drawing/2014/main" id="{95F56123-A4F7-4676-97A1-ED0DE6C66104}"/>
              </a:ext>
            </a:extLst>
          </p:cNvPr>
          <p:cNvSpPr/>
          <p:nvPr/>
        </p:nvSpPr>
        <p:spPr>
          <a:xfrm rot="16200000">
            <a:off x="5129878" y="5381298"/>
            <a:ext cx="281945" cy="856512"/>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8" name="TextBox 17">
            <a:extLst>
              <a:ext uri="{FF2B5EF4-FFF2-40B4-BE49-F238E27FC236}">
                <a16:creationId xmlns:a16="http://schemas.microsoft.com/office/drawing/2014/main" id="{5FA2953F-DA2A-4F45-BF25-4EC00DD655FD}"/>
              </a:ext>
            </a:extLst>
          </p:cNvPr>
          <p:cNvSpPr txBox="1"/>
          <p:nvPr/>
        </p:nvSpPr>
        <p:spPr>
          <a:xfrm>
            <a:off x="7990149" y="4253251"/>
            <a:ext cx="3233604" cy="578882"/>
          </a:xfrm>
          <a:prstGeom prst="roundRect">
            <a:avLst/>
          </a:prstGeom>
          <a:solidFill>
            <a:schemeClr val="bg1"/>
          </a:solidFill>
        </p:spPr>
        <p:txBody>
          <a:bodyPr wrap="square" rtlCol="0">
            <a:spAutoFit/>
          </a:bodyPr>
          <a:lstStyle/>
          <a:p>
            <a:pPr algn="ctr"/>
            <a:r>
              <a:rPr lang="en-US" sz="2800" dirty="0">
                <a:latin typeface="Franklin Gothic Medium" panose="020B0603020102020204" pitchFamily="34" charset="0"/>
              </a:rPr>
              <a:t>A persists before B</a:t>
            </a:r>
          </a:p>
        </p:txBody>
      </p:sp>
      <p:sp>
        <p:nvSpPr>
          <p:cNvPr id="5" name="Slide Number Placeholder 4">
            <a:extLst>
              <a:ext uri="{FF2B5EF4-FFF2-40B4-BE49-F238E27FC236}">
                <a16:creationId xmlns:a16="http://schemas.microsoft.com/office/drawing/2014/main" id="{412275C6-AE50-457E-80AA-9BC71235C9F2}"/>
              </a:ext>
            </a:extLst>
          </p:cNvPr>
          <p:cNvSpPr>
            <a:spLocks noGrp="1"/>
          </p:cNvSpPr>
          <p:nvPr>
            <p:ph type="sldNum" sz="quarter" idx="12"/>
          </p:nvPr>
        </p:nvSpPr>
        <p:spPr>
          <a:xfrm>
            <a:off x="8610600" y="6310312"/>
            <a:ext cx="2743200" cy="365125"/>
          </a:xfrm>
        </p:spPr>
        <p:txBody>
          <a:bodyPr/>
          <a:lstStyle/>
          <a:p>
            <a:fld id="{5E9D59E2-FF9E-824B-BC6B-E1567BE22C0E}" type="slidenum">
              <a:rPr lang="en-US" smtClean="0"/>
              <a:t>19</a:t>
            </a:fld>
            <a:endParaRPr lang="en-US" dirty="0"/>
          </a:p>
        </p:txBody>
      </p:sp>
      <p:sp>
        <p:nvSpPr>
          <p:cNvPr id="21" name="Arrow: Down 20">
            <a:extLst>
              <a:ext uri="{FF2B5EF4-FFF2-40B4-BE49-F238E27FC236}">
                <a16:creationId xmlns:a16="http://schemas.microsoft.com/office/drawing/2014/main" id="{E4BB888C-2A8A-40FA-8A3B-966552AF88D4}"/>
              </a:ext>
            </a:extLst>
          </p:cNvPr>
          <p:cNvSpPr/>
          <p:nvPr/>
        </p:nvSpPr>
        <p:spPr>
          <a:xfrm rot="16200000">
            <a:off x="1374571" y="2749491"/>
            <a:ext cx="303013" cy="41273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94AEF42-E13A-498E-9A58-315F635B964B}"/>
              </a:ext>
            </a:extLst>
          </p:cNvPr>
          <p:cNvSpPr txBox="1"/>
          <p:nvPr/>
        </p:nvSpPr>
        <p:spPr>
          <a:xfrm>
            <a:off x="2584345" y="3400385"/>
            <a:ext cx="1710147" cy="523220"/>
          </a:xfrm>
          <a:prstGeom prst="rect">
            <a:avLst/>
          </a:prstGeom>
          <a:noFill/>
        </p:spPr>
        <p:txBody>
          <a:bodyPr wrap="square" rtlCol="0">
            <a:spAutoFit/>
          </a:bodyPr>
          <a:lstStyle/>
          <a:p>
            <a:r>
              <a:rPr lang="en-US" sz="2800" b="1" dirty="0">
                <a:solidFill>
                  <a:schemeClr val="accent2">
                    <a:lumMod val="75000"/>
                  </a:schemeClr>
                </a:solidFill>
                <a:latin typeface="Courier"/>
              </a:rPr>
              <a:t>write A</a:t>
            </a:r>
          </a:p>
        </p:txBody>
      </p:sp>
      <p:sp>
        <p:nvSpPr>
          <p:cNvPr id="29" name="TextBox 28">
            <a:extLst>
              <a:ext uri="{FF2B5EF4-FFF2-40B4-BE49-F238E27FC236}">
                <a16:creationId xmlns:a16="http://schemas.microsoft.com/office/drawing/2014/main" id="{EFDA1B3F-9308-41F4-A573-43BE1F57CA07}"/>
              </a:ext>
            </a:extLst>
          </p:cNvPr>
          <p:cNvSpPr txBox="1"/>
          <p:nvPr/>
        </p:nvSpPr>
        <p:spPr>
          <a:xfrm>
            <a:off x="2648151" y="6109041"/>
            <a:ext cx="1567543" cy="523220"/>
          </a:xfrm>
          <a:prstGeom prst="rect">
            <a:avLst/>
          </a:prstGeom>
          <a:noFill/>
        </p:spPr>
        <p:txBody>
          <a:bodyPr wrap="square" rtlCol="0">
            <a:spAutoFit/>
          </a:bodyPr>
          <a:lstStyle/>
          <a:p>
            <a:pPr algn="ctr"/>
            <a:r>
              <a:rPr lang="en-US" sz="2800" dirty="0">
                <a:latin typeface="Franklin Gothic Medium" panose="020B0603020102020204" pitchFamily="34" charset="0"/>
              </a:rPr>
              <a:t>Trace</a:t>
            </a:r>
          </a:p>
        </p:txBody>
      </p:sp>
    </p:spTree>
    <p:extLst>
      <p:ext uri="{BB962C8B-B14F-4D97-AF65-F5344CB8AC3E}">
        <p14:creationId xmlns:p14="http://schemas.microsoft.com/office/powerpoint/2010/main" val="101235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15" grpId="0"/>
      <p:bldP spid="16" grpId="0" animBg="1"/>
      <p:bldP spid="17" grpId="0" animBg="1"/>
      <p:bldP spid="24" grpId="0"/>
      <p:bldP spid="25" grpId="0" animBg="1"/>
      <p:bldP spid="26" grpId="0"/>
      <p:bldP spid="28" grpId="0" animBg="1"/>
      <p:bldP spid="33" grpId="0"/>
      <p:bldP spid="34" grpId="0" animBg="1"/>
      <p:bldP spid="18" grpId="0" animBg="1"/>
      <p:bldP spid="21" grpId="0" animBg="1"/>
      <p:bldP spid="22"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E508-9967-4CBF-9643-805E363A9BE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3CAA3FA-1350-4D32-9D79-28D9D701B212}"/>
              </a:ext>
            </a:extLst>
          </p:cNvPr>
          <p:cNvSpPr>
            <a:spLocks noGrp="1"/>
          </p:cNvSpPr>
          <p:nvPr>
            <p:ph idx="1"/>
          </p:nvPr>
        </p:nvSpPr>
        <p:spPr>
          <a:xfrm>
            <a:off x="1051560" y="1690688"/>
            <a:ext cx="10632440" cy="4802187"/>
          </a:xfrm>
        </p:spPr>
        <p:txBody>
          <a:bodyPr>
            <a:normAutofit/>
          </a:bodyPr>
          <a:lstStyle/>
          <a:p>
            <a:r>
              <a:rPr lang="en-US" sz="2400" dirty="0"/>
              <a:t>The new persistent memory (PM) allows direct management of persistent data in memory</a:t>
            </a:r>
          </a:p>
          <a:p>
            <a:r>
              <a:rPr lang="en-US" sz="2400" dirty="0"/>
              <a:t>However, it is hard to guarantee crash consistency</a:t>
            </a:r>
          </a:p>
          <a:p>
            <a:r>
              <a:rPr lang="en-US" sz="2400" dirty="0"/>
              <a:t>PMTest detects such crash consistency bugs and performance bugs</a:t>
            </a:r>
          </a:p>
          <a:p>
            <a:r>
              <a:rPr lang="en-US" sz="2400" dirty="0"/>
              <a:t>PMTest is </a:t>
            </a:r>
            <a:r>
              <a:rPr lang="en-US" sz="2400" b="1" dirty="0">
                <a:solidFill>
                  <a:schemeClr val="accent2">
                    <a:lumMod val="75000"/>
                  </a:schemeClr>
                </a:solidFill>
              </a:rPr>
              <a:t>flexible</a:t>
            </a:r>
            <a:r>
              <a:rPr lang="en-US" sz="2400" dirty="0"/>
              <a:t> </a:t>
            </a:r>
          </a:p>
          <a:p>
            <a:pPr lvl="1"/>
            <a:r>
              <a:rPr lang="en-US" sz="2200" dirty="0">
                <a:solidFill>
                  <a:schemeClr val="accent1">
                    <a:lumMod val="75000"/>
                  </a:schemeClr>
                </a:solidFill>
              </a:rPr>
              <a:t>Supports kernel modules, custom PM programs, transaction-based programs, etc.</a:t>
            </a:r>
          </a:p>
          <a:p>
            <a:pPr lvl="1"/>
            <a:r>
              <a:rPr lang="en-US" sz="2200" dirty="0">
                <a:solidFill>
                  <a:schemeClr val="accent1">
                    <a:lumMod val="75000"/>
                  </a:schemeClr>
                </a:solidFill>
              </a:rPr>
              <a:t>Can be extended to different PM hardware platforms</a:t>
            </a:r>
          </a:p>
          <a:p>
            <a:r>
              <a:rPr lang="en-US" sz="2400" dirty="0"/>
              <a:t>PMTest is </a:t>
            </a:r>
            <a:r>
              <a:rPr lang="en-US" sz="2400" b="1" dirty="0">
                <a:solidFill>
                  <a:schemeClr val="accent2">
                    <a:lumMod val="75000"/>
                  </a:schemeClr>
                </a:solidFill>
              </a:rPr>
              <a:t>fast</a:t>
            </a:r>
            <a:r>
              <a:rPr lang="en-US" sz="2400" dirty="0"/>
              <a:t> </a:t>
            </a:r>
          </a:p>
          <a:p>
            <a:pPr lvl="1"/>
            <a:r>
              <a:rPr lang="en-US" dirty="0">
                <a:solidFill>
                  <a:schemeClr val="accent1">
                    <a:lumMod val="75000"/>
                  </a:schemeClr>
                </a:solidFill>
              </a:rPr>
              <a:t>7X faster than the state-of-the-art tool</a:t>
            </a:r>
          </a:p>
          <a:p>
            <a:pPr lvl="1"/>
            <a:r>
              <a:rPr lang="en-US" sz="2200" dirty="0">
                <a:solidFill>
                  <a:schemeClr val="accent1">
                    <a:lumMod val="75000"/>
                  </a:schemeClr>
                </a:solidFill>
              </a:rPr>
              <a:t>Less than 2X overhead in real-workload applications</a:t>
            </a:r>
          </a:p>
          <a:p>
            <a:r>
              <a:rPr lang="en-US" sz="2400" dirty="0"/>
              <a:t>We have detected 3 new bugs in PMFS and PMDK applications with </a:t>
            </a:r>
            <a:r>
              <a:rPr lang="en-US" sz="2400" dirty="0" err="1"/>
              <a:t>PMTest</a:t>
            </a:r>
            <a:endParaRPr lang="en-US" sz="2400" dirty="0"/>
          </a:p>
          <a:p>
            <a:endParaRPr lang="en-US" sz="2400" dirty="0"/>
          </a:p>
        </p:txBody>
      </p:sp>
      <p:sp>
        <p:nvSpPr>
          <p:cNvPr id="4" name="Slide Number Placeholder 3">
            <a:extLst>
              <a:ext uri="{FF2B5EF4-FFF2-40B4-BE49-F238E27FC236}">
                <a16:creationId xmlns:a16="http://schemas.microsoft.com/office/drawing/2014/main" id="{A43010A6-D28B-407E-93EA-DC7D62245203}"/>
              </a:ext>
            </a:extLst>
          </p:cNvPr>
          <p:cNvSpPr>
            <a:spLocks noGrp="1"/>
          </p:cNvSpPr>
          <p:nvPr>
            <p:ph type="sldNum" sz="quarter" idx="12"/>
          </p:nvPr>
        </p:nvSpPr>
        <p:spPr/>
        <p:txBody>
          <a:bodyPr/>
          <a:lstStyle/>
          <a:p>
            <a:fld id="{5E9D59E2-FF9E-824B-BC6B-E1567BE22C0E}" type="slidenum">
              <a:rPr lang="en-US" smtClean="0"/>
              <a:t>2</a:t>
            </a:fld>
            <a:endParaRPr lang="en-US" dirty="0"/>
          </a:p>
        </p:txBody>
      </p:sp>
    </p:spTree>
    <p:extLst>
      <p:ext uri="{BB962C8B-B14F-4D97-AF65-F5344CB8AC3E}">
        <p14:creationId xmlns:p14="http://schemas.microsoft.com/office/powerpoint/2010/main" val="388084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1CD71-4B94-4CAE-B578-0FB4F20BD349}"/>
              </a:ext>
            </a:extLst>
          </p:cNvPr>
          <p:cNvSpPr>
            <a:spLocks noGrp="1"/>
          </p:cNvSpPr>
          <p:nvPr>
            <p:ph type="title"/>
          </p:nvPr>
        </p:nvSpPr>
        <p:spPr/>
        <p:txBody>
          <a:bodyPr/>
          <a:lstStyle/>
          <a:p>
            <a:r>
              <a:rPr lang="en-US" dirty="0"/>
              <a:t>PMT</a:t>
            </a:r>
            <a:r>
              <a:rPr lang="en-US" sz="3600" dirty="0"/>
              <a:t>EST</a:t>
            </a:r>
            <a:r>
              <a:rPr lang="en-US" dirty="0"/>
              <a:t> KEY IDEAS: </a:t>
            </a:r>
            <a:r>
              <a:rPr lang="en-US" dirty="0">
                <a:solidFill>
                  <a:schemeClr val="accent1">
                    <a:lumMod val="75000"/>
                  </a:schemeClr>
                </a:solidFill>
              </a:rPr>
              <a:t>FAST</a:t>
            </a:r>
          </a:p>
        </p:txBody>
      </p:sp>
      <p:sp>
        <p:nvSpPr>
          <p:cNvPr id="3" name="Content Placeholder 2">
            <a:extLst>
              <a:ext uri="{FF2B5EF4-FFF2-40B4-BE49-F238E27FC236}">
                <a16:creationId xmlns:a16="http://schemas.microsoft.com/office/drawing/2014/main" id="{1D849A8A-3A1D-4740-9BC5-3B936E971D1C}"/>
              </a:ext>
            </a:extLst>
          </p:cNvPr>
          <p:cNvSpPr>
            <a:spLocks noGrp="1"/>
          </p:cNvSpPr>
          <p:nvPr>
            <p:ph idx="1"/>
          </p:nvPr>
        </p:nvSpPr>
        <p:spPr>
          <a:xfrm>
            <a:off x="838200" y="1825625"/>
            <a:ext cx="10951564" cy="1600636"/>
          </a:xfrm>
        </p:spPr>
        <p:txBody>
          <a:bodyPr>
            <a:normAutofit/>
          </a:bodyPr>
          <a:lstStyle/>
          <a:p>
            <a:r>
              <a:rPr lang="en-US" dirty="0"/>
              <a:t>Prior work [Yat’14] uses exhaustive testing </a:t>
            </a:r>
          </a:p>
          <a:p>
            <a:r>
              <a:rPr lang="en-US" dirty="0" err="1"/>
              <a:t>PMTest</a:t>
            </a:r>
            <a:r>
              <a:rPr lang="en-US" dirty="0"/>
              <a:t> infers the </a:t>
            </a:r>
            <a:r>
              <a:rPr lang="en-US" b="1" dirty="0">
                <a:solidFill>
                  <a:schemeClr val="accent2">
                    <a:lumMod val="75000"/>
                  </a:schemeClr>
                </a:solidFill>
              </a:rPr>
              <a:t>persistence interval</a:t>
            </a:r>
            <a:r>
              <a:rPr lang="en-US" dirty="0"/>
              <a:t> from PM operation trace</a:t>
            </a:r>
            <a:br>
              <a:rPr lang="en-US" dirty="0">
                <a:solidFill>
                  <a:schemeClr val="accent1">
                    <a:lumMod val="75000"/>
                  </a:schemeClr>
                </a:solidFill>
              </a:rPr>
            </a:br>
            <a:r>
              <a:rPr lang="en-US" dirty="0">
                <a:solidFill>
                  <a:schemeClr val="accent1">
                    <a:lumMod val="75000"/>
                  </a:schemeClr>
                </a:solidFill>
              </a:rPr>
              <a:t>        The interval in which a write can possibly become persistent </a:t>
            </a:r>
          </a:p>
        </p:txBody>
      </p:sp>
      <p:pic>
        <p:nvPicPr>
          <p:cNvPr id="4" name="Picture 3">
            <a:extLst>
              <a:ext uri="{FF2B5EF4-FFF2-40B4-BE49-F238E27FC236}">
                <a16:creationId xmlns:a16="http://schemas.microsoft.com/office/drawing/2014/main" id="{ADC89E87-404B-F147-8C36-8F01552E9690}"/>
              </a:ext>
            </a:extLst>
          </p:cNvPr>
          <p:cNvPicPr>
            <a:picLocks noChangeAspect="1"/>
          </p:cNvPicPr>
          <p:nvPr/>
        </p:nvPicPr>
        <p:blipFill>
          <a:blip r:embed="rId3"/>
          <a:stretch>
            <a:fillRect/>
          </a:stretch>
        </p:blipFill>
        <p:spPr>
          <a:xfrm rot="2144075">
            <a:off x="7310629" y="517316"/>
            <a:ext cx="567942" cy="946569"/>
          </a:xfrm>
          <a:prstGeom prst="rect">
            <a:avLst/>
          </a:prstGeom>
        </p:spPr>
      </p:pic>
      <p:sp>
        <p:nvSpPr>
          <p:cNvPr id="7" name="Slide Number Placeholder 6">
            <a:extLst>
              <a:ext uri="{FF2B5EF4-FFF2-40B4-BE49-F238E27FC236}">
                <a16:creationId xmlns:a16="http://schemas.microsoft.com/office/drawing/2014/main" id="{4CDAFA65-3F7D-4D75-AA37-00EC6678E364}"/>
              </a:ext>
            </a:extLst>
          </p:cNvPr>
          <p:cNvSpPr>
            <a:spLocks noGrp="1"/>
          </p:cNvSpPr>
          <p:nvPr>
            <p:ph type="sldNum" sz="quarter" idx="12"/>
          </p:nvPr>
        </p:nvSpPr>
        <p:spPr/>
        <p:txBody>
          <a:bodyPr/>
          <a:lstStyle/>
          <a:p>
            <a:fld id="{5E9D59E2-FF9E-824B-BC6B-E1567BE22C0E}" type="slidenum">
              <a:rPr lang="en-US" smtClean="0"/>
              <a:t>20</a:t>
            </a:fld>
            <a:endParaRPr lang="en-US" dirty="0"/>
          </a:p>
        </p:txBody>
      </p:sp>
      <p:sp>
        <p:nvSpPr>
          <p:cNvPr id="21" name="Arrow: Down 20">
            <a:extLst>
              <a:ext uri="{FF2B5EF4-FFF2-40B4-BE49-F238E27FC236}">
                <a16:creationId xmlns:a16="http://schemas.microsoft.com/office/drawing/2014/main" id="{B08AC101-E11F-7F4A-A502-1FB93E095FDF}"/>
              </a:ext>
            </a:extLst>
          </p:cNvPr>
          <p:cNvSpPr/>
          <p:nvPr/>
        </p:nvSpPr>
        <p:spPr>
          <a:xfrm rot="16200000">
            <a:off x="1374571" y="2749491"/>
            <a:ext cx="303013" cy="41273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53960467-2F4F-4E21-BE15-0183CECE8D0B}"/>
              </a:ext>
            </a:extLst>
          </p:cNvPr>
          <p:cNvCxnSpPr>
            <a:cxnSpLocks/>
          </p:cNvCxnSpPr>
          <p:nvPr/>
        </p:nvCxnSpPr>
        <p:spPr>
          <a:xfrm>
            <a:off x="5894603" y="3435998"/>
            <a:ext cx="0" cy="27030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2FB21B2-C417-4641-8AB5-A951E4CD69D9}"/>
              </a:ext>
            </a:extLst>
          </p:cNvPr>
          <p:cNvSpPr/>
          <p:nvPr/>
        </p:nvSpPr>
        <p:spPr>
          <a:xfrm>
            <a:off x="6073594" y="3627620"/>
            <a:ext cx="543700" cy="9674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A</a:t>
            </a:r>
          </a:p>
        </p:txBody>
      </p:sp>
      <p:sp>
        <p:nvSpPr>
          <p:cNvPr id="27" name="Rectangle 26">
            <a:extLst>
              <a:ext uri="{FF2B5EF4-FFF2-40B4-BE49-F238E27FC236}">
                <a16:creationId xmlns:a16="http://schemas.microsoft.com/office/drawing/2014/main" id="{0395A1DD-B0C6-487E-AD88-7E12A5E83CA3}"/>
              </a:ext>
            </a:extLst>
          </p:cNvPr>
          <p:cNvSpPr/>
          <p:nvPr/>
        </p:nvSpPr>
        <p:spPr>
          <a:xfrm>
            <a:off x="6680555" y="4096327"/>
            <a:ext cx="543701" cy="17132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B</a:t>
            </a:r>
          </a:p>
        </p:txBody>
      </p:sp>
      <p:sp>
        <p:nvSpPr>
          <p:cNvPr id="29" name="TextBox 28">
            <a:extLst>
              <a:ext uri="{FF2B5EF4-FFF2-40B4-BE49-F238E27FC236}">
                <a16:creationId xmlns:a16="http://schemas.microsoft.com/office/drawing/2014/main" id="{0CADCE09-1AA2-485A-BFA6-F8539D4DB801}"/>
              </a:ext>
            </a:extLst>
          </p:cNvPr>
          <p:cNvSpPr txBox="1"/>
          <p:nvPr/>
        </p:nvSpPr>
        <p:spPr>
          <a:xfrm>
            <a:off x="5133370" y="6109041"/>
            <a:ext cx="1567543" cy="523220"/>
          </a:xfrm>
          <a:prstGeom prst="rect">
            <a:avLst/>
          </a:prstGeom>
          <a:noFill/>
        </p:spPr>
        <p:txBody>
          <a:bodyPr wrap="square" rtlCol="0">
            <a:spAutoFit/>
          </a:bodyPr>
          <a:lstStyle/>
          <a:p>
            <a:r>
              <a:rPr lang="en-US" sz="2800" dirty="0">
                <a:latin typeface="Franklin Gothic Medium" panose="020B0603020102020204" pitchFamily="34" charset="0"/>
              </a:rPr>
              <a:t>Timeline</a:t>
            </a:r>
          </a:p>
        </p:txBody>
      </p:sp>
      <p:sp>
        <p:nvSpPr>
          <p:cNvPr id="30" name="TextBox 29">
            <a:extLst>
              <a:ext uri="{FF2B5EF4-FFF2-40B4-BE49-F238E27FC236}">
                <a16:creationId xmlns:a16="http://schemas.microsoft.com/office/drawing/2014/main" id="{194C5084-0935-406B-8875-D9AC3C791CBA}"/>
              </a:ext>
            </a:extLst>
          </p:cNvPr>
          <p:cNvSpPr txBox="1"/>
          <p:nvPr/>
        </p:nvSpPr>
        <p:spPr>
          <a:xfrm>
            <a:off x="2543335" y="3421648"/>
            <a:ext cx="1710147" cy="2677656"/>
          </a:xfrm>
          <a:prstGeom prst="rect">
            <a:avLst/>
          </a:prstGeom>
          <a:noFill/>
          <a:ln w="28575">
            <a:solidFill>
              <a:schemeClr val="accent1">
                <a:lumMod val="75000"/>
              </a:schemeClr>
            </a:solidFill>
          </a:ln>
        </p:spPr>
        <p:txBody>
          <a:bodyPr wrap="square" rtlCol="0">
            <a:spAutoFit/>
          </a:bodyPr>
          <a:lstStyle/>
          <a:p>
            <a:endParaRPr lang="en-US" sz="2800" b="1" dirty="0">
              <a:latin typeface="Courier"/>
            </a:endParaRPr>
          </a:p>
          <a:p>
            <a:endParaRPr lang="en-US" sz="2800" b="1" dirty="0">
              <a:latin typeface="Courier"/>
            </a:endParaRPr>
          </a:p>
          <a:p>
            <a:endParaRPr lang="en-US" sz="2800" b="1" dirty="0">
              <a:latin typeface="Courier"/>
            </a:endParaRPr>
          </a:p>
          <a:p>
            <a:endParaRPr lang="en-US" sz="2800" b="1" dirty="0">
              <a:latin typeface="Courier"/>
            </a:endParaRPr>
          </a:p>
          <a:p>
            <a:endParaRPr lang="en-US" sz="2800" b="1" dirty="0">
              <a:latin typeface="Courier"/>
            </a:endParaRPr>
          </a:p>
          <a:p>
            <a:endParaRPr lang="en-US" sz="2800" b="1" dirty="0">
              <a:latin typeface="Courier"/>
            </a:endParaRPr>
          </a:p>
        </p:txBody>
      </p:sp>
      <p:sp>
        <p:nvSpPr>
          <p:cNvPr id="31" name="Arrow: Down 30">
            <a:extLst>
              <a:ext uri="{FF2B5EF4-FFF2-40B4-BE49-F238E27FC236}">
                <a16:creationId xmlns:a16="http://schemas.microsoft.com/office/drawing/2014/main" id="{507F9879-801A-4B8B-A35B-072C214148C9}"/>
              </a:ext>
            </a:extLst>
          </p:cNvPr>
          <p:cNvSpPr/>
          <p:nvPr/>
        </p:nvSpPr>
        <p:spPr>
          <a:xfrm rot="16200000">
            <a:off x="5130639" y="4114436"/>
            <a:ext cx="281945" cy="85651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2" name="TextBox 31">
            <a:extLst>
              <a:ext uri="{FF2B5EF4-FFF2-40B4-BE49-F238E27FC236}">
                <a16:creationId xmlns:a16="http://schemas.microsoft.com/office/drawing/2014/main" id="{E9044734-F32A-4644-A92C-A7E370308BFF}"/>
              </a:ext>
            </a:extLst>
          </p:cNvPr>
          <p:cNvSpPr txBox="1"/>
          <p:nvPr/>
        </p:nvSpPr>
        <p:spPr>
          <a:xfrm>
            <a:off x="2584345" y="4238837"/>
            <a:ext cx="1802085" cy="954107"/>
          </a:xfrm>
          <a:prstGeom prst="rect">
            <a:avLst/>
          </a:prstGeom>
          <a:noFill/>
        </p:spPr>
        <p:txBody>
          <a:bodyPr wrap="square" rtlCol="0">
            <a:spAutoFit/>
          </a:bodyPr>
          <a:lstStyle/>
          <a:p>
            <a:r>
              <a:rPr lang="en-US" sz="2800" b="1" dirty="0" err="1">
                <a:solidFill>
                  <a:schemeClr val="accent2">
                    <a:lumMod val="75000"/>
                  </a:schemeClr>
                </a:solidFill>
                <a:latin typeface="Courier"/>
              </a:rPr>
              <a:t>clwb</a:t>
            </a:r>
            <a:r>
              <a:rPr lang="en-US" sz="2800" b="1" dirty="0">
                <a:solidFill>
                  <a:schemeClr val="accent2">
                    <a:lumMod val="75000"/>
                  </a:schemeClr>
                </a:solidFill>
                <a:latin typeface="Courier"/>
              </a:rPr>
              <a:t>  A </a:t>
            </a:r>
          </a:p>
          <a:p>
            <a:r>
              <a:rPr lang="en-US" sz="2800" b="1" dirty="0" err="1">
                <a:solidFill>
                  <a:schemeClr val="accent2">
                    <a:lumMod val="75000"/>
                  </a:schemeClr>
                </a:solidFill>
                <a:latin typeface="Courier"/>
              </a:rPr>
              <a:t>sfence</a:t>
            </a:r>
            <a:endParaRPr lang="en-US" sz="2800" b="1" dirty="0">
              <a:solidFill>
                <a:schemeClr val="accent2">
                  <a:lumMod val="75000"/>
                </a:schemeClr>
              </a:solidFill>
              <a:latin typeface="Courier"/>
            </a:endParaRPr>
          </a:p>
        </p:txBody>
      </p:sp>
      <p:sp>
        <p:nvSpPr>
          <p:cNvPr id="35" name="Arrow: Down 34">
            <a:extLst>
              <a:ext uri="{FF2B5EF4-FFF2-40B4-BE49-F238E27FC236}">
                <a16:creationId xmlns:a16="http://schemas.microsoft.com/office/drawing/2014/main" id="{281295FA-D8A4-4A28-9F4F-F5F48597960D}"/>
              </a:ext>
            </a:extLst>
          </p:cNvPr>
          <p:cNvSpPr/>
          <p:nvPr/>
        </p:nvSpPr>
        <p:spPr>
          <a:xfrm rot="16200000">
            <a:off x="5130640" y="3235123"/>
            <a:ext cx="281945" cy="85651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6" name="TextBox 35">
            <a:extLst>
              <a:ext uri="{FF2B5EF4-FFF2-40B4-BE49-F238E27FC236}">
                <a16:creationId xmlns:a16="http://schemas.microsoft.com/office/drawing/2014/main" id="{96274FF7-D7E4-47D6-AB95-C8D0763E9B52}"/>
              </a:ext>
            </a:extLst>
          </p:cNvPr>
          <p:cNvSpPr txBox="1"/>
          <p:nvPr/>
        </p:nvSpPr>
        <p:spPr>
          <a:xfrm>
            <a:off x="2584736" y="3825178"/>
            <a:ext cx="1710147" cy="523220"/>
          </a:xfrm>
          <a:prstGeom prst="rect">
            <a:avLst/>
          </a:prstGeom>
          <a:noFill/>
        </p:spPr>
        <p:txBody>
          <a:bodyPr wrap="square" rtlCol="0">
            <a:spAutoFit/>
          </a:bodyPr>
          <a:lstStyle/>
          <a:p>
            <a:r>
              <a:rPr lang="en-US" sz="2800" b="1" dirty="0">
                <a:solidFill>
                  <a:schemeClr val="accent1">
                    <a:lumMod val="75000"/>
                  </a:schemeClr>
                </a:solidFill>
                <a:latin typeface="Courier"/>
              </a:rPr>
              <a:t>write B</a:t>
            </a:r>
          </a:p>
        </p:txBody>
      </p:sp>
      <p:sp>
        <p:nvSpPr>
          <p:cNvPr id="37" name="Arrow: Down 36">
            <a:extLst>
              <a:ext uri="{FF2B5EF4-FFF2-40B4-BE49-F238E27FC236}">
                <a16:creationId xmlns:a16="http://schemas.microsoft.com/office/drawing/2014/main" id="{25EADB37-F8CC-4BD1-96F5-F90AC82AB3A3}"/>
              </a:ext>
            </a:extLst>
          </p:cNvPr>
          <p:cNvSpPr/>
          <p:nvPr/>
        </p:nvSpPr>
        <p:spPr>
          <a:xfrm rot="16200000">
            <a:off x="5129879" y="3675582"/>
            <a:ext cx="281945" cy="856512"/>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8" name="TextBox 37">
            <a:extLst>
              <a:ext uri="{FF2B5EF4-FFF2-40B4-BE49-F238E27FC236}">
                <a16:creationId xmlns:a16="http://schemas.microsoft.com/office/drawing/2014/main" id="{5C3955E5-5F02-44BB-B491-BF86774625FD}"/>
              </a:ext>
            </a:extLst>
          </p:cNvPr>
          <p:cNvSpPr txBox="1"/>
          <p:nvPr/>
        </p:nvSpPr>
        <p:spPr>
          <a:xfrm>
            <a:off x="2584736" y="5091435"/>
            <a:ext cx="1532125" cy="954107"/>
          </a:xfrm>
          <a:prstGeom prst="rect">
            <a:avLst/>
          </a:prstGeom>
          <a:noFill/>
        </p:spPr>
        <p:txBody>
          <a:bodyPr wrap="square" rtlCol="0">
            <a:spAutoFit/>
          </a:bodyPr>
          <a:lstStyle/>
          <a:p>
            <a:r>
              <a:rPr lang="en-US" sz="2800" b="1" dirty="0" err="1">
                <a:solidFill>
                  <a:schemeClr val="accent1">
                    <a:lumMod val="75000"/>
                  </a:schemeClr>
                </a:solidFill>
                <a:latin typeface="Courier"/>
              </a:rPr>
              <a:t>clwb</a:t>
            </a:r>
            <a:r>
              <a:rPr lang="en-US" sz="2800" b="1" dirty="0">
                <a:solidFill>
                  <a:schemeClr val="accent1">
                    <a:lumMod val="75000"/>
                  </a:schemeClr>
                </a:solidFill>
                <a:latin typeface="Courier"/>
              </a:rPr>
              <a:t> B</a:t>
            </a:r>
          </a:p>
          <a:p>
            <a:r>
              <a:rPr lang="en-US" sz="2800" b="1" dirty="0" err="1">
                <a:solidFill>
                  <a:schemeClr val="accent1">
                    <a:lumMod val="75000"/>
                  </a:schemeClr>
                </a:solidFill>
                <a:latin typeface="Courier"/>
              </a:rPr>
              <a:t>sfence</a:t>
            </a:r>
            <a:endParaRPr lang="en-US" sz="2800" b="1" dirty="0">
              <a:solidFill>
                <a:schemeClr val="accent1">
                  <a:lumMod val="75000"/>
                </a:schemeClr>
              </a:solidFill>
              <a:latin typeface="Courier"/>
            </a:endParaRPr>
          </a:p>
        </p:txBody>
      </p:sp>
      <p:sp>
        <p:nvSpPr>
          <p:cNvPr id="39" name="Arrow: Down 38">
            <a:extLst>
              <a:ext uri="{FF2B5EF4-FFF2-40B4-BE49-F238E27FC236}">
                <a16:creationId xmlns:a16="http://schemas.microsoft.com/office/drawing/2014/main" id="{B2E65F8A-C9DC-48FB-8CB9-3D0BE8AC0C8F}"/>
              </a:ext>
            </a:extLst>
          </p:cNvPr>
          <p:cNvSpPr/>
          <p:nvPr/>
        </p:nvSpPr>
        <p:spPr>
          <a:xfrm rot="16200000">
            <a:off x="5129878" y="5381298"/>
            <a:ext cx="281945" cy="856512"/>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40" name="TextBox 39">
            <a:extLst>
              <a:ext uri="{FF2B5EF4-FFF2-40B4-BE49-F238E27FC236}">
                <a16:creationId xmlns:a16="http://schemas.microsoft.com/office/drawing/2014/main" id="{B2F76385-68FE-44E0-9AEB-00F667A1926E}"/>
              </a:ext>
            </a:extLst>
          </p:cNvPr>
          <p:cNvSpPr txBox="1"/>
          <p:nvPr/>
        </p:nvSpPr>
        <p:spPr>
          <a:xfrm>
            <a:off x="2584345" y="3400385"/>
            <a:ext cx="1710147" cy="523220"/>
          </a:xfrm>
          <a:prstGeom prst="rect">
            <a:avLst/>
          </a:prstGeom>
          <a:noFill/>
        </p:spPr>
        <p:txBody>
          <a:bodyPr wrap="square" rtlCol="0">
            <a:spAutoFit/>
          </a:bodyPr>
          <a:lstStyle/>
          <a:p>
            <a:r>
              <a:rPr lang="en-US" sz="2800" b="1" dirty="0">
                <a:solidFill>
                  <a:schemeClr val="accent2">
                    <a:lumMod val="75000"/>
                  </a:schemeClr>
                </a:solidFill>
                <a:latin typeface="Courier"/>
              </a:rPr>
              <a:t>write A</a:t>
            </a:r>
          </a:p>
        </p:txBody>
      </p:sp>
      <p:sp>
        <p:nvSpPr>
          <p:cNvPr id="41" name="TextBox 40">
            <a:extLst>
              <a:ext uri="{FF2B5EF4-FFF2-40B4-BE49-F238E27FC236}">
                <a16:creationId xmlns:a16="http://schemas.microsoft.com/office/drawing/2014/main" id="{ED0555C7-F348-43A9-9FC4-A16779EBBFE3}"/>
              </a:ext>
            </a:extLst>
          </p:cNvPr>
          <p:cNvSpPr txBox="1"/>
          <p:nvPr/>
        </p:nvSpPr>
        <p:spPr>
          <a:xfrm>
            <a:off x="2648151" y="6109041"/>
            <a:ext cx="1567543" cy="523220"/>
          </a:xfrm>
          <a:prstGeom prst="rect">
            <a:avLst/>
          </a:prstGeom>
          <a:noFill/>
        </p:spPr>
        <p:txBody>
          <a:bodyPr wrap="square" rtlCol="0">
            <a:spAutoFit/>
          </a:bodyPr>
          <a:lstStyle/>
          <a:p>
            <a:pPr algn="ctr"/>
            <a:r>
              <a:rPr lang="en-US" sz="2800" dirty="0">
                <a:latin typeface="Franklin Gothic Medium" panose="020B0603020102020204" pitchFamily="34" charset="0"/>
              </a:rPr>
              <a:t>Trace</a:t>
            </a:r>
          </a:p>
        </p:txBody>
      </p:sp>
      <p:sp>
        <p:nvSpPr>
          <p:cNvPr id="42" name="TextBox 41">
            <a:extLst>
              <a:ext uri="{FF2B5EF4-FFF2-40B4-BE49-F238E27FC236}">
                <a16:creationId xmlns:a16="http://schemas.microsoft.com/office/drawing/2014/main" id="{30463F41-753F-44B9-A948-2C3206FB6ED2}"/>
              </a:ext>
            </a:extLst>
          </p:cNvPr>
          <p:cNvSpPr txBox="1"/>
          <p:nvPr/>
        </p:nvSpPr>
        <p:spPr>
          <a:xfrm>
            <a:off x="7563985" y="4257980"/>
            <a:ext cx="4570817" cy="578882"/>
          </a:xfrm>
          <a:prstGeom prst="roundRect">
            <a:avLst/>
          </a:prstGeom>
          <a:solidFill>
            <a:schemeClr val="bg1"/>
          </a:solidFill>
        </p:spPr>
        <p:txBody>
          <a:bodyPr wrap="square" rtlCol="0">
            <a:spAutoFit/>
          </a:bodyPr>
          <a:lstStyle/>
          <a:p>
            <a:pPr algn="ctr"/>
            <a:r>
              <a:rPr lang="en-US" sz="2800" dirty="0">
                <a:latin typeface="Franklin Gothic Medium" panose="020B0603020102020204" pitchFamily="34" charset="0"/>
              </a:rPr>
              <a:t>A may NOT persist before B</a:t>
            </a:r>
          </a:p>
        </p:txBody>
      </p:sp>
      <p:sp>
        <p:nvSpPr>
          <p:cNvPr id="8" name="Rectangle: Rounded Corners 7">
            <a:extLst>
              <a:ext uri="{FF2B5EF4-FFF2-40B4-BE49-F238E27FC236}">
                <a16:creationId xmlns:a16="http://schemas.microsoft.com/office/drawing/2014/main" id="{BFF22A3D-1D10-4F8D-8620-F96A126E8A70}"/>
              </a:ext>
            </a:extLst>
          </p:cNvPr>
          <p:cNvSpPr/>
          <p:nvPr/>
        </p:nvSpPr>
        <p:spPr>
          <a:xfrm>
            <a:off x="6000005" y="4043403"/>
            <a:ext cx="1290400" cy="57888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F15469-2D41-4F2D-A6F3-FF1CD5CF24BB}"/>
              </a:ext>
            </a:extLst>
          </p:cNvPr>
          <p:cNvSpPr txBox="1"/>
          <p:nvPr/>
        </p:nvSpPr>
        <p:spPr>
          <a:xfrm>
            <a:off x="6910208" y="3535230"/>
            <a:ext cx="2112550" cy="523220"/>
          </a:xfrm>
          <a:prstGeom prst="rect">
            <a:avLst/>
          </a:prstGeom>
          <a:noFill/>
        </p:spPr>
        <p:txBody>
          <a:bodyPr wrap="square" rtlCol="0">
            <a:spAutoFit/>
          </a:bodyPr>
          <a:lstStyle/>
          <a:p>
            <a:r>
              <a:rPr lang="en-US" sz="2800" dirty="0">
                <a:solidFill>
                  <a:srgbClr val="FF0000"/>
                </a:solidFill>
                <a:latin typeface="Franklin Gothic Medium" panose="020B0603020102020204" pitchFamily="34" charset="0"/>
              </a:rPr>
              <a:t>Interleaving</a:t>
            </a:r>
            <a:r>
              <a:rPr lang="en-US" sz="2800" dirty="0"/>
              <a:t> </a:t>
            </a:r>
          </a:p>
        </p:txBody>
      </p:sp>
    </p:spTree>
    <p:extLst>
      <p:ext uri="{BB962C8B-B14F-4D97-AF65-F5344CB8AC3E}">
        <p14:creationId xmlns:p14="http://schemas.microsoft.com/office/powerpoint/2010/main" val="122373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2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1000"/>
                                        <p:tgtEl>
                                          <p:spTgt spid="23"/>
                                        </p:tgtEl>
                                      </p:cBhvr>
                                    </p:animEffect>
                                  </p:childTnLst>
                                </p:cTn>
                              </p:par>
                              <p:par>
                                <p:cTn id="12" presetID="1" presetClass="entr" presetSubtype="0" fill="hold" grpId="0" nodeType="withEffect">
                                  <p:stCondLst>
                                    <p:cond delay="500"/>
                                  </p:stCondLst>
                                  <p:childTnLst>
                                    <p:set>
                                      <p:cBhvr>
                                        <p:cTn id="13" dur="1" fill="hold">
                                          <p:stCondLst>
                                            <p:cond delay="0"/>
                                          </p:stCondLst>
                                        </p:cTn>
                                        <p:tgtEl>
                                          <p:spTgt spid="36"/>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32"/>
                                        </p:tgtEl>
                                        <p:attrNameLst>
                                          <p:attrName>style.visibility</p:attrName>
                                        </p:attrNameLst>
                                      </p:cBhvr>
                                      <p:to>
                                        <p:strVal val="visible"/>
                                      </p:to>
                                    </p:set>
                                  </p:childTnLst>
                                </p:cTn>
                              </p:par>
                              <p:par>
                                <p:cTn id="18" presetID="1" presetClass="entr" presetSubtype="0" fill="hold" grpId="0" nodeType="withEffect">
                                  <p:stCondLst>
                                    <p:cond delay="1000"/>
                                  </p:stCondLst>
                                  <p:childTnLst>
                                    <p:set>
                                      <p:cBhvr>
                                        <p:cTn id="19" dur="1" fill="hold">
                                          <p:stCondLst>
                                            <p:cond delay="0"/>
                                          </p:stCondLst>
                                        </p:cTn>
                                        <p:tgtEl>
                                          <p:spTgt spid="31"/>
                                        </p:tgtEl>
                                        <p:attrNameLst>
                                          <p:attrName>style.visibility</p:attrName>
                                        </p:attrNameLst>
                                      </p:cBhvr>
                                      <p:to>
                                        <p:strVal val="visible"/>
                                      </p:to>
                                    </p:set>
                                  </p:childTnLst>
                                </p:cTn>
                              </p:par>
                              <p:par>
                                <p:cTn id="20" presetID="22" presetClass="entr" presetSubtype="1" fill="hold" grpId="0" nodeType="withEffect">
                                  <p:stCondLst>
                                    <p:cond delay="50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1000"/>
                                        <p:tgtEl>
                                          <p:spTgt spid="27"/>
                                        </p:tgtEl>
                                      </p:cBhvr>
                                    </p:animEffect>
                                  </p:childTnLst>
                                </p:cTn>
                              </p:par>
                            </p:childTnLst>
                          </p:cTn>
                        </p:par>
                        <p:par>
                          <p:cTn id="23" fill="hold">
                            <p:stCondLst>
                              <p:cond delay="1500"/>
                            </p:stCondLst>
                            <p:childTnLst>
                              <p:par>
                                <p:cTn id="24" presetID="1" presetClass="entr" presetSubtype="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31" grpId="0" animBg="1"/>
      <p:bldP spid="32" grpId="0"/>
      <p:bldP spid="35" grpId="0" animBg="1"/>
      <p:bldP spid="36" grpId="0"/>
      <p:bldP spid="37" grpId="0" animBg="1"/>
      <p:bldP spid="38" grpId="0"/>
      <p:bldP spid="39" grpId="0" animBg="1"/>
      <p:bldP spid="40" grpId="0"/>
      <p:bldP spid="42" grpId="0" animBg="1"/>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1CD71-4B94-4CAE-B578-0FB4F20BD349}"/>
              </a:ext>
            </a:extLst>
          </p:cNvPr>
          <p:cNvSpPr>
            <a:spLocks noGrp="1"/>
          </p:cNvSpPr>
          <p:nvPr>
            <p:ph type="title"/>
          </p:nvPr>
        </p:nvSpPr>
        <p:spPr/>
        <p:txBody>
          <a:bodyPr/>
          <a:lstStyle/>
          <a:p>
            <a:r>
              <a:rPr lang="en-US" dirty="0"/>
              <a:t>PMT</a:t>
            </a:r>
            <a:r>
              <a:rPr lang="en-US" sz="3600" dirty="0"/>
              <a:t>EST</a:t>
            </a:r>
            <a:r>
              <a:rPr lang="en-US" dirty="0"/>
              <a:t> KEY IDEAS: </a:t>
            </a:r>
            <a:r>
              <a:rPr lang="en-US" dirty="0">
                <a:solidFill>
                  <a:schemeClr val="accent1">
                    <a:lumMod val="75000"/>
                  </a:schemeClr>
                </a:solidFill>
              </a:rPr>
              <a:t>FAST</a:t>
            </a:r>
          </a:p>
        </p:txBody>
      </p:sp>
      <p:sp>
        <p:nvSpPr>
          <p:cNvPr id="3" name="Content Placeholder 2">
            <a:extLst>
              <a:ext uri="{FF2B5EF4-FFF2-40B4-BE49-F238E27FC236}">
                <a16:creationId xmlns:a16="http://schemas.microsoft.com/office/drawing/2014/main" id="{1D849A8A-3A1D-4740-9BC5-3B936E971D1C}"/>
              </a:ext>
            </a:extLst>
          </p:cNvPr>
          <p:cNvSpPr>
            <a:spLocks noGrp="1"/>
          </p:cNvSpPr>
          <p:nvPr>
            <p:ph idx="1"/>
          </p:nvPr>
        </p:nvSpPr>
        <p:spPr>
          <a:xfrm>
            <a:off x="838200" y="1825625"/>
            <a:ext cx="10951564" cy="1600636"/>
          </a:xfrm>
        </p:spPr>
        <p:txBody>
          <a:bodyPr>
            <a:normAutofit/>
          </a:bodyPr>
          <a:lstStyle/>
          <a:p>
            <a:r>
              <a:rPr lang="en-US" dirty="0"/>
              <a:t>Prior work [Yat’14] uses exhaustive testing </a:t>
            </a:r>
          </a:p>
          <a:p>
            <a:r>
              <a:rPr lang="en-US" dirty="0" err="1"/>
              <a:t>PMTest</a:t>
            </a:r>
            <a:r>
              <a:rPr lang="en-US" dirty="0"/>
              <a:t> infers the </a:t>
            </a:r>
            <a:r>
              <a:rPr lang="en-US" b="1" dirty="0">
                <a:solidFill>
                  <a:schemeClr val="accent2">
                    <a:lumMod val="75000"/>
                  </a:schemeClr>
                </a:solidFill>
              </a:rPr>
              <a:t>persistence interval</a:t>
            </a:r>
            <a:r>
              <a:rPr lang="en-US" dirty="0"/>
              <a:t> from PM operation trace</a:t>
            </a:r>
            <a:br>
              <a:rPr lang="en-US" dirty="0">
                <a:solidFill>
                  <a:schemeClr val="accent1">
                    <a:lumMod val="75000"/>
                  </a:schemeClr>
                </a:solidFill>
              </a:rPr>
            </a:br>
            <a:r>
              <a:rPr lang="en-US" dirty="0">
                <a:solidFill>
                  <a:schemeClr val="accent1">
                    <a:lumMod val="75000"/>
                  </a:schemeClr>
                </a:solidFill>
              </a:rPr>
              <a:t>        The interval in which a write can possibly become persistent </a:t>
            </a:r>
          </a:p>
        </p:txBody>
      </p:sp>
      <p:pic>
        <p:nvPicPr>
          <p:cNvPr id="4" name="Picture 3">
            <a:extLst>
              <a:ext uri="{FF2B5EF4-FFF2-40B4-BE49-F238E27FC236}">
                <a16:creationId xmlns:a16="http://schemas.microsoft.com/office/drawing/2014/main" id="{ADC89E87-404B-F147-8C36-8F01552E9690}"/>
              </a:ext>
            </a:extLst>
          </p:cNvPr>
          <p:cNvPicPr>
            <a:picLocks noChangeAspect="1"/>
          </p:cNvPicPr>
          <p:nvPr/>
        </p:nvPicPr>
        <p:blipFill>
          <a:blip r:embed="rId3"/>
          <a:stretch>
            <a:fillRect/>
          </a:stretch>
        </p:blipFill>
        <p:spPr>
          <a:xfrm rot="2144075">
            <a:off x="7310629" y="517316"/>
            <a:ext cx="567942" cy="946569"/>
          </a:xfrm>
          <a:prstGeom prst="rect">
            <a:avLst/>
          </a:prstGeom>
        </p:spPr>
      </p:pic>
      <p:sp>
        <p:nvSpPr>
          <p:cNvPr id="7" name="Slide Number Placeholder 6">
            <a:extLst>
              <a:ext uri="{FF2B5EF4-FFF2-40B4-BE49-F238E27FC236}">
                <a16:creationId xmlns:a16="http://schemas.microsoft.com/office/drawing/2014/main" id="{4CDAFA65-3F7D-4D75-AA37-00EC6678E364}"/>
              </a:ext>
            </a:extLst>
          </p:cNvPr>
          <p:cNvSpPr>
            <a:spLocks noGrp="1"/>
          </p:cNvSpPr>
          <p:nvPr>
            <p:ph type="sldNum" sz="quarter" idx="12"/>
          </p:nvPr>
        </p:nvSpPr>
        <p:spPr/>
        <p:txBody>
          <a:bodyPr/>
          <a:lstStyle/>
          <a:p>
            <a:fld id="{5E9D59E2-FF9E-824B-BC6B-E1567BE22C0E}" type="slidenum">
              <a:rPr lang="en-US" smtClean="0"/>
              <a:t>21</a:t>
            </a:fld>
            <a:endParaRPr lang="en-US" dirty="0"/>
          </a:p>
        </p:txBody>
      </p:sp>
      <p:sp>
        <p:nvSpPr>
          <p:cNvPr id="21" name="Arrow: Down 20">
            <a:extLst>
              <a:ext uri="{FF2B5EF4-FFF2-40B4-BE49-F238E27FC236}">
                <a16:creationId xmlns:a16="http://schemas.microsoft.com/office/drawing/2014/main" id="{B08AC101-E11F-7F4A-A502-1FB93E095FDF}"/>
              </a:ext>
            </a:extLst>
          </p:cNvPr>
          <p:cNvSpPr/>
          <p:nvPr/>
        </p:nvSpPr>
        <p:spPr>
          <a:xfrm rot="16200000">
            <a:off x="1374571" y="2749491"/>
            <a:ext cx="303013" cy="41273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53960467-2F4F-4E21-BE15-0183CECE8D0B}"/>
              </a:ext>
            </a:extLst>
          </p:cNvPr>
          <p:cNvCxnSpPr>
            <a:cxnSpLocks/>
          </p:cNvCxnSpPr>
          <p:nvPr/>
        </p:nvCxnSpPr>
        <p:spPr>
          <a:xfrm>
            <a:off x="5894603" y="3435998"/>
            <a:ext cx="0" cy="27030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2FB21B2-C417-4641-8AB5-A951E4CD69D9}"/>
              </a:ext>
            </a:extLst>
          </p:cNvPr>
          <p:cNvSpPr/>
          <p:nvPr/>
        </p:nvSpPr>
        <p:spPr>
          <a:xfrm>
            <a:off x="6073594" y="3627620"/>
            <a:ext cx="543700" cy="9674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A</a:t>
            </a:r>
          </a:p>
        </p:txBody>
      </p:sp>
      <p:sp>
        <p:nvSpPr>
          <p:cNvPr id="27" name="Rectangle 26">
            <a:extLst>
              <a:ext uri="{FF2B5EF4-FFF2-40B4-BE49-F238E27FC236}">
                <a16:creationId xmlns:a16="http://schemas.microsoft.com/office/drawing/2014/main" id="{0395A1DD-B0C6-487E-AD88-7E12A5E83CA3}"/>
              </a:ext>
            </a:extLst>
          </p:cNvPr>
          <p:cNvSpPr/>
          <p:nvPr/>
        </p:nvSpPr>
        <p:spPr>
          <a:xfrm>
            <a:off x="6680555" y="4096327"/>
            <a:ext cx="543701" cy="17132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B</a:t>
            </a:r>
          </a:p>
        </p:txBody>
      </p:sp>
      <p:sp>
        <p:nvSpPr>
          <p:cNvPr id="29" name="TextBox 28">
            <a:extLst>
              <a:ext uri="{FF2B5EF4-FFF2-40B4-BE49-F238E27FC236}">
                <a16:creationId xmlns:a16="http://schemas.microsoft.com/office/drawing/2014/main" id="{0CADCE09-1AA2-485A-BFA6-F8539D4DB801}"/>
              </a:ext>
            </a:extLst>
          </p:cNvPr>
          <p:cNvSpPr txBox="1"/>
          <p:nvPr/>
        </p:nvSpPr>
        <p:spPr>
          <a:xfrm>
            <a:off x="5133370" y="6109041"/>
            <a:ext cx="1567543" cy="523220"/>
          </a:xfrm>
          <a:prstGeom prst="rect">
            <a:avLst/>
          </a:prstGeom>
          <a:noFill/>
        </p:spPr>
        <p:txBody>
          <a:bodyPr wrap="square" rtlCol="0">
            <a:spAutoFit/>
          </a:bodyPr>
          <a:lstStyle/>
          <a:p>
            <a:r>
              <a:rPr lang="en-US" sz="2800" dirty="0">
                <a:latin typeface="Franklin Gothic Medium" panose="020B0603020102020204" pitchFamily="34" charset="0"/>
              </a:rPr>
              <a:t>Timeline</a:t>
            </a:r>
          </a:p>
        </p:txBody>
      </p:sp>
      <p:sp>
        <p:nvSpPr>
          <p:cNvPr id="30" name="TextBox 29">
            <a:extLst>
              <a:ext uri="{FF2B5EF4-FFF2-40B4-BE49-F238E27FC236}">
                <a16:creationId xmlns:a16="http://schemas.microsoft.com/office/drawing/2014/main" id="{194C5084-0935-406B-8875-D9AC3C791CBA}"/>
              </a:ext>
            </a:extLst>
          </p:cNvPr>
          <p:cNvSpPr txBox="1"/>
          <p:nvPr/>
        </p:nvSpPr>
        <p:spPr>
          <a:xfrm>
            <a:off x="2543335" y="3421648"/>
            <a:ext cx="1710147" cy="2677656"/>
          </a:xfrm>
          <a:prstGeom prst="rect">
            <a:avLst/>
          </a:prstGeom>
          <a:noFill/>
          <a:ln w="28575">
            <a:solidFill>
              <a:schemeClr val="accent1">
                <a:lumMod val="75000"/>
              </a:schemeClr>
            </a:solidFill>
          </a:ln>
        </p:spPr>
        <p:txBody>
          <a:bodyPr wrap="square" rtlCol="0">
            <a:spAutoFit/>
          </a:bodyPr>
          <a:lstStyle/>
          <a:p>
            <a:endParaRPr lang="en-US" sz="2800" b="1" dirty="0">
              <a:latin typeface="Courier"/>
            </a:endParaRPr>
          </a:p>
          <a:p>
            <a:endParaRPr lang="en-US" sz="2800" b="1" dirty="0">
              <a:latin typeface="Courier"/>
            </a:endParaRPr>
          </a:p>
          <a:p>
            <a:endParaRPr lang="en-US" sz="2800" b="1" dirty="0">
              <a:latin typeface="Courier"/>
            </a:endParaRPr>
          </a:p>
          <a:p>
            <a:endParaRPr lang="en-US" sz="2800" b="1" dirty="0">
              <a:latin typeface="Courier"/>
            </a:endParaRPr>
          </a:p>
          <a:p>
            <a:endParaRPr lang="en-US" sz="2800" b="1" dirty="0">
              <a:latin typeface="Courier"/>
            </a:endParaRPr>
          </a:p>
          <a:p>
            <a:endParaRPr lang="en-US" sz="2800" b="1" dirty="0">
              <a:latin typeface="Courier"/>
            </a:endParaRPr>
          </a:p>
        </p:txBody>
      </p:sp>
      <p:sp>
        <p:nvSpPr>
          <p:cNvPr id="31" name="Arrow: Down 30">
            <a:extLst>
              <a:ext uri="{FF2B5EF4-FFF2-40B4-BE49-F238E27FC236}">
                <a16:creationId xmlns:a16="http://schemas.microsoft.com/office/drawing/2014/main" id="{507F9879-801A-4B8B-A35B-072C214148C9}"/>
              </a:ext>
            </a:extLst>
          </p:cNvPr>
          <p:cNvSpPr/>
          <p:nvPr/>
        </p:nvSpPr>
        <p:spPr>
          <a:xfrm rot="16200000">
            <a:off x="5130639" y="4114436"/>
            <a:ext cx="281945" cy="85651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2" name="TextBox 31">
            <a:extLst>
              <a:ext uri="{FF2B5EF4-FFF2-40B4-BE49-F238E27FC236}">
                <a16:creationId xmlns:a16="http://schemas.microsoft.com/office/drawing/2014/main" id="{E9044734-F32A-4644-A92C-A7E370308BFF}"/>
              </a:ext>
            </a:extLst>
          </p:cNvPr>
          <p:cNvSpPr txBox="1"/>
          <p:nvPr/>
        </p:nvSpPr>
        <p:spPr>
          <a:xfrm>
            <a:off x="2584345" y="4238837"/>
            <a:ext cx="1802085" cy="954107"/>
          </a:xfrm>
          <a:prstGeom prst="rect">
            <a:avLst/>
          </a:prstGeom>
          <a:noFill/>
        </p:spPr>
        <p:txBody>
          <a:bodyPr wrap="square" rtlCol="0">
            <a:spAutoFit/>
          </a:bodyPr>
          <a:lstStyle/>
          <a:p>
            <a:r>
              <a:rPr lang="en-US" sz="2800" b="1" dirty="0" err="1">
                <a:solidFill>
                  <a:schemeClr val="accent2">
                    <a:lumMod val="75000"/>
                  </a:schemeClr>
                </a:solidFill>
                <a:latin typeface="Courier"/>
              </a:rPr>
              <a:t>clwb</a:t>
            </a:r>
            <a:r>
              <a:rPr lang="en-US" sz="2800" b="1" dirty="0">
                <a:solidFill>
                  <a:schemeClr val="accent2">
                    <a:lumMod val="75000"/>
                  </a:schemeClr>
                </a:solidFill>
                <a:latin typeface="Courier"/>
              </a:rPr>
              <a:t>  A </a:t>
            </a:r>
          </a:p>
          <a:p>
            <a:r>
              <a:rPr lang="en-US" sz="2800" b="1" dirty="0" err="1">
                <a:solidFill>
                  <a:schemeClr val="accent2">
                    <a:lumMod val="75000"/>
                  </a:schemeClr>
                </a:solidFill>
                <a:latin typeface="Courier"/>
              </a:rPr>
              <a:t>sfence</a:t>
            </a:r>
            <a:endParaRPr lang="en-US" sz="2800" b="1" dirty="0">
              <a:solidFill>
                <a:schemeClr val="accent2">
                  <a:lumMod val="75000"/>
                </a:schemeClr>
              </a:solidFill>
              <a:latin typeface="Courier"/>
            </a:endParaRPr>
          </a:p>
        </p:txBody>
      </p:sp>
      <p:sp>
        <p:nvSpPr>
          <p:cNvPr id="35" name="Arrow: Down 34">
            <a:extLst>
              <a:ext uri="{FF2B5EF4-FFF2-40B4-BE49-F238E27FC236}">
                <a16:creationId xmlns:a16="http://schemas.microsoft.com/office/drawing/2014/main" id="{281295FA-D8A4-4A28-9F4F-F5F48597960D}"/>
              </a:ext>
            </a:extLst>
          </p:cNvPr>
          <p:cNvSpPr/>
          <p:nvPr/>
        </p:nvSpPr>
        <p:spPr>
          <a:xfrm rot="16200000">
            <a:off x="5130640" y="3235123"/>
            <a:ext cx="281945" cy="85651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6" name="TextBox 35">
            <a:extLst>
              <a:ext uri="{FF2B5EF4-FFF2-40B4-BE49-F238E27FC236}">
                <a16:creationId xmlns:a16="http://schemas.microsoft.com/office/drawing/2014/main" id="{96274FF7-D7E4-47D6-AB95-C8D0763E9B52}"/>
              </a:ext>
            </a:extLst>
          </p:cNvPr>
          <p:cNvSpPr txBox="1"/>
          <p:nvPr/>
        </p:nvSpPr>
        <p:spPr>
          <a:xfrm>
            <a:off x="2584736" y="3825178"/>
            <a:ext cx="1710147" cy="523220"/>
          </a:xfrm>
          <a:prstGeom prst="rect">
            <a:avLst/>
          </a:prstGeom>
          <a:noFill/>
        </p:spPr>
        <p:txBody>
          <a:bodyPr wrap="square" rtlCol="0">
            <a:spAutoFit/>
          </a:bodyPr>
          <a:lstStyle/>
          <a:p>
            <a:r>
              <a:rPr lang="en-US" sz="2800" b="1" dirty="0">
                <a:solidFill>
                  <a:schemeClr val="accent1">
                    <a:lumMod val="75000"/>
                  </a:schemeClr>
                </a:solidFill>
                <a:latin typeface="Courier"/>
              </a:rPr>
              <a:t>write B</a:t>
            </a:r>
          </a:p>
        </p:txBody>
      </p:sp>
      <p:sp>
        <p:nvSpPr>
          <p:cNvPr id="37" name="Arrow: Down 36">
            <a:extLst>
              <a:ext uri="{FF2B5EF4-FFF2-40B4-BE49-F238E27FC236}">
                <a16:creationId xmlns:a16="http://schemas.microsoft.com/office/drawing/2014/main" id="{25EADB37-F8CC-4BD1-96F5-F90AC82AB3A3}"/>
              </a:ext>
            </a:extLst>
          </p:cNvPr>
          <p:cNvSpPr/>
          <p:nvPr/>
        </p:nvSpPr>
        <p:spPr>
          <a:xfrm rot="16200000">
            <a:off x="5129879" y="3675582"/>
            <a:ext cx="281945" cy="856512"/>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8" name="TextBox 37">
            <a:extLst>
              <a:ext uri="{FF2B5EF4-FFF2-40B4-BE49-F238E27FC236}">
                <a16:creationId xmlns:a16="http://schemas.microsoft.com/office/drawing/2014/main" id="{5C3955E5-5F02-44BB-B491-BF86774625FD}"/>
              </a:ext>
            </a:extLst>
          </p:cNvPr>
          <p:cNvSpPr txBox="1"/>
          <p:nvPr/>
        </p:nvSpPr>
        <p:spPr>
          <a:xfrm>
            <a:off x="2584736" y="5091435"/>
            <a:ext cx="1532125" cy="954107"/>
          </a:xfrm>
          <a:prstGeom prst="rect">
            <a:avLst/>
          </a:prstGeom>
          <a:noFill/>
        </p:spPr>
        <p:txBody>
          <a:bodyPr wrap="square" rtlCol="0">
            <a:spAutoFit/>
          </a:bodyPr>
          <a:lstStyle/>
          <a:p>
            <a:r>
              <a:rPr lang="en-US" sz="2800" b="1" dirty="0" err="1">
                <a:solidFill>
                  <a:schemeClr val="accent1">
                    <a:lumMod val="75000"/>
                  </a:schemeClr>
                </a:solidFill>
                <a:latin typeface="Courier"/>
              </a:rPr>
              <a:t>clwb</a:t>
            </a:r>
            <a:r>
              <a:rPr lang="en-US" sz="2800" b="1" dirty="0">
                <a:solidFill>
                  <a:schemeClr val="accent1">
                    <a:lumMod val="75000"/>
                  </a:schemeClr>
                </a:solidFill>
                <a:latin typeface="Courier"/>
              </a:rPr>
              <a:t> B</a:t>
            </a:r>
          </a:p>
          <a:p>
            <a:r>
              <a:rPr lang="en-US" sz="2800" b="1" dirty="0" err="1">
                <a:solidFill>
                  <a:schemeClr val="accent1">
                    <a:lumMod val="75000"/>
                  </a:schemeClr>
                </a:solidFill>
                <a:latin typeface="Courier"/>
              </a:rPr>
              <a:t>sfence</a:t>
            </a:r>
            <a:endParaRPr lang="en-US" sz="2800" b="1" dirty="0">
              <a:solidFill>
                <a:schemeClr val="accent1">
                  <a:lumMod val="75000"/>
                </a:schemeClr>
              </a:solidFill>
              <a:latin typeface="Courier"/>
            </a:endParaRPr>
          </a:p>
        </p:txBody>
      </p:sp>
      <p:sp>
        <p:nvSpPr>
          <p:cNvPr id="39" name="Arrow: Down 38">
            <a:extLst>
              <a:ext uri="{FF2B5EF4-FFF2-40B4-BE49-F238E27FC236}">
                <a16:creationId xmlns:a16="http://schemas.microsoft.com/office/drawing/2014/main" id="{B2E65F8A-C9DC-48FB-8CB9-3D0BE8AC0C8F}"/>
              </a:ext>
            </a:extLst>
          </p:cNvPr>
          <p:cNvSpPr/>
          <p:nvPr/>
        </p:nvSpPr>
        <p:spPr>
          <a:xfrm rot="16200000">
            <a:off x="5129878" y="5381298"/>
            <a:ext cx="281945" cy="856512"/>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40" name="TextBox 39">
            <a:extLst>
              <a:ext uri="{FF2B5EF4-FFF2-40B4-BE49-F238E27FC236}">
                <a16:creationId xmlns:a16="http://schemas.microsoft.com/office/drawing/2014/main" id="{B2F76385-68FE-44E0-9AEB-00F667A1926E}"/>
              </a:ext>
            </a:extLst>
          </p:cNvPr>
          <p:cNvSpPr txBox="1"/>
          <p:nvPr/>
        </p:nvSpPr>
        <p:spPr>
          <a:xfrm>
            <a:off x="2584345" y="3400385"/>
            <a:ext cx="1710147" cy="523220"/>
          </a:xfrm>
          <a:prstGeom prst="rect">
            <a:avLst/>
          </a:prstGeom>
          <a:noFill/>
        </p:spPr>
        <p:txBody>
          <a:bodyPr wrap="square" rtlCol="0">
            <a:spAutoFit/>
          </a:bodyPr>
          <a:lstStyle/>
          <a:p>
            <a:r>
              <a:rPr lang="en-US" sz="2800" b="1" dirty="0">
                <a:solidFill>
                  <a:schemeClr val="accent2">
                    <a:lumMod val="75000"/>
                  </a:schemeClr>
                </a:solidFill>
                <a:latin typeface="Courier"/>
              </a:rPr>
              <a:t>write A</a:t>
            </a:r>
          </a:p>
        </p:txBody>
      </p:sp>
      <p:sp>
        <p:nvSpPr>
          <p:cNvPr id="41" name="TextBox 40">
            <a:extLst>
              <a:ext uri="{FF2B5EF4-FFF2-40B4-BE49-F238E27FC236}">
                <a16:creationId xmlns:a16="http://schemas.microsoft.com/office/drawing/2014/main" id="{ED0555C7-F348-43A9-9FC4-A16779EBBFE3}"/>
              </a:ext>
            </a:extLst>
          </p:cNvPr>
          <p:cNvSpPr txBox="1"/>
          <p:nvPr/>
        </p:nvSpPr>
        <p:spPr>
          <a:xfrm>
            <a:off x="2648151" y="6109041"/>
            <a:ext cx="1567543" cy="523220"/>
          </a:xfrm>
          <a:prstGeom prst="rect">
            <a:avLst/>
          </a:prstGeom>
          <a:noFill/>
        </p:spPr>
        <p:txBody>
          <a:bodyPr wrap="square" rtlCol="0">
            <a:spAutoFit/>
          </a:bodyPr>
          <a:lstStyle/>
          <a:p>
            <a:pPr algn="ctr"/>
            <a:r>
              <a:rPr lang="en-US" sz="2800" dirty="0">
                <a:latin typeface="Franklin Gothic Medium" panose="020B0603020102020204" pitchFamily="34" charset="0"/>
              </a:rPr>
              <a:t>Trace</a:t>
            </a:r>
          </a:p>
        </p:txBody>
      </p:sp>
      <p:grpSp>
        <p:nvGrpSpPr>
          <p:cNvPr id="24" name="Group 23">
            <a:extLst>
              <a:ext uri="{FF2B5EF4-FFF2-40B4-BE49-F238E27FC236}">
                <a16:creationId xmlns:a16="http://schemas.microsoft.com/office/drawing/2014/main" id="{F05FE87C-E3C3-4E5F-B11B-09D8D0C1C9AE}"/>
              </a:ext>
            </a:extLst>
          </p:cNvPr>
          <p:cNvGrpSpPr/>
          <p:nvPr/>
        </p:nvGrpSpPr>
        <p:grpSpPr>
          <a:xfrm>
            <a:off x="63664" y="5074030"/>
            <a:ext cx="2970901" cy="904438"/>
            <a:chOff x="627102" y="4408216"/>
            <a:chExt cx="2970901" cy="904438"/>
          </a:xfrm>
        </p:grpSpPr>
        <p:sp>
          <p:nvSpPr>
            <p:cNvPr id="25" name="Thought Bubble: Cloud 35">
              <a:extLst>
                <a:ext uri="{FF2B5EF4-FFF2-40B4-BE49-F238E27FC236}">
                  <a16:creationId xmlns:a16="http://schemas.microsoft.com/office/drawing/2014/main" id="{3502DC51-2D48-4A15-BDA0-1011DE454092}"/>
                </a:ext>
              </a:extLst>
            </p:cNvPr>
            <p:cNvSpPr/>
            <p:nvPr/>
          </p:nvSpPr>
          <p:spPr>
            <a:xfrm>
              <a:off x="627102" y="4408216"/>
              <a:ext cx="2970901" cy="90443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881182 w 2967054"/>
                <a:gd name="connsiteY0" fmla="*/ 884936 h 795555"/>
                <a:gd name="connsiteX1" fmla="*/ 2859083 w 2967054"/>
                <a:gd name="connsiteY1" fmla="*/ 907035 h 795555"/>
                <a:gd name="connsiteX2" fmla="*/ 2836984 w 2967054"/>
                <a:gd name="connsiteY2" fmla="*/ 884936 h 795555"/>
                <a:gd name="connsiteX3" fmla="*/ 2859083 w 2967054"/>
                <a:gd name="connsiteY3" fmla="*/ 862837 h 795555"/>
                <a:gd name="connsiteX4" fmla="*/ 2881182 w 2967054"/>
                <a:gd name="connsiteY4" fmla="*/ 884936 h 795555"/>
                <a:gd name="connsiteX0" fmla="*/ 2757143 w 2967054"/>
                <a:gd name="connsiteY0" fmla="*/ 833180 h 795555"/>
                <a:gd name="connsiteX1" fmla="*/ 2712945 w 2967054"/>
                <a:gd name="connsiteY1" fmla="*/ 877378 h 795555"/>
                <a:gd name="connsiteX2" fmla="*/ 2668747 w 2967054"/>
                <a:gd name="connsiteY2" fmla="*/ 833180 h 795555"/>
                <a:gd name="connsiteX3" fmla="*/ 2712945 w 2967054"/>
                <a:gd name="connsiteY3" fmla="*/ 788982 h 795555"/>
                <a:gd name="connsiteX4" fmla="*/ 2757143 w 2967054"/>
                <a:gd name="connsiteY4" fmla="*/ 833180 h 795555"/>
                <a:gd name="connsiteX0" fmla="*/ 2591442 w 2967054"/>
                <a:gd name="connsiteY0" fmla="*/ 766671 h 795555"/>
                <a:gd name="connsiteX1" fmla="*/ 2525146 w 2967054"/>
                <a:gd name="connsiteY1" fmla="*/ 832967 h 795555"/>
                <a:gd name="connsiteX2" fmla="*/ 2458850 w 2967054"/>
                <a:gd name="connsiteY2" fmla="*/ 766671 h 795555"/>
                <a:gd name="connsiteX3" fmla="*/ 2525146 w 2967054"/>
                <a:gd name="connsiteY3" fmla="*/ 700375 h 795555"/>
                <a:gd name="connsiteX4" fmla="*/ 2591442 w 2967054"/>
                <a:gd name="connsiteY4" fmla="*/ 766671 h 795555"/>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9113"/>
                <a:gd name="connsiteX1" fmla="*/ 5659 w 43256"/>
                <a:gd name="connsiteY1" fmla="*/ 6766 h 49113"/>
                <a:gd name="connsiteX2" fmla="*/ 14041 w 43256"/>
                <a:gd name="connsiteY2" fmla="*/ 5061 h 49113"/>
                <a:gd name="connsiteX3" fmla="*/ 22492 w 43256"/>
                <a:gd name="connsiteY3" fmla="*/ 3291 h 49113"/>
                <a:gd name="connsiteX4" fmla="*/ 25785 w 43256"/>
                <a:gd name="connsiteY4" fmla="*/ 59 h 49113"/>
                <a:gd name="connsiteX5" fmla="*/ 29869 w 43256"/>
                <a:gd name="connsiteY5" fmla="*/ 2340 h 49113"/>
                <a:gd name="connsiteX6" fmla="*/ 35499 w 43256"/>
                <a:gd name="connsiteY6" fmla="*/ 549 h 49113"/>
                <a:gd name="connsiteX7" fmla="*/ 38354 w 43256"/>
                <a:gd name="connsiteY7" fmla="*/ 5435 h 49113"/>
                <a:gd name="connsiteX8" fmla="*/ 42018 w 43256"/>
                <a:gd name="connsiteY8" fmla="*/ 10177 h 49113"/>
                <a:gd name="connsiteX9" fmla="*/ 41854 w 43256"/>
                <a:gd name="connsiteY9" fmla="*/ 15319 h 49113"/>
                <a:gd name="connsiteX10" fmla="*/ 43052 w 43256"/>
                <a:gd name="connsiteY10" fmla="*/ 23181 h 49113"/>
                <a:gd name="connsiteX11" fmla="*/ 37440 w 43256"/>
                <a:gd name="connsiteY11" fmla="*/ 30063 h 49113"/>
                <a:gd name="connsiteX12" fmla="*/ 35431 w 43256"/>
                <a:gd name="connsiteY12" fmla="*/ 35960 h 49113"/>
                <a:gd name="connsiteX13" fmla="*/ 28591 w 43256"/>
                <a:gd name="connsiteY13" fmla="*/ 36674 h 49113"/>
                <a:gd name="connsiteX14" fmla="*/ 23703 w 43256"/>
                <a:gd name="connsiteY14" fmla="*/ 42965 h 49113"/>
                <a:gd name="connsiteX15" fmla="*/ 16516 w 43256"/>
                <a:gd name="connsiteY15" fmla="*/ 39125 h 49113"/>
                <a:gd name="connsiteX16" fmla="*/ 5840 w 43256"/>
                <a:gd name="connsiteY16" fmla="*/ 35331 h 49113"/>
                <a:gd name="connsiteX17" fmla="*/ 1146 w 43256"/>
                <a:gd name="connsiteY17" fmla="*/ 31109 h 49113"/>
                <a:gd name="connsiteX18" fmla="*/ 2149 w 43256"/>
                <a:gd name="connsiteY18" fmla="*/ 25410 h 49113"/>
                <a:gd name="connsiteX19" fmla="*/ 31 w 43256"/>
                <a:gd name="connsiteY19" fmla="*/ 19563 h 49113"/>
                <a:gd name="connsiteX20" fmla="*/ 3899 w 43256"/>
                <a:gd name="connsiteY20" fmla="*/ 14366 h 49113"/>
                <a:gd name="connsiteX21" fmla="*/ 3936 w 43256"/>
                <a:gd name="connsiteY21" fmla="*/ 14229 h 49113"/>
                <a:gd name="connsiteX0" fmla="*/ 2883655 w 2970901"/>
                <a:gd name="connsiteY0" fmla="*/ 882339 h 904438"/>
                <a:gd name="connsiteX1" fmla="*/ 2861556 w 2970901"/>
                <a:gd name="connsiteY1" fmla="*/ 904438 h 904438"/>
                <a:gd name="connsiteX2" fmla="*/ 2839457 w 2970901"/>
                <a:gd name="connsiteY2" fmla="*/ 882339 h 904438"/>
                <a:gd name="connsiteX3" fmla="*/ 2861556 w 2970901"/>
                <a:gd name="connsiteY3" fmla="*/ 860240 h 904438"/>
                <a:gd name="connsiteX4" fmla="*/ 2883655 w 2970901"/>
                <a:gd name="connsiteY4" fmla="*/ 882339 h 904438"/>
                <a:gd name="connsiteX0" fmla="*/ 2759616 w 2970901"/>
                <a:gd name="connsiteY0" fmla="*/ 830583 h 904438"/>
                <a:gd name="connsiteX1" fmla="*/ 2715418 w 2970901"/>
                <a:gd name="connsiteY1" fmla="*/ 874781 h 904438"/>
                <a:gd name="connsiteX2" fmla="*/ 2671220 w 2970901"/>
                <a:gd name="connsiteY2" fmla="*/ 830583 h 904438"/>
                <a:gd name="connsiteX3" fmla="*/ 2715418 w 2970901"/>
                <a:gd name="connsiteY3" fmla="*/ 786385 h 904438"/>
                <a:gd name="connsiteX4" fmla="*/ 2759616 w 2970901"/>
                <a:gd name="connsiteY4" fmla="*/ 830583 h 904438"/>
                <a:gd name="connsiteX0" fmla="*/ 2593915 w 2970901"/>
                <a:gd name="connsiteY0" fmla="*/ 764074 h 904438"/>
                <a:gd name="connsiteX1" fmla="*/ 2527619 w 2970901"/>
                <a:gd name="connsiteY1" fmla="*/ 830370 h 904438"/>
                <a:gd name="connsiteX2" fmla="*/ 2461323 w 2970901"/>
                <a:gd name="connsiteY2" fmla="*/ 764074 h 904438"/>
                <a:gd name="connsiteX3" fmla="*/ 2527619 w 2970901"/>
                <a:gd name="connsiteY3" fmla="*/ 697778 h 904438"/>
                <a:gd name="connsiteX4" fmla="*/ 2593915 w 2970901"/>
                <a:gd name="connsiteY4" fmla="*/ 764074 h 904438"/>
                <a:gd name="connsiteX0" fmla="*/ 4729 w 43256"/>
                <a:gd name="connsiteY0" fmla="*/ 26036 h 49113"/>
                <a:gd name="connsiteX1" fmla="*/ 2196 w 43256"/>
                <a:gd name="connsiteY1" fmla="*/ 25239 h 49113"/>
                <a:gd name="connsiteX2" fmla="*/ 6964 w 43256"/>
                <a:gd name="connsiteY2" fmla="*/ 34758 h 49113"/>
                <a:gd name="connsiteX3" fmla="*/ 5856 w 43256"/>
                <a:gd name="connsiteY3" fmla="*/ 35139 h 49113"/>
                <a:gd name="connsiteX4" fmla="*/ 16514 w 43256"/>
                <a:gd name="connsiteY4" fmla="*/ 38949 h 49113"/>
                <a:gd name="connsiteX5" fmla="*/ 15846 w 43256"/>
                <a:gd name="connsiteY5" fmla="*/ 37209 h 49113"/>
                <a:gd name="connsiteX6" fmla="*/ 28863 w 43256"/>
                <a:gd name="connsiteY6" fmla="*/ 34610 h 49113"/>
                <a:gd name="connsiteX7" fmla="*/ 28596 w 43256"/>
                <a:gd name="connsiteY7" fmla="*/ 36519 h 49113"/>
                <a:gd name="connsiteX8" fmla="*/ 35182 w 43256"/>
                <a:gd name="connsiteY8" fmla="*/ 23503 h 49113"/>
                <a:gd name="connsiteX9" fmla="*/ 37416 w 43256"/>
                <a:gd name="connsiteY9" fmla="*/ 29949 h 49113"/>
                <a:gd name="connsiteX10" fmla="*/ 41834 w 43256"/>
                <a:gd name="connsiteY10" fmla="*/ 15213 h 49113"/>
                <a:gd name="connsiteX11" fmla="*/ 40386 w 43256"/>
                <a:gd name="connsiteY11" fmla="*/ 17889 h 49113"/>
                <a:gd name="connsiteX12" fmla="*/ 38360 w 43256"/>
                <a:gd name="connsiteY12" fmla="*/ 5285 h 49113"/>
                <a:gd name="connsiteX13" fmla="*/ 38436 w 43256"/>
                <a:gd name="connsiteY13" fmla="*/ 6549 h 49113"/>
                <a:gd name="connsiteX14" fmla="*/ 29114 w 43256"/>
                <a:gd name="connsiteY14" fmla="*/ 3811 h 49113"/>
                <a:gd name="connsiteX15" fmla="*/ 29856 w 43256"/>
                <a:gd name="connsiteY15" fmla="*/ 2199 h 49113"/>
                <a:gd name="connsiteX16" fmla="*/ 22177 w 43256"/>
                <a:gd name="connsiteY16" fmla="*/ 4579 h 49113"/>
                <a:gd name="connsiteX17" fmla="*/ 22536 w 43256"/>
                <a:gd name="connsiteY17" fmla="*/ 3189 h 49113"/>
                <a:gd name="connsiteX18" fmla="*/ 14036 w 43256"/>
                <a:gd name="connsiteY18" fmla="*/ 5051 h 49113"/>
                <a:gd name="connsiteX19" fmla="*/ 15336 w 43256"/>
                <a:gd name="connsiteY19" fmla="*/ 6399 h 49113"/>
                <a:gd name="connsiteX20" fmla="*/ 4163 w 43256"/>
                <a:gd name="connsiteY20" fmla="*/ 15648 h 49113"/>
                <a:gd name="connsiteX21" fmla="*/ 3936 w 43256"/>
                <a:gd name="connsiteY21" fmla="*/ 14229 h 4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911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970901" h="904438">
                  <a:moveTo>
                    <a:pt x="2883655" y="882339"/>
                  </a:moveTo>
                  <a:cubicBezTo>
                    <a:pt x="2883655" y="894544"/>
                    <a:pt x="2873761" y="904438"/>
                    <a:pt x="2861556" y="904438"/>
                  </a:cubicBezTo>
                  <a:cubicBezTo>
                    <a:pt x="2849351" y="904438"/>
                    <a:pt x="2839457" y="894544"/>
                    <a:pt x="2839457" y="882339"/>
                  </a:cubicBezTo>
                  <a:cubicBezTo>
                    <a:pt x="2839457" y="870134"/>
                    <a:pt x="2849351" y="860240"/>
                    <a:pt x="2861556" y="860240"/>
                  </a:cubicBezTo>
                  <a:cubicBezTo>
                    <a:pt x="2873761" y="860240"/>
                    <a:pt x="2883655" y="870134"/>
                    <a:pt x="2883655" y="882339"/>
                  </a:cubicBezTo>
                  <a:close/>
                </a:path>
                <a:path w="2970901" h="904438">
                  <a:moveTo>
                    <a:pt x="2759616" y="830583"/>
                  </a:moveTo>
                  <a:cubicBezTo>
                    <a:pt x="2759616" y="854993"/>
                    <a:pt x="2739828" y="874781"/>
                    <a:pt x="2715418" y="874781"/>
                  </a:cubicBezTo>
                  <a:cubicBezTo>
                    <a:pt x="2691008" y="874781"/>
                    <a:pt x="2671220" y="854993"/>
                    <a:pt x="2671220" y="830583"/>
                  </a:cubicBezTo>
                  <a:cubicBezTo>
                    <a:pt x="2671220" y="806173"/>
                    <a:pt x="2691008" y="786385"/>
                    <a:pt x="2715418" y="786385"/>
                  </a:cubicBezTo>
                  <a:cubicBezTo>
                    <a:pt x="2739828" y="786385"/>
                    <a:pt x="2759616" y="806173"/>
                    <a:pt x="2759616" y="830583"/>
                  </a:cubicBezTo>
                  <a:close/>
                </a:path>
                <a:path w="2970901" h="904438">
                  <a:moveTo>
                    <a:pt x="2593915" y="764074"/>
                  </a:moveTo>
                  <a:cubicBezTo>
                    <a:pt x="2593915" y="800688"/>
                    <a:pt x="2564233" y="830370"/>
                    <a:pt x="2527619" y="830370"/>
                  </a:cubicBezTo>
                  <a:cubicBezTo>
                    <a:pt x="2491005" y="830370"/>
                    <a:pt x="2461323" y="800688"/>
                    <a:pt x="2461323" y="764074"/>
                  </a:cubicBezTo>
                  <a:cubicBezTo>
                    <a:pt x="2461323" y="727460"/>
                    <a:pt x="2491005" y="697778"/>
                    <a:pt x="2527619" y="697778"/>
                  </a:cubicBezTo>
                  <a:cubicBezTo>
                    <a:pt x="2564233" y="697778"/>
                    <a:pt x="2593915" y="727460"/>
                    <a:pt x="2593915" y="764074"/>
                  </a:cubicBezTo>
                  <a:close/>
                </a:path>
                <a:path w="43256" h="4911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5182" y="23503"/>
                  </a:moveTo>
                  <a:cubicBezTo>
                    <a:pt x="37186" y="2483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dirty="0">
                <a:solidFill>
                  <a:schemeClr val="tx1"/>
                </a:solidFill>
                <a:latin typeface="Franklin Gothic Medium" panose="020B0603020102020204" pitchFamily="34" charset="0"/>
              </a:endParaRPr>
            </a:p>
          </p:txBody>
        </p:sp>
        <p:sp>
          <p:nvSpPr>
            <p:cNvPr id="26" name="Rectangle 25">
              <a:extLst>
                <a:ext uri="{FF2B5EF4-FFF2-40B4-BE49-F238E27FC236}">
                  <a16:creationId xmlns:a16="http://schemas.microsoft.com/office/drawing/2014/main" id="{E8A24941-3104-45BB-B9B5-37E8BAF438C8}"/>
                </a:ext>
              </a:extLst>
            </p:cNvPr>
            <p:cNvSpPr/>
            <p:nvPr/>
          </p:nvSpPr>
          <p:spPr>
            <a:xfrm>
              <a:off x="702967" y="4595806"/>
              <a:ext cx="2819170" cy="400110"/>
            </a:xfrm>
            <a:prstGeom prst="rect">
              <a:avLst/>
            </a:prstGeom>
          </p:spPr>
          <p:txBody>
            <a:bodyPr wrap="none">
              <a:spAutoFit/>
            </a:bodyPr>
            <a:lstStyle/>
            <a:p>
              <a:pPr algn="ctr">
                <a:lnSpc>
                  <a:spcPts val="2400"/>
                </a:lnSpc>
              </a:pPr>
              <a:r>
                <a:rPr lang="en-US" sz="2400" dirty="0">
                  <a:latin typeface="Franklin Gothic Medium" panose="020B0603020102020204" pitchFamily="34" charset="0"/>
                </a:rPr>
                <a:t>A persists before B?</a:t>
              </a:r>
            </a:p>
          </p:txBody>
        </p:sp>
      </p:grpSp>
    </p:spTree>
    <p:extLst>
      <p:ext uri="{BB962C8B-B14F-4D97-AF65-F5344CB8AC3E}">
        <p14:creationId xmlns:p14="http://schemas.microsoft.com/office/powerpoint/2010/main" val="94929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7C20-BA23-4126-BBD8-92C3C6362027}"/>
              </a:ext>
            </a:extLst>
          </p:cNvPr>
          <p:cNvSpPr>
            <a:spLocks noGrp="1"/>
          </p:cNvSpPr>
          <p:nvPr>
            <p:ph type="title"/>
          </p:nvPr>
        </p:nvSpPr>
        <p:spPr>
          <a:xfrm>
            <a:off x="938988" y="288965"/>
            <a:ext cx="10515600" cy="1325563"/>
          </a:xfrm>
        </p:spPr>
        <p:txBody>
          <a:bodyPr/>
          <a:lstStyle/>
          <a:p>
            <a:pPr algn="ctr"/>
            <a:r>
              <a:rPr lang="en-US" dirty="0"/>
              <a:t>OUTLINE</a:t>
            </a:r>
          </a:p>
        </p:txBody>
      </p:sp>
      <p:sp>
        <p:nvSpPr>
          <p:cNvPr id="4" name="Rectangle 3">
            <a:extLst>
              <a:ext uri="{FF2B5EF4-FFF2-40B4-BE49-F238E27FC236}">
                <a16:creationId xmlns:a16="http://schemas.microsoft.com/office/drawing/2014/main" id="{28D91DC8-AD6E-4759-9D85-5A4C0EC9805A}"/>
              </a:ext>
            </a:extLst>
          </p:cNvPr>
          <p:cNvSpPr/>
          <p:nvPr/>
        </p:nvSpPr>
        <p:spPr>
          <a:xfrm>
            <a:off x="2563778" y="1614528"/>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BACKGROUND AND MOTIVATION</a:t>
            </a:r>
          </a:p>
        </p:txBody>
      </p:sp>
      <p:sp>
        <p:nvSpPr>
          <p:cNvPr id="5" name="Rectangle 4">
            <a:extLst>
              <a:ext uri="{FF2B5EF4-FFF2-40B4-BE49-F238E27FC236}">
                <a16:creationId xmlns:a16="http://schemas.microsoft.com/office/drawing/2014/main" id="{8224AC19-760F-4C88-948D-5C1739BF19C3}"/>
              </a:ext>
            </a:extLst>
          </p:cNvPr>
          <p:cNvSpPr/>
          <p:nvPr/>
        </p:nvSpPr>
        <p:spPr>
          <a:xfrm>
            <a:off x="2563778" y="2333544"/>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REQUIREMENTS AND KEY IDEAS</a:t>
            </a:r>
          </a:p>
        </p:txBody>
      </p:sp>
      <p:sp>
        <p:nvSpPr>
          <p:cNvPr id="6" name="Rectangle 5">
            <a:extLst>
              <a:ext uri="{FF2B5EF4-FFF2-40B4-BE49-F238E27FC236}">
                <a16:creationId xmlns:a16="http://schemas.microsoft.com/office/drawing/2014/main" id="{16BA0016-02EC-48D5-A349-E53C366CE343}"/>
              </a:ext>
            </a:extLst>
          </p:cNvPr>
          <p:cNvSpPr/>
          <p:nvPr/>
        </p:nvSpPr>
        <p:spPr>
          <a:xfrm>
            <a:off x="2563778" y="3052560"/>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PMT</a:t>
            </a:r>
            <a:r>
              <a:rPr lang="en-US" sz="2400" dirty="0">
                <a:solidFill>
                  <a:schemeClr val="accent2"/>
                </a:solidFill>
                <a:latin typeface="Franklin Gothic Medium" panose="020B0603020102020204" pitchFamily="34" charset="0"/>
              </a:rPr>
              <a:t>EST</a:t>
            </a:r>
            <a:r>
              <a:rPr lang="en-US" sz="2000" dirty="0">
                <a:solidFill>
                  <a:schemeClr val="accent2"/>
                </a:solidFill>
                <a:latin typeface="Franklin Gothic Medium" panose="020B0603020102020204" pitchFamily="34" charset="0"/>
              </a:rPr>
              <a:t> </a:t>
            </a:r>
            <a:r>
              <a:rPr lang="en-US" sz="2800" dirty="0">
                <a:solidFill>
                  <a:schemeClr val="accent2"/>
                </a:solidFill>
                <a:latin typeface="Franklin Gothic Medium" panose="020B0603020102020204" pitchFamily="34" charset="0"/>
              </a:rPr>
              <a:t>INTERFACE</a:t>
            </a:r>
          </a:p>
        </p:txBody>
      </p:sp>
      <p:sp>
        <p:nvSpPr>
          <p:cNvPr id="7" name="Rectangle 6">
            <a:extLst>
              <a:ext uri="{FF2B5EF4-FFF2-40B4-BE49-F238E27FC236}">
                <a16:creationId xmlns:a16="http://schemas.microsoft.com/office/drawing/2014/main" id="{C648D44D-53F9-450B-BFF1-C54B08062AD7}"/>
              </a:ext>
            </a:extLst>
          </p:cNvPr>
          <p:cNvSpPr/>
          <p:nvPr/>
        </p:nvSpPr>
        <p:spPr>
          <a:xfrm>
            <a:off x="2563778" y="3771576"/>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PMT</a:t>
            </a:r>
            <a:r>
              <a:rPr lang="en-US" sz="2400" dirty="0">
                <a:solidFill>
                  <a:schemeClr val="accent2"/>
                </a:solidFill>
                <a:latin typeface="Franklin Gothic Medium" panose="020B0603020102020204" pitchFamily="34" charset="0"/>
              </a:rPr>
              <a:t>EST</a:t>
            </a:r>
            <a:r>
              <a:rPr lang="en-US" sz="2000" dirty="0">
                <a:solidFill>
                  <a:schemeClr val="accent2"/>
                </a:solidFill>
                <a:latin typeface="Franklin Gothic Medium" panose="020B0603020102020204" pitchFamily="34" charset="0"/>
              </a:rPr>
              <a:t> </a:t>
            </a:r>
            <a:r>
              <a:rPr lang="en-US" sz="2800" dirty="0">
                <a:solidFill>
                  <a:schemeClr val="accent2"/>
                </a:solidFill>
                <a:latin typeface="Franklin Gothic Medium" panose="020B0603020102020204" pitchFamily="34" charset="0"/>
              </a:rPr>
              <a:t>MECHANISM</a:t>
            </a:r>
          </a:p>
        </p:txBody>
      </p:sp>
      <p:sp>
        <p:nvSpPr>
          <p:cNvPr id="8" name="Rectangle 7">
            <a:extLst>
              <a:ext uri="{FF2B5EF4-FFF2-40B4-BE49-F238E27FC236}">
                <a16:creationId xmlns:a16="http://schemas.microsoft.com/office/drawing/2014/main" id="{19CFD995-BDDA-4D8C-9A9A-FFF1B936A9D7}"/>
              </a:ext>
            </a:extLst>
          </p:cNvPr>
          <p:cNvSpPr/>
          <p:nvPr/>
        </p:nvSpPr>
        <p:spPr>
          <a:xfrm>
            <a:off x="2563778" y="4490592"/>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EVALUATION</a:t>
            </a:r>
          </a:p>
        </p:txBody>
      </p:sp>
      <p:sp>
        <p:nvSpPr>
          <p:cNvPr id="9" name="Rectangle 8">
            <a:extLst>
              <a:ext uri="{FF2B5EF4-FFF2-40B4-BE49-F238E27FC236}">
                <a16:creationId xmlns:a16="http://schemas.microsoft.com/office/drawing/2014/main" id="{42D0BE94-EC98-4277-B191-C7C8A7D642A8}"/>
              </a:ext>
            </a:extLst>
          </p:cNvPr>
          <p:cNvSpPr/>
          <p:nvPr/>
        </p:nvSpPr>
        <p:spPr>
          <a:xfrm>
            <a:off x="2563777" y="5210094"/>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SUMMARY</a:t>
            </a:r>
          </a:p>
        </p:txBody>
      </p:sp>
      <p:sp>
        <p:nvSpPr>
          <p:cNvPr id="3" name="Slide Number Placeholder 2">
            <a:extLst>
              <a:ext uri="{FF2B5EF4-FFF2-40B4-BE49-F238E27FC236}">
                <a16:creationId xmlns:a16="http://schemas.microsoft.com/office/drawing/2014/main" id="{14E0EEF8-1D69-499E-BC3D-3A45E30C160B}"/>
              </a:ext>
            </a:extLst>
          </p:cNvPr>
          <p:cNvSpPr>
            <a:spLocks noGrp="1"/>
          </p:cNvSpPr>
          <p:nvPr>
            <p:ph type="sldNum" sz="quarter" idx="12"/>
          </p:nvPr>
        </p:nvSpPr>
        <p:spPr/>
        <p:txBody>
          <a:bodyPr/>
          <a:lstStyle/>
          <a:p>
            <a:fld id="{5E9D59E2-FF9E-824B-BC6B-E1567BE22C0E}" type="slidenum">
              <a:rPr lang="en-US" smtClean="0"/>
              <a:t>22</a:t>
            </a:fld>
            <a:endParaRPr lang="en-US" dirty="0"/>
          </a:p>
        </p:txBody>
      </p:sp>
    </p:spTree>
    <p:extLst>
      <p:ext uri="{BB962C8B-B14F-4D97-AF65-F5344CB8AC3E}">
        <p14:creationId xmlns:p14="http://schemas.microsoft.com/office/powerpoint/2010/main" val="4043579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4356-5C24-4B54-A717-9DD3290B3F45}"/>
              </a:ext>
            </a:extLst>
          </p:cNvPr>
          <p:cNvSpPr>
            <a:spLocks noGrp="1"/>
          </p:cNvSpPr>
          <p:nvPr>
            <p:ph type="title"/>
          </p:nvPr>
        </p:nvSpPr>
        <p:spPr/>
        <p:txBody>
          <a:bodyPr/>
          <a:lstStyle/>
          <a:p>
            <a:r>
              <a:rPr lang="en-US" dirty="0"/>
              <a:t>PMT</a:t>
            </a:r>
            <a:r>
              <a:rPr lang="en-US" sz="3600" dirty="0"/>
              <a:t>EST</a:t>
            </a:r>
            <a:r>
              <a:rPr lang="en-US" dirty="0"/>
              <a:t> OVERVIEW</a:t>
            </a:r>
          </a:p>
        </p:txBody>
      </p:sp>
      <p:sp>
        <p:nvSpPr>
          <p:cNvPr id="4" name="Rectangle 3">
            <a:extLst>
              <a:ext uri="{FF2B5EF4-FFF2-40B4-BE49-F238E27FC236}">
                <a16:creationId xmlns:a16="http://schemas.microsoft.com/office/drawing/2014/main" id="{92003E12-C93E-40AF-85E5-98F51ED2F595}"/>
              </a:ext>
            </a:extLst>
          </p:cNvPr>
          <p:cNvSpPr/>
          <p:nvPr/>
        </p:nvSpPr>
        <p:spPr>
          <a:xfrm>
            <a:off x="2419260" y="3296880"/>
            <a:ext cx="2714800" cy="8991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800" dirty="0">
                <a:solidFill>
                  <a:schemeClr val="tx1"/>
                </a:solidFill>
                <a:latin typeface="Franklin Gothic Medium" panose="020B0603020102020204" pitchFamily="34" charset="0"/>
              </a:rPr>
              <a:t>Crash consistent software </a:t>
            </a:r>
          </a:p>
        </p:txBody>
      </p:sp>
      <p:sp>
        <p:nvSpPr>
          <p:cNvPr id="6" name="Rectangle 5">
            <a:extLst>
              <a:ext uri="{FF2B5EF4-FFF2-40B4-BE49-F238E27FC236}">
                <a16:creationId xmlns:a16="http://schemas.microsoft.com/office/drawing/2014/main" id="{8135C0B4-DDCF-4F66-B4A7-4E5F32ECDA5D}"/>
              </a:ext>
            </a:extLst>
          </p:cNvPr>
          <p:cNvSpPr/>
          <p:nvPr/>
        </p:nvSpPr>
        <p:spPr>
          <a:xfrm>
            <a:off x="2251434" y="2112806"/>
            <a:ext cx="3050451" cy="523220"/>
          </a:xfrm>
          <a:prstGeom prst="rect">
            <a:avLst/>
          </a:prstGeom>
        </p:spPr>
        <p:txBody>
          <a:bodyPr wrap="none">
            <a:spAutoFit/>
          </a:bodyPr>
          <a:lstStyle/>
          <a:p>
            <a:pPr algn="ctr"/>
            <a:r>
              <a:rPr lang="en-US" sz="2800" dirty="0">
                <a:solidFill>
                  <a:schemeClr val="accent2">
                    <a:lumMod val="75000"/>
                  </a:schemeClr>
                </a:solidFill>
                <a:latin typeface="Franklin Gothic Medium" panose="020B0603020102020204" pitchFamily="34" charset="0"/>
              </a:rPr>
              <a:t>Testing Annotation</a:t>
            </a:r>
          </a:p>
        </p:txBody>
      </p:sp>
      <p:sp>
        <p:nvSpPr>
          <p:cNvPr id="7" name="Arrow: Down 6">
            <a:extLst>
              <a:ext uri="{FF2B5EF4-FFF2-40B4-BE49-F238E27FC236}">
                <a16:creationId xmlns:a16="http://schemas.microsoft.com/office/drawing/2014/main" id="{9D9B9BDD-0CE8-4A56-A496-51A7821BB3C3}"/>
              </a:ext>
            </a:extLst>
          </p:cNvPr>
          <p:cNvSpPr/>
          <p:nvPr/>
        </p:nvSpPr>
        <p:spPr>
          <a:xfrm>
            <a:off x="3578540" y="2691969"/>
            <a:ext cx="396240" cy="523221"/>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C8CA1C-90E1-4D6B-9175-12760B10449F}"/>
              </a:ext>
            </a:extLst>
          </p:cNvPr>
          <p:cNvSpPr/>
          <p:nvPr/>
        </p:nvSpPr>
        <p:spPr>
          <a:xfrm>
            <a:off x="6555492" y="3308958"/>
            <a:ext cx="2323221" cy="8991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3200" dirty="0" err="1">
                <a:solidFill>
                  <a:schemeClr val="tx1"/>
                </a:solidFill>
                <a:latin typeface="Franklin Gothic Medium" panose="020B0603020102020204" pitchFamily="34" charset="0"/>
              </a:rPr>
              <a:t>PMTest</a:t>
            </a:r>
            <a:r>
              <a:rPr lang="en-US" sz="3200" dirty="0">
                <a:solidFill>
                  <a:schemeClr val="tx1"/>
                </a:solidFill>
                <a:latin typeface="Franklin Gothic Medium" panose="020B0603020102020204" pitchFamily="34" charset="0"/>
              </a:rPr>
              <a:t> </a:t>
            </a:r>
          </a:p>
        </p:txBody>
      </p:sp>
      <p:sp>
        <p:nvSpPr>
          <p:cNvPr id="14" name="Arrow: Down 13">
            <a:extLst>
              <a:ext uri="{FF2B5EF4-FFF2-40B4-BE49-F238E27FC236}">
                <a16:creationId xmlns:a16="http://schemas.microsoft.com/office/drawing/2014/main" id="{1E610569-EC25-4780-B751-BCC532486D90}"/>
              </a:ext>
            </a:extLst>
          </p:cNvPr>
          <p:cNvSpPr/>
          <p:nvPr/>
        </p:nvSpPr>
        <p:spPr>
          <a:xfrm rot="16200000">
            <a:off x="9082138" y="3420076"/>
            <a:ext cx="396240" cy="627372"/>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A6CB51A-EF65-4E40-99D9-DD282C57B3B5}"/>
              </a:ext>
            </a:extLst>
          </p:cNvPr>
          <p:cNvSpPr/>
          <p:nvPr/>
        </p:nvSpPr>
        <p:spPr>
          <a:xfrm>
            <a:off x="9558595" y="3346344"/>
            <a:ext cx="1401265" cy="861774"/>
          </a:xfrm>
          <a:prstGeom prst="rect">
            <a:avLst/>
          </a:prstGeom>
        </p:spPr>
        <p:txBody>
          <a:bodyPr wrap="square">
            <a:spAutoFit/>
          </a:bodyPr>
          <a:lstStyle/>
          <a:p>
            <a:pPr algn="ctr">
              <a:lnSpc>
                <a:spcPts val="3000"/>
              </a:lnSpc>
            </a:pPr>
            <a:r>
              <a:rPr lang="en-US" sz="2800" dirty="0">
                <a:latin typeface="Franklin Gothic Medium" panose="020B0603020102020204" pitchFamily="34" charset="0"/>
              </a:rPr>
              <a:t>Testing</a:t>
            </a:r>
          </a:p>
          <a:p>
            <a:pPr algn="ctr">
              <a:lnSpc>
                <a:spcPts val="3000"/>
              </a:lnSpc>
            </a:pPr>
            <a:r>
              <a:rPr lang="en-US" sz="2800" dirty="0">
                <a:latin typeface="Franklin Gothic Medium" panose="020B0603020102020204" pitchFamily="34" charset="0"/>
              </a:rPr>
              <a:t>Results</a:t>
            </a:r>
          </a:p>
        </p:txBody>
      </p:sp>
      <p:sp>
        <p:nvSpPr>
          <p:cNvPr id="16" name="Arrow: Down 15">
            <a:extLst>
              <a:ext uri="{FF2B5EF4-FFF2-40B4-BE49-F238E27FC236}">
                <a16:creationId xmlns:a16="http://schemas.microsoft.com/office/drawing/2014/main" id="{B47C7D3B-1675-42F8-BB2C-16DF11B39A20}"/>
              </a:ext>
            </a:extLst>
          </p:cNvPr>
          <p:cNvSpPr/>
          <p:nvPr/>
        </p:nvSpPr>
        <p:spPr>
          <a:xfrm rot="16200000">
            <a:off x="5646656" y="3115062"/>
            <a:ext cx="396240" cy="1245713"/>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28668F-940A-497E-B3A5-2CE0AEA72FC8}"/>
              </a:ext>
            </a:extLst>
          </p:cNvPr>
          <p:cNvSpPr/>
          <p:nvPr/>
        </p:nvSpPr>
        <p:spPr>
          <a:xfrm>
            <a:off x="6438593" y="2112806"/>
            <a:ext cx="2553199" cy="523220"/>
          </a:xfrm>
          <a:prstGeom prst="rect">
            <a:avLst/>
          </a:prstGeom>
        </p:spPr>
        <p:txBody>
          <a:bodyPr wrap="none">
            <a:spAutoFit/>
          </a:bodyPr>
          <a:lstStyle/>
          <a:p>
            <a:pPr algn="ctr"/>
            <a:r>
              <a:rPr lang="en-US" sz="2800" dirty="0">
                <a:solidFill>
                  <a:schemeClr val="accent2">
                    <a:lumMod val="75000"/>
                  </a:schemeClr>
                </a:solidFill>
                <a:latin typeface="Franklin Gothic Medium" panose="020B0603020102020204" pitchFamily="34" charset="0"/>
              </a:rPr>
              <a:t>Checking Rules</a:t>
            </a:r>
          </a:p>
        </p:txBody>
      </p:sp>
      <p:sp>
        <p:nvSpPr>
          <p:cNvPr id="18" name="Arrow: Down 17">
            <a:extLst>
              <a:ext uri="{FF2B5EF4-FFF2-40B4-BE49-F238E27FC236}">
                <a16:creationId xmlns:a16="http://schemas.microsoft.com/office/drawing/2014/main" id="{49BBE08E-725E-4548-8894-D516C64D2184}"/>
              </a:ext>
            </a:extLst>
          </p:cNvPr>
          <p:cNvSpPr/>
          <p:nvPr/>
        </p:nvSpPr>
        <p:spPr>
          <a:xfrm>
            <a:off x="7517073" y="2691968"/>
            <a:ext cx="396240" cy="523221"/>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gear icon">
            <a:extLst>
              <a:ext uri="{FF2B5EF4-FFF2-40B4-BE49-F238E27FC236}">
                <a16:creationId xmlns:a16="http://schemas.microsoft.com/office/drawing/2014/main" id="{CCDC9FF4-BD0C-416D-B23F-78AEFF84A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854" y="4555692"/>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AA5A05E-E9C5-4B6E-900D-F4A9653BAEE6}"/>
              </a:ext>
            </a:extLst>
          </p:cNvPr>
          <p:cNvSpPr/>
          <p:nvPr/>
        </p:nvSpPr>
        <p:spPr>
          <a:xfrm>
            <a:off x="7772900" y="4799685"/>
            <a:ext cx="1447832" cy="646331"/>
          </a:xfrm>
          <a:prstGeom prst="rect">
            <a:avLst/>
          </a:prstGeom>
        </p:spPr>
        <p:txBody>
          <a:bodyPr wrap="none">
            <a:spAutoFit/>
          </a:bodyPr>
          <a:lstStyle/>
          <a:p>
            <a:pPr algn="ctr"/>
            <a:r>
              <a:rPr lang="en-US" sz="3600" dirty="0">
                <a:solidFill>
                  <a:schemeClr val="accent1">
                    <a:lumMod val="75000"/>
                  </a:schemeClr>
                </a:solidFill>
                <a:latin typeface="Franklin Gothic Medium" panose="020B0603020102020204" pitchFamily="34" charset="0"/>
              </a:rPr>
              <a:t>Online</a:t>
            </a:r>
          </a:p>
        </p:txBody>
      </p:sp>
      <p:sp>
        <p:nvSpPr>
          <p:cNvPr id="22" name="Rectangle 21">
            <a:extLst>
              <a:ext uri="{FF2B5EF4-FFF2-40B4-BE49-F238E27FC236}">
                <a16:creationId xmlns:a16="http://schemas.microsoft.com/office/drawing/2014/main" id="{DD9B6237-2F36-499A-88E6-F72767CEF893}"/>
              </a:ext>
            </a:extLst>
          </p:cNvPr>
          <p:cNvSpPr/>
          <p:nvPr/>
        </p:nvSpPr>
        <p:spPr>
          <a:xfrm>
            <a:off x="3654363" y="4799685"/>
            <a:ext cx="1496948" cy="646331"/>
          </a:xfrm>
          <a:prstGeom prst="rect">
            <a:avLst/>
          </a:prstGeom>
        </p:spPr>
        <p:txBody>
          <a:bodyPr wrap="none">
            <a:spAutoFit/>
          </a:bodyPr>
          <a:lstStyle/>
          <a:p>
            <a:pPr algn="ctr"/>
            <a:r>
              <a:rPr lang="en-US" sz="3600" dirty="0">
                <a:solidFill>
                  <a:schemeClr val="accent1">
                    <a:lumMod val="75000"/>
                  </a:schemeClr>
                </a:solidFill>
                <a:latin typeface="Franklin Gothic Medium" panose="020B0603020102020204" pitchFamily="34" charset="0"/>
              </a:rPr>
              <a:t>Offline</a:t>
            </a:r>
          </a:p>
        </p:txBody>
      </p:sp>
      <p:grpSp>
        <p:nvGrpSpPr>
          <p:cNvPr id="20" name="Group 19">
            <a:extLst>
              <a:ext uri="{FF2B5EF4-FFF2-40B4-BE49-F238E27FC236}">
                <a16:creationId xmlns:a16="http://schemas.microsoft.com/office/drawing/2014/main" id="{D5756837-6B49-4912-BC2F-BBE0028D5A40}"/>
              </a:ext>
            </a:extLst>
          </p:cNvPr>
          <p:cNvGrpSpPr/>
          <p:nvPr/>
        </p:nvGrpSpPr>
        <p:grpSpPr>
          <a:xfrm>
            <a:off x="2284103" y="4560723"/>
            <a:ext cx="1477437" cy="1255797"/>
            <a:chOff x="237918" y="4920250"/>
            <a:chExt cx="1477437" cy="1255797"/>
          </a:xfrm>
        </p:grpSpPr>
        <p:pic>
          <p:nvPicPr>
            <p:cNvPr id="19" name="Picture 4" descr="Image result for ninja cat ">
              <a:extLst>
                <a:ext uri="{FF2B5EF4-FFF2-40B4-BE49-F238E27FC236}">
                  <a16:creationId xmlns:a16="http://schemas.microsoft.com/office/drawing/2014/main" id="{DD579F63-2348-4E92-AE2D-A7A504EF36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455"/>
            <a:stretch/>
          </p:blipFill>
          <p:spPr bwMode="auto">
            <a:xfrm>
              <a:off x="395571" y="4920250"/>
              <a:ext cx="1319784" cy="8122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ninja cat ">
              <a:extLst>
                <a:ext uri="{FF2B5EF4-FFF2-40B4-BE49-F238E27FC236}">
                  <a16:creationId xmlns:a16="http://schemas.microsoft.com/office/drawing/2014/main" id="{C254CFA8-C513-4235-83B1-5F146B9784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1762" r="61410" b="13516"/>
            <a:stretch/>
          </p:blipFill>
          <p:spPr bwMode="auto">
            <a:xfrm>
              <a:off x="237918" y="5797727"/>
              <a:ext cx="509304" cy="1943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aptop icon">
              <a:extLst>
                <a:ext uri="{FF2B5EF4-FFF2-40B4-BE49-F238E27FC236}">
                  <a16:creationId xmlns:a16="http://schemas.microsoft.com/office/drawing/2014/main" id="{96C29D06-1FDD-4AE7-8A4F-DDB197E7BE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1623"/>
            <a:stretch/>
          </p:blipFill>
          <p:spPr bwMode="auto">
            <a:xfrm>
              <a:off x="436486" y="5577167"/>
              <a:ext cx="1237953" cy="59888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343B5616-55BB-4152-85D2-0F6B7B321DD0}"/>
              </a:ext>
            </a:extLst>
          </p:cNvPr>
          <p:cNvSpPr>
            <a:spLocks noGrp="1"/>
          </p:cNvSpPr>
          <p:nvPr>
            <p:ph type="sldNum" sz="quarter" idx="12"/>
          </p:nvPr>
        </p:nvSpPr>
        <p:spPr>
          <a:xfrm>
            <a:off x="8610600" y="6356350"/>
            <a:ext cx="2743200" cy="365125"/>
          </a:xfrm>
        </p:spPr>
        <p:txBody>
          <a:bodyPr/>
          <a:lstStyle/>
          <a:p>
            <a:fld id="{5E9D59E2-FF9E-824B-BC6B-E1567BE22C0E}" type="slidenum">
              <a:rPr lang="en-US" smtClean="0"/>
              <a:t>23</a:t>
            </a:fld>
            <a:endParaRPr lang="en-US" dirty="0"/>
          </a:p>
        </p:txBody>
      </p:sp>
    </p:spTree>
    <p:extLst>
      <p:ext uri="{BB962C8B-B14F-4D97-AF65-F5344CB8AC3E}">
        <p14:creationId xmlns:p14="http://schemas.microsoft.com/office/powerpoint/2010/main" val="1907386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4356-5C24-4B54-A717-9DD3290B3F45}"/>
              </a:ext>
            </a:extLst>
          </p:cNvPr>
          <p:cNvSpPr>
            <a:spLocks noGrp="1"/>
          </p:cNvSpPr>
          <p:nvPr>
            <p:ph type="title"/>
          </p:nvPr>
        </p:nvSpPr>
        <p:spPr/>
        <p:txBody>
          <a:bodyPr/>
          <a:lstStyle/>
          <a:p>
            <a:r>
              <a:rPr lang="en-US" dirty="0"/>
              <a:t>PMT</a:t>
            </a:r>
            <a:r>
              <a:rPr lang="en-US" sz="3600" dirty="0"/>
              <a:t>EST</a:t>
            </a:r>
            <a:r>
              <a:rPr lang="en-US" dirty="0"/>
              <a:t> OVERVIEW</a:t>
            </a:r>
          </a:p>
        </p:txBody>
      </p:sp>
      <p:sp>
        <p:nvSpPr>
          <p:cNvPr id="4" name="Rectangle 3">
            <a:extLst>
              <a:ext uri="{FF2B5EF4-FFF2-40B4-BE49-F238E27FC236}">
                <a16:creationId xmlns:a16="http://schemas.microsoft.com/office/drawing/2014/main" id="{92003E12-C93E-40AF-85E5-98F51ED2F595}"/>
              </a:ext>
            </a:extLst>
          </p:cNvPr>
          <p:cNvSpPr/>
          <p:nvPr/>
        </p:nvSpPr>
        <p:spPr>
          <a:xfrm>
            <a:off x="2419260" y="3296880"/>
            <a:ext cx="2714800" cy="8991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800" dirty="0">
                <a:solidFill>
                  <a:schemeClr val="tx1"/>
                </a:solidFill>
                <a:latin typeface="Franklin Gothic Medium" panose="020B0603020102020204" pitchFamily="34" charset="0"/>
              </a:rPr>
              <a:t>Crash consistent software </a:t>
            </a:r>
          </a:p>
        </p:txBody>
      </p:sp>
      <p:sp>
        <p:nvSpPr>
          <p:cNvPr id="6" name="Rectangle 5">
            <a:extLst>
              <a:ext uri="{FF2B5EF4-FFF2-40B4-BE49-F238E27FC236}">
                <a16:creationId xmlns:a16="http://schemas.microsoft.com/office/drawing/2014/main" id="{8135C0B4-DDCF-4F66-B4A7-4E5F32ECDA5D}"/>
              </a:ext>
            </a:extLst>
          </p:cNvPr>
          <p:cNvSpPr/>
          <p:nvPr/>
        </p:nvSpPr>
        <p:spPr>
          <a:xfrm>
            <a:off x="2251434" y="2112806"/>
            <a:ext cx="3050451" cy="523220"/>
          </a:xfrm>
          <a:prstGeom prst="rect">
            <a:avLst/>
          </a:prstGeom>
        </p:spPr>
        <p:txBody>
          <a:bodyPr wrap="none">
            <a:spAutoFit/>
          </a:bodyPr>
          <a:lstStyle/>
          <a:p>
            <a:pPr algn="ctr"/>
            <a:r>
              <a:rPr lang="en-US" sz="2800" dirty="0">
                <a:solidFill>
                  <a:schemeClr val="accent2">
                    <a:lumMod val="75000"/>
                  </a:schemeClr>
                </a:solidFill>
                <a:latin typeface="Franklin Gothic Medium" panose="020B0603020102020204" pitchFamily="34" charset="0"/>
              </a:rPr>
              <a:t>Testing Annotation</a:t>
            </a:r>
          </a:p>
        </p:txBody>
      </p:sp>
      <p:sp>
        <p:nvSpPr>
          <p:cNvPr id="7" name="Arrow: Down 6">
            <a:extLst>
              <a:ext uri="{FF2B5EF4-FFF2-40B4-BE49-F238E27FC236}">
                <a16:creationId xmlns:a16="http://schemas.microsoft.com/office/drawing/2014/main" id="{9D9B9BDD-0CE8-4A56-A496-51A7821BB3C3}"/>
              </a:ext>
            </a:extLst>
          </p:cNvPr>
          <p:cNvSpPr/>
          <p:nvPr/>
        </p:nvSpPr>
        <p:spPr>
          <a:xfrm>
            <a:off x="3578540" y="2691969"/>
            <a:ext cx="396240" cy="523221"/>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C8CA1C-90E1-4D6B-9175-12760B10449F}"/>
              </a:ext>
            </a:extLst>
          </p:cNvPr>
          <p:cNvSpPr/>
          <p:nvPr/>
        </p:nvSpPr>
        <p:spPr>
          <a:xfrm>
            <a:off x="6555492" y="3308958"/>
            <a:ext cx="2323221" cy="89916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3200" dirty="0" err="1">
                <a:solidFill>
                  <a:schemeClr val="bg2">
                    <a:lumMod val="50000"/>
                  </a:schemeClr>
                </a:solidFill>
                <a:latin typeface="Franklin Gothic Medium" panose="020B0603020102020204" pitchFamily="34" charset="0"/>
              </a:rPr>
              <a:t>PMTest</a:t>
            </a:r>
            <a:r>
              <a:rPr lang="en-US" sz="3200" dirty="0">
                <a:solidFill>
                  <a:schemeClr val="bg2">
                    <a:lumMod val="50000"/>
                  </a:schemeClr>
                </a:solidFill>
                <a:latin typeface="Franklin Gothic Medium" panose="020B0603020102020204" pitchFamily="34" charset="0"/>
              </a:rPr>
              <a:t> </a:t>
            </a:r>
          </a:p>
        </p:txBody>
      </p:sp>
      <p:sp>
        <p:nvSpPr>
          <p:cNvPr id="14" name="Arrow: Down 13">
            <a:extLst>
              <a:ext uri="{FF2B5EF4-FFF2-40B4-BE49-F238E27FC236}">
                <a16:creationId xmlns:a16="http://schemas.microsoft.com/office/drawing/2014/main" id="{1E610569-EC25-4780-B751-BCC532486D90}"/>
              </a:ext>
            </a:extLst>
          </p:cNvPr>
          <p:cNvSpPr/>
          <p:nvPr/>
        </p:nvSpPr>
        <p:spPr>
          <a:xfrm rot="16200000">
            <a:off x="9082138" y="3420076"/>
            <a:ext cx="396240" cy="627372"/>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A6CB51A-EF65-4E40-99D9-DD282C57B3B5}"/>
              </a:ext>
            </a:extLst>
          </p:cNvPr>
          <p:cNvSpPr/>
          <p:nvPr/>
        </p:nvSpPr>
        <p:spPr>
          <a:xfrm>
            <a:off x="9558595" y="3346344"/>
            <a:ext cx="1401265" cy="861774"/>
          </a:xfrm>
          <a:prstGeom prst="rect">
            <a:avLst/>
          </a:prstGeom>
        </p:spPr>
        <p:txBody>
          <a:bodyPr wrap="square">
            <a:spAutoFit/>
          </a:bodyPr>
          <a:lstStyle/>
          <a:p>
            <a:pPr algn="ctr">
              <a:lnSpc>
                <a:spcPts val="3000"/>
              </a:lnSpc>
            </a:pPr>
            <a:r>
              <a:rPr lang="en-US" sz="2800" dirty="0">
                <a:solidFill>
                  <a:schemeClr val="bg2">
                    <a:lumMod val="50000"/>
                  </a:schemeClr>
                </a:solidFill>
                <a:latin typeface="Franklin Gothic Medium" panose="020B0603020102020204" pitchFamily="34" charset="0"/>
              </a:rPr>
              <a:t>Testing</a:t>
            </a:r>
          </a:p>
          <a:p>
            <a:pPr algn="ctr">
              <a:lnSpc>
                <a:spcPts val="3000"/>
              </a:lnSpc>
            </a:pPr>
            <a:r>
              <a:rPr lang="en-US" sz="2800" dirty="0">
                <a:solidFill>
                  <a:schemeClr val="bg2">
                    <a:lumMod val="50000"/>
                  </a:schemeClr>
                </a:solidFill>
                <a:latin typeface="Franklin Gothic Medium" panose="020B0603020102020204" pitchFamily="34" charset="0"/>
              </a:rPr>
              <a:t>Results</a:t>
            </a:r>
          </a:p>
        </p:txBody>
      </p:sp>
      <p:sp>
        <p:nvSpPr>
          <p:cNvPr id="16" name="Arrow: Down 15">
            <a:extLst>
              <a:ext uri="{FF2B5EF4-FFF2-40B4-BE49-F238E27FC236}">
                <a16:creationId xmlns:a16="http://schemas.microsoft.com/office/drawing/2014/main" id="{B47C7D3B-1675-42F8-BB2C-16DF11B39A20}"/>
              </a:ext>
            </a:extLst>
          </p:cNvPr>
          <p:cNvSpPr/>
          <p:nvPr/>
        </p:nvSpPr>
        <p:spPr>
          <a:xfrm rot="16200000">
            <a:off x="5646656" y="3115062"/>
            <a:ext cx="396240" cy="1245713"/>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28668F-940A-497E-B3A5-2CE0AEA72FC8}"/>
              </a:ext>
            </a:extLst>
          </p:cNvPr>
          <p:cNvSpPr/>
          <p:nvPr/>
        </p:nvSpPr>
        <p:spPr>
          <a:xfrm>
            <a:off x="6438593" y="2112806"/>
            <a:ext cx="2553199" cy="523220"/>
          </a:xfrm>
          <a:prstGeom prst="rect">
            <a:avLst/>
          </a:prstGeom>
        </p:spPr>
        <p:txBody>
          <a:bodyPr wrap="none">
            <a:spAutoFit/>
          </a:bodyPr>
          <a:lstStyle/>
          <a:p>
            <a:pPr algn="ctr"/>
            <a:r>
              <a:rPr lang="en-US" sz="2800" dirty="0">
                <a:solidFill>
                  <a:schemeClr val="bg2">
                    <a:lumMod val="50000"/>
                  </a:schemeClr>
                </a:solidFill>
                <a:latin typeface="Franklin Gothic Medium" panose="020B0603020102020204" pitchFamily="34" charset="0"/>
              </a:rPr>
              <a:t>Checking Rules</a:t>
            </a:r>
          </a:p>
        </p:txBody>
      </p:sp>
      <p:sp>
        <p:nvSpPr>
          <p:cNvPr id="18" name="Arrow: Down 17">
            <a:extLst>
              <a:ext uri="{FF2B5EF4-FFF2-40B4-BE49-F238E27FC236}">
                <a16:creationId xmlns:a16="http://schemas.microsoft.com/office/drawing/2014/main" id="{49BBE08E-725E-4548-8894-D516C64D2184}"/>
              </a:ext>
            </a:extLst>
          </p:cNvPr>
          <p:cNvSpPr/>
          <p:nvPr/>
        </p:nvSpPr>
        <p:spPr>
          <a:xfrm>
            <a:off x="7517073" y="2691968"/>
            <a:ext cx="396240" cy="523221"/>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gear icon">
            <a:extLst>
              <a:ext uri="{FF2B5EF4-FFF2-40B4-BE49-F238E27FC236}">
                <a16:creationId xmlns:a16="http://schemas.microsoft.com/office/drawing/2014/main" id="{CCDC9FF4-BD0C-416D-B23F-78AEFF84ACB0}"/>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7854" y="4555692"/>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AA5A05E-E9C5-4B6E-900D-F4A9653BAEE6}"/>
              </a:ext>
            </a:extLst>
          </p:cNvPr>
          <p:cNvSpPr/>
          <p:nvPr/>
        </p:nvSpPr>
        <p:spPr>
          <a:xfrm>
            <a:off x="7772900" y="4799685"/>
            <a:ext cx="1447832" cy="646331"/>
          </a:xfrm>
          <a:prstGeom prst="rect">
            <a:avLst/>
          </a:prstGeom>
        </p:spPr>
        <p:txBody>
          <a:bodyPr wrap="none">
            <a:spAutoFit/>
          </a:bodyPr>
          <a:lstStyle/>
          <a:p>
            <a:pPr algn="ctr"/>
            <a:r>
              <a:rPr lang="en-US" sz="3600" dirty="0">
                <a:solidFill>
                  <a:schemeClr val="bg2">
                    <a:lumMod val="50000"/>
                  </a:schemeClr>
                </a:solidFill>
                <a:latin typeface="Franklin Gothic Medium" panose="020B0603020102020204" pitchFamily="34" charset="0"/>
              </a:rPr>
              <a:t>Online</a:t>
            </a:r>
          </a:p>
        </p:txBody>
      </p:sp>
      <p:sp>
        <p:nvSpPr>
          <p:cNvPr id="22" name="Rectangle 21">
            <a:extLst>
              <a:ext uri="{FF2B5EF4-FFF2-40B4-BE49-F238E27FC236}">
                <a16:creationId xmlns:a16="http://schemas.microsoft.com/office/drawing/2014/main" id="{DD9B6237-2F36-499A-88E6-F72767CEF893}"/>
              </a:ext>
            </a:extLst>
          </p:cNvPr>
          <p:cNvSpPr/>
          <p:nvPr/>
        </p:nvSpPr>
        <p:spPr>
          <a:xfrm>
            <a:off x="3654363" y="4799685"/>
            <a:ext cx="1496948" cy="646331"/>
          </a:xfrm>
          <a:prstGeom prst="rect">
            <a:avLst/>
          </a:prstGeom>
        </p:spPr>
        <p:txBody>
          <a:bodyPr wrap="none">
            <a:spAutoFit/>
          </a:bodyPr>
          <a:lstStyle/>
          <a:p>
            <a:pPr algn="ctr"/>
            <a:r>
              <a:rPr lang="en-US" sz="3600" dirty="0">
                <a:solidFill>
                  <a:schemeClr val="accent1">
                    <a:lumMod val="75000"/>
                  </a:schemeClr>
                </a:solidFill>
                <a:latin typeface="Franklin Gothic Medium" panose="020B0603020102020204" pitchFamily="34" charset="0"/>
              </a:rPr>
              <a:t>Offline</a:t>
            </a:r>
          </a:p>
        </p:txBody>
      </p:sp>
      <p:grpSp>
        <p:nvGrpSpPr>
          <p:cNvPr id="20" name="Group 19">
            <a:extLst>
              <a:ext uri="{FF2B5EF4-FFF2-40B4-BE49-F238E27FC236}">
                <a16:creationId xmlns:a16="http://schemas.microsoft.com/office/drawing/2014/main" id="{D5756837-6B49-4912-BC2F-BBE0028D5A40}"/>
              </a:ext>
            </a:extLst>
          </p:cNvPr>
          <p:cNvGrpSpPr/>
          <p:nvPr/>
        </p:nvGrpSpPr>
        <p:grpSpPr>
          <a:xfrm>
            <a:off x="2284103" y="4560723"/>
            <a:ext cx="1477437" cy="1255797"/>
            <a:chOff x="237918" y="4920250"/>
            <a:chExt cx="1477437" cy="1255797"/>
          </a:xfrm>
        </p:grpSpPr>
        <p:pic>
          <p:nvPicPr>
            <p:cNvPr id="19" name="Picture 4" descr="Image result for ninja cat ">
              <a:extLst>
                <a:ext uri="{FF2B5EF4-FFF2-40B4-BE49-F238E27FC236}">
                  <a16:creationId xmlns:a16="http://schemas.microsoft.com/office/drawing/2014/main" id="{DD579F63-2348-4E92-AE2D-A7A504EF36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455"/>
            <a:stretch/>
          </p:blipFill>
          <p:spPr bwMode="auto">
            <a:xfrm>
              <a:off x="395571" y="4920250"/>
              <a:ext cx="1319784" cy="8122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ninja cat ">
              <a:extLst>
                <a:ext uri="{FF2B5EF4-FFF2-40B4-BE49-F238E27FC236}">
                  <a16:creationId xmlns:a16="http://schemas.microsoft.com/office/drawing/2014/main" id="{C254CFA8-C513-4235-83B1-5F146B9784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1762" r="61410" b="13516"/>
            <a:stretch/>
          </p:blipFill>
          <p:spPr bwMode="auto">
            <a:xfrm>
              <a:off x="237918" y="5797727"/>
              <a:ext cx="509304" cy="1943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aptop icon">
              <a:extLst>
                <a:ext uri="{FF2B5EF4-FFF2-40B4-BE49-F238E27FC236}">
                  <a16:creationId xmlns:a16="http://schemas.microsoft.com/office/drawing/2014/main" id="{96C29D06-1FDD-4AE7-8A4F-DDB197E7BE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1623"/>
            <a:stretch/>
          </p:blipFill>
          <p:spPr bwMode="auto">
            <a:xfrm>
              <a:off x="436486" y="5577167"/>
              <a:ext cx="1237953" cy="59888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343B5616-55BB-4152-85D2-0F6B7B321DD0}"/>
              </a:ext>
            </a:extLst>
          </p:cNvPr>
          <p:cNvSpPr>
            <a:spLocks noGrp="1"/>
          </p:cNvSpPr>
          <p:nvPr>
            <p:ph type="sldNum" sz="quarter" idx="12"/>
          </p:nvPr>
        </p:nvSpPr>
        <p:spPr>
          <a:xfrm>
            <a:off x="8610600" y="6356350"/>
            <a:ext cx="2743200" cy="365125"/>
          </a:xfrm>
        </p:spPr>
        <p:txBody>
          <a:bodyPr/>
          <a:lstStyle/>
          <a:p>
            <a:fld id="{5E9D59E2-FF9E-824B-BC6B-E1567BE22C0E}" type="slidenum">
              <a:rPr lang="en-US" smtClean="0"/>
              <a:t>24</a:t>
            </a:fld>
            <a:endParaRPr lang="en-US" dirty="0"/>
          </a:p>
        </p:txBody>
      </p:sp>
    </p:spTree>
    <p:extLst>
      <p:ext uri="{BB962C8B-B14F-4D97-AF65-F5344CB8AC3E}">
        <p14:creationId xmlns:p14="http://schemas.microsoft.com/office/powerpoint/2010/main" val="2976683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11F7E-11D9-409F-9EB4-B413E76BF855}"/>
              </a:ext>
            </a:extLst>
          </p:cNvPr>
          <p:cNvSpPr>
            <a:spLocks noGrp="1"/>
          </p:cNvSpPr>
          <p:nvPr>
            <p:ph type="title"/>
          </p:nvPr>
        </p:nvSpPr>
        <p:spPr/>
        <p:txBody>
          <a:bodyPr/>
          <a:lstStyle/>
          <a:p>
            <a:r>
              <a:rPr lang="en-US" dirty="0"/>
              <a:t>PMT</a:t>
            </a:r>
            <a:r>
              <a:rPr lang="en-US" sz="3600" dirty="0"/>
              <a:t>EST</a:t>
            </a:r>
            <a:r>
              <a:rPr lang="en-US" dirty="0"/>
              <a:t> INTERFACE</a:t>
            </a:r>
          </a:p>
        </p:txBody>
      </p:sp>
      <p:grpSp>
        <p:nvGrpSpPr>
          <p:cNvPr id="11" name="Group 10">
            <a:extLst>
              <a:ext uri="{FF2B5EF4-FFF2-40B4-BE49-F238E27FC236}">
                <a16:creationId xmlns:a16="http://schemas.microsoft.com/office/drawing/2014/main" id="{88143D10-9F06-454F-AFF7-921EF8BCDF7F}"/>
              </a:ext>
            </a:extLst>
          </p:cNvPr>
          <p:cNvGrpSpPr/>
          <p:nvPr/>
        </p:nvGrpSpPr>
        <p:grpSpPr>
          <a:xfrm>
            <a:off x="777809" y="3195083"/>
            <a:ext cx="2355166" cy="853429"/>
            <a:chOff x="2582864" y="1570258"/>
            <a:chExt cx="2355166" cy="853429"/>
          </a:xfrm>
        </p:grpSpPr>
        <p:sp>
          <p:nvSpPr>
            <p:cNvPr id="7" name="Rectangle 6">
              <a:extLst>
                <a:ext uri="{FF2B5EF4-FFF2-40B4-BE49-F238E27FC236}">
                  <a16:creationId xmlns:a16="http://schemas.microsoft.com/office/drawing/2014/main" id="{D67C2CA9-4F32-40E7-9836-D13F5278F4DF}"/>
                </a:ext>
              </a:extLst>
            </p:cNvPr>
            <p:cNvSpPr/>
            <p:nvPr/>
          </p:nvSpPr>
          <p:spPr>
            <a:xfrm>
              <a:off x="3500200" y="1777356"/>
              <a:ext cx="1437830" cy="646331"/>
            </a:xfrm>
            <a:prstGeom prst="rect">
              <a:avLst/>
            </a:prstGeom>
          </p:spPr>
          <p:txBody>
            <a:bodyPr wrap="none">
              <a:spAutoFit/>
            </a:bodyPr>
            <a:lstStyle/>
            <a:p>
              <a:r>
                <a:rPr lang="en-US" sz="3600" dirty="0">
                  <a:solidFill>
                    <a:schemeClr val="accent2">
                      <a:lumMod val="75000"/>
                    </a:schemeClr>
                  </a:solidFill>
                  <a:latin typeface="Franklin Gothic Medium" panose="020B0603020102020204" pitchFamily="34" charset="0"/>
                </a:rPr>
                <a:t>Expert</a:t>
              </a:r>
            </a:p>
          </p:txBody>
        </p:sp>
        <p:pic>
          <p:nvPicPr>
            <p:cNvPr id="1026" name="Picture 2" descr="Image result for expert icon">
              <a:extLst>
                <a:ext uri="{FF2B5EF4-FFF2-40B4-BE49-F238E27FC236}">
                  <a16:creationId xmlns:a16="http://schemas.microsoft.com/office/drawing/2014/main" id="{59B700A7-396D-4D23-AB3C-A9DEF7048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864" y="1570258"/>
              <a:ext cx="795084" cy="8089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6C3C877-1F4B-4E3F-A77D-9753A920A457}"/>
              </a:ext>
            </a:extLst>
          </p:cNvPr>
          <p:cNvGrpSpPr/>
          <p:nvPr/>
        </p:nvGrpSpPr>
        <p:grpSpPr>
          <a:xfrm>
            <a:off x="8354225" y="3164056"/>
            <a:ext cx="3412689" cy="1051829"/>
            <a:chOff x="7348004" y="1447800"/>
            <a:chExt cx="3412689" cy="1051829"/>
          </a:xfrm>
        </p:grpSpPr>
        <p:sp>
          <p:nvSpPr>
            <p:cNvPr id="6" name="Rectangle 5">
              <a:extLst>
                <a:ext uri="{FF2B5EF4-FFF2-40B4-BE49-F238E27FC236}">
                  <a16:creationId xmlns:a16="http://schemas.microsoft.com/office/drawing/2014/main" id="{7611855F-2935-43A6-8796-B66B55431CAD}"/>
                </a:ext>
              </a:extLst>
            </p:cNvPr>
            <p:cNvSpPr/>
            <p:nvPr/>
          </p:nvSpPr>
          <p:spPr>
            <a:xfrm>
              <a:off x="7348004" y="1712744"/>
              <a:ext cx="1645002" cy="646331"/>
            </a:xfrm>
            <a:prstGeom prst="rect">
              <a:avLst/>
            </a:prstGeom>
          </p:spPr>
          <p:txBody>
            <a:bodyPr wrap="none">
              <a:spAutoFit/>
            </a:bodyPr>
            <a:lstStyle/>
            <a:p>
              <a:r>
                <a:rPr lang="en-US" sz="3600" dirty="0">
                  <a:solidFill>
                    <a:schemeClr val="accent2">
                      <a:lumMod val="75000"/>
                    </a:schemeClr>
                  </a:solidFill>
                  <a:latin typeface="Franklin Gothic Medium" panose="020B0603020102020204" pitchFamily="34" charset="0"/>
                </a:rPr>
                <a:t>Normal</a:t>
              </a:r>
            </a:p>
          </p:txBody>
        </p:sp>
        <p:pic>
          <p:nvPicPr>
            <p:cNvPr id="9" name="Graphic 8">
              <a:extLst>
                <a:ext uri="{FF2B5EF4-FFF2-40B4-BE49-F238E27FC236}">
                  <a16:creationId xmlns:a16="http://schemas.microsoft.com/office/drawing/2014/main" id="{9994C6E2-A948-4019-9331-D271027972C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6076"/>
            <a:stretch/>
          </p:blipFill>
          <p:spPr>
            <a:xfrm>
              <a:off x="9115258" y="1447800"/>
              <a:ext cx="1645435" cy="1051829"/>
            </a:xfrm>
            <a:prstGeom prst="rect">
              <a:avLst/>
            </a:prstGeom>
          </p:spPr>
        </p:pic>
      </p:grpSp>
      <p:grpSp>
        <p:nvGrpSpPr>
          <p:cNvPr id="10" name="Group 9">
            <a:extLst>
              <a:ext uri="{FF2B5EF4-FFF2-40B4-BE49-F238E27FC236}">
                <a16:creationId xmlns:a16="http://schemas.microsoft.com/office/drawing/2014/main" id="{A3F45C00-36D1-4B61-94CD-43BD0A5858A3}"/>
              </a:ext>
            </a:extLst>
          </p:cNvPr>
          <p:cNvGrpSpPr/>
          <p:nvPr/>
        </p:nvGrpSpPr>
        <p:grpSpPr>
          <a:xfrm>
            <a:off x="4996011" y="1680895"/>
            <a:ext cx="1631216" cy="1514188"/>
            <a:chOff x="4464784" y="3134410"/>
            <a:chExt cx="1631216" cy="1514188"/>
          </a:xfrm>
        </p:grpSpPr>
        <p:sp>
          <p:nvSpPr>
            <p:cNvPr id="4" name="Rectangle 3">
              <a:extLst>
                <a:ext uri="{FF2B5EF4-FFF2-40B4-BE49-F238E27FC236}">
                  <a16:creationId xmlns:a16="http://schemas.microsoft.com/office/drawing/2014/main" id="{84B47EBA-ACDE-41C1-86C4-2E23CD03934F}"/>
                </a:ext>
              </a:extLst>
            </p:cNvPr>
            <p:cNvSpPr/>
            <p:nvPr/>
          </p:nvSpPr>
          <p:spPr>
            <a:xfrm>
              <a:off x="4464784" y="4002267"/>
              <a:ext cx="1631216" cy="646331"/>
            </a:xfrm>
            <a:prstGeom prst="rect">
              <a:avLst/>
            </a:prstGeom>
          </p:spPr>
          <p:txBody>
            <a:bodyPr wrap="none">
              <a:spAutoFit/>
            </a:bodyPr>
            <a:lstStyle/>
            <a:p>
              <a:r>
                <a:rPr lang="en-US" sz="3600" b="1" dirty="0">
                  <a:solidFill>
                    <a:schemeClr val="accent2">
                      <a:lumMod val="75000"/>
                    </a:schemeClr>
                  </a:solidFill>
                  <a:latin typeface="Franklin Gothic Medium" panose="020B0603020102020204" pitchFamily="34" charset="0"/>
                </a:rPr>
                <a:t>PMTest</a:t>
              </a:r>
            </a:p>
          </p:txBody>
        </p:sp>
        <p:pic>
          <p:nvPicPr>
            <p:cNvPr id="1034" name="Picture 10" descr="Image result for tool icon">
              <a:extLst>
                <a:ext uri="{FF2B5EF4-FFF2-40B4-BE49-F238E27FC236}">
                  <a16:creationId xmlns:a16="http://schemas.microsoft.com/office/drawing/2014/main" id="{078CB2C9-2A4E-41E8-97E8-A3CD04EC14EB}"/>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5600" t="10694" r="5600" b="17777"/>
            <a:stretch/>
          </p:blipFill>
          <p:spPr bwMode="auto">
            <a:xfrm>
              <a:off x="4738411" y="3134410"/>
              <a:ext cx="1083962" cy="94297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C2439383-E8E8-46E4-82E1-AF13B76D6C2C}"/>
              </a:ext>
            </a:extLst>
          </p:cNvPr>
          <p:cNvSpPr txBox="1"/>
          <p:nvPr/>
        </p:nvSpPr>
        <p:spPr>
          <a:xfrm>
            <a:off x="681587" y="4215885"/>
            <a:ext cx="4902776"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lumMod val="75000"/>
                  </a:schemeClr>
                </a:solidFill>
                <a:latin typeface="Franklin Gothic Medium" panose="020B0603020102020204" pitchFamily="34" charset="0"/>
              </a:rPr>
              <a:t>Assertion-like low-level interface </a:t>
            </a:r>
          </a:p>
          <a:p>
            <a:pPr marL="342900" indent="-342900">
              <a:buFont typeface="Arial" panose="020B0604020202020204" pitchFamily="34" charset="0"/>
              <a:buChar char="•"/>
            </a:pPr>
            <a:r>
              <a:rPr lang="en-US" sz="2400" dirty="0">
                <a:solidFill>
                  <a:schemeClr val="accent1">
                    <a:lumMod val="75000"/>
                  </a:schemeClr>
                </a:solidFill>
                <a:latin typeface="Franklin Gothic Medium" panose="020B0603020102020204" pitchFamily="34" charset="0"/>
              </a:rPr>
              <a:t>Check behavior vs. specification</a:t>
            </a:r>
          </a:p>
        </p:txBody>
      </p:sp>
      <p:sp>
        <p:nvSpPr>
          <p:cNvPr id="19" name="TextBox 18">
            <a:extLst>
              <a:ext uri="{FF2B5EF4-FFF2-40B4-BE49-F238E27FC236}">
                <a16:creationId xmlns:a16="http://schemas.microsoft.com/office/drawing/2014/main" id="{D6BA7732-DFC2-4BB9-8CA3-0605B773E5A4}"/>
              </a:ext>
            </a:extLst>
          </p:cNvPr>
          <p:cNvSpPr txBox="1"/>
          <p:nvPr/>
        </p:nvSpPr>
        <p:spPr>
          <a:xfrm>
            <a:off x="6391823" y="4215885"/>
            <a:ext cx="556980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lumMod val="75000"/>
                  </a:schemeClr>
                </a:solidFill>
                <a:latin typeface="Franklin Gothic Medium" panose="020B0603020102020204" pitchFamily="34" charset="0"/>
              </a:rPr>
              <a:t>High-level interface </a:t>
            </a:r>
          </a:p>
          <a:p>
            <a:pPr marL="342900" indent="-342900">
              <a:buFont typeface="Arial" panose="020B0604020202020204" pitchFamily="34" charset="0"/>
              <a:buChar char="•"/>
            </a:pPr>
            <a:r>
              <a:rPr lang="en-US" sz="2400" dirty="0">
                <a:solidFill>
                  <a:schemeClr val="accent1">
                    <a:lumMod val="75000"/>
                  </a:schemeClr>
                </a:solidFill>
                <a:latin typeface="Franklin Gothic Medium" panose="020B0603020102020204" pitchFamily="34" charset="0"/>
              </a:rPr>
              <a:t>Minimize programmer’s effort</a:t>
            </a:r>
          </a:p>
          <a:p>
            <a:pPr marL="342900" indent="-342900">
              <a:buFont typeface="Arial" panose="020B0604020202020204" pitchFamily="34" charset="0"/>
              <a:buChar char="•"/>
            </a:pPr>
            <a:r>
              <a:rPr lang="en-US" sz="2400" dirty="0">
                <a:solidFill>
                  <a:schemeClr val="accent1">
                    <a:lumMod val="75000"/>
                  </a:schemeClr>
                </a:solidFill>
                <a:latin typeface="Franklin Gothic Medium" panose="020B0603020102020204" pitchFamily="34" charset="0"/>
              </a:rPr>
              <a:t>Automatically inject low-level checkers</a:t>
            </a:r>
          </a:p>
        </p:txBody>
      </p:sp>
      <p:grpSp>
        <p:nvGrpSpPr>
          <p:cNvPr id="3" name="Group 2">
            <a:extLst>
              <a:ext uri="{FF2B5EF4-FFF2-40B4-BE49-F238E27FC236}">
                <a16:creationId xmlns:a16="http://schemas.microsoft.com/office/drawing/2014/main" id="{90C63E13-13E3-473D-AB9A-009B75013B91}"/>
              </a:ext>
            </a:extLst>
          </p:cNvPr>
          <p:cNvGrpSpPr/>
          <p:nvPr/>
        </p:nvGrpSpPr>
        <p:grpSpPr>
          <a:xfrm>
            <a:off x="2528579" y="2158489"/>
            <a:ext cx="2129338" cy="915520"/>
            <a:chOff x="2528579" y="2158489"/>
            <a:chExt cx="2129338" cy="915520"/>
          </a:xfrm>
        </p:grpSpPr>
        <p:cxnSp>
          <p:nvCxnSpPr>
            <p:cNvPr id="26" name="Straight Connector 25">
              <a:extLst>
                <a:ext uri="{FF2B5EF4-FFF2-40B4-BE49-F238E27FC236}">
                  <a16:creationId xmlns:a16="http://schemas.microsoft.com/office/drawing/2014/main" id="{45E93F8F-F58F-47EE-ACAD-AC0C51E19F5D}"/>
                </a:ext>
              </a:extLst>
            </p:cNvPr>
            <p:cNvCxnSpPr>
              <a:cxnSpLocks/>
            </p:cNvCxnSpPr>
            <p:nvPr/>
          </p:nvCxnSpPr>
          <p:spPr>
            <a:xfrm>
              <a:off x="2528579" y="2176930"/>
              <a:ext cx="2129338"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DCBF0D-EDF0-474C-ADF0-86FB4429B811}"/>
                </a:ext>
              </a:extLst>
            </p:cNvPr>
            <p:cNvCxnSpPr>
              <a:cxnSpLocks/>
            </p:cNvCxnSpPr>
            <p:nvPr/>
          </p:nvCxnSpPr>
          <p:spPr>
            <a:xfrm>
              <a:off x="2528579" y="2158489"/>
              <a:ext cx="0" cy="91552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4549E3A-48C9-40EB-8E33-C5E295DAA751}"/>
              </a:ext>
            </a:extLst>
          </p:cNvPr>
          <p:cNvGrpSpPr/>
          <p:nvPr/>
        </p:nvGrpSpPr>
        <p:grpSpPr>
          <a:xfrm>
            <a:off x="6844984" y="2158489"/>
            <a:ext cx="2171870" cy="885089"/>
            <a:chOff x="6844984" y="2158489"/>
            <a:chExt cx="2171870" cy="885089"/>
          </a:xfrm>
        </p:grpSpPr>
        <p:cxnSp>
          <p:nvCxnSpPr>
            <p:cNvPr id="32" name="Straight Connector 31">
              <a:extLst>
                <a:ext uri="{FF2B5EF4-FFF2-40B4-BE49-F238E27FC236}">
                  <a16:creationId xmlns:a16="http://schemas.microsoft.com/office/drawing/2014/main" id="{9CA5E430-AF78-43BD-8D45-CA187DF69133}"/>
                </a:ext>
              </a:extLst>
            </p:cNvPr>
            <p:cNvCxnSpPr>
              <a:cxnSpLocks/>
            </p:cNvCxnSpPr>
            <p:nvPr/>
          </p:nvCxnSpPr>
          <p:spPr>
            <a:xfrm>
              <a:off x="6844984" y="2176930"/>
              <a:ext cx="217187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5DE9ED5-3F3D-4510-A421-5C0CDDEBE950}"/>
                </a:ext>
              </a:extLst>
            </p:cNvPr>
            <p:cNvCxnSpPr>
              <a:cxnSpLocks/>
            </p:cNvCxnSpPr>
            <p:nvPr/>
          </p:nvCxnSpPr>
          <p:spPr>
            <a:xfrm>
              <a:off x="9016854" y="2158489"/>
              <a:ext cx="0" cy="885089"/>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 name="Title 3">
            <a:extLst>
              <a:ext uri="{FF2B5EF4-FFF2-40B4-BE49-F238E27FC236}">
                <a16:creationId xmlns:a16="http://schemas.microsoft.com/office/drawing/2014/main" id="{598169FA-87AA-471A-AB52-1675345A30F7}"/>
              </a:ext>
            </a:extLst>
          </p:cNvPr>
          <p:cNvSpPr txBox="1">
            <a:spLocks/>
          </p:cNvSpPr>
          <p:nvPr/>
        </p:nvSpPr>
        <p:spPr>
          <a:xfrm>
            <a:off x="0" y="5695577"/>
            <a:ext cx="12192000" cy="694802"/>
          </a:xfrm>
          <a:prstGeom prst="roundRect">
            <a:avLst/>
          </a:prstGeom>
          <a:solidFill>
            <a:schemeClr val="bg1">
              <a:lumMod val="85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4000"/>
              </a:lnSpc>
            </a:pPr>
            <a:r>
              <a:rPr lang="en-US" sz="3800" dirty="0">
                <a:latin typeface="Franklin Gothic Medium" panose="020B0603020102020204" pitchFamily="34" charset="0"/>
              </a:rPr>
              <a:t>The PMTest interface is HW-independent</a:t>
            </a:r>
          </a:p>
        </p:txBody>
      </p:sp>
      <p:sp>
        <p:nvSpPr>
          <p:cNvPr id="8" name="Slide Number Placeholder 7">
            <a:extLst>
              <a:ext uri="{FF2B5EF4-FFF2-40B4-BE49-F238E27FC236}">
                <a16:creationId xmlns:a16="http://schemas.microsoft.com/office/drawing/2014/main" id="{77AFA37D-576C-40C7-B1F6-4063770A6DCB}"/>
              </a:ext>
            </a:extLst>
          </p:cNvPr>
          <p:cNvSpPr>
            <a:spLocks noGrp="1"/>
          </p:cNvSpPr>
          <p:nvPr>
            <p:ph type="sldNum" sz="quarter" idx="12"/>
          </p:nvPr>
        </p:nvSpPr>
        <p:spPr/>
        <p:txBody>
          <a:bodyPr/>
          <a:lstStyle/>
          <a:p>
            <a:fld id="{5E9D59E2-FF9E-824B-BC6B-E1567BE22C0E}" type="slidenum">
              <a:rPr lang="en-US" smtClean="0"/>
              <a:t>25</a:t>
            </a:fld>
            <a:endParaRPr lang="en-US" dirty="0"/>
          </a:p>
        </p:txBody>
      </p:sp>
    </p:spTree>
    <p:extLst>
      <p:ext uri="{BB962C8B-B14F-4D97-AF65-F5344CB8AC3E}">
        <p14:creationId xmlns:p14="http://schemas.microsoft.com/office/powerpoint/2010/main" val="7883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F306-62F4-4768-AF37-6A8AA920B48F}"/>
              </a:ext>
            </a:extLst>
          </p:cNvPr>
          <p:cNvSpPr>
            <a:spLocks noGrp="1"/>
          </p:cNvSpPr>
          <p:nvPr>
            <p:ph type="title"/>
          </p:nvPr>
        </p:nvSpPr>
        <p:spPr/>
        <p:txBody>
          <a:bodyPr/>
          <a:lstStyle/>
          <a:p>
            <a:r>
              <a:rPr lang="en-US" dirty="0"/>
              <a:t>PMT</a:t>
            </a:r>
            <a:r>
              <a:rPr lang="en-US" sz="3600" dirty="0"/>
              <a:t>EST</a:t>
            </a:r>
            <a:r>
              <a:rPr lang="en-US" dirty="0"/>
              <a:t> </a:t>
            </a:r>
            <a:r>
              <a:rPr lang="en-US" dirty="0">
                <a:solidFill>
                  <a:schemeClr val="accent1">
                    <a:lumMod val="75000"/>
                  </a:schemeClr>
                </a:solidFill>
              </a:rPr>
              <a:t>LOW-LEVEL</a:t>
            </a:r>
            <a:r>
              <a:rPr lang="en-US" dirty="0"/>
              <a:t> INTERFACE</a:t>
            </a:r>
          </a:p>
        </p:txBody>
      </p:sp>
      <p:sp>
        <p:nvSpPr>
          <p:cNvPr id="3" name="Content Placeholder 2">
            <a:extLst>
              <a:ext uri="{FF2B5EF4-FFF2-40B4-BE49-F238E27FC236}">
                <a16:creationId xmlns:a16="http://schemas.microsoft.com/office/drawing/2014/main" id="{D2B82957-3EE6-4205-8F4A-5E9639F4F9FC}"/>
              </a:ext>
            </a:extLst>
          </p:cNvPr>
          <p:cNvSpPr>
            <a:spLocks noGrp="1"/>
          </p:cNvSpPr>
          <p:nvPr>
            <p:ph idx="1"/>
          </p:nvPr>
        </p:nvSpPr>
        <p:spPr>
          <a:xfrm>
            <a:off x="838200" y="1825624"/>
            <a:ext cx="10515600" cy="3953709"/>
          </a:xfrm>
        </p:spPr>
        <p:txBody>
          <a:bodyPr/>
          <a:lstStyle/>
          <a:p>
            <a:r>
              <a:rPr lang="en-US" dirty="0"/>
              <a:t>Two low-level checkers</a:t>
            </a:r>
          </a:p>
          <a:p>
            <a:pPr lvl="1"/>
            <a:r>
              <a:rPr lang="en-US" dirty="0" err="1">
                <a:solidFill>
                  <a:schemeClr val="accent1">
                    <a:lumMod val="75000"/>
                  </a:schemeClr>
                </a:solidFill>
              </a:rPr>
              <a:t>isOrderedBefore</a:t>
            </a:r>
            <a:r>
              <a:rPr lang="en-US" dirty="0"/>
              <a:t>(A, </a:t>
            </a:r>
            <a:r>
              <a:rPr lang="en-US" dirty="0" err="1"/>
              <a:t>sizeA</a:t>
            </a:r>
            <a:r>
              <a:rPr lang="en-US" dirty="0"/>
              <a:t>, B, </a:t>
            </a:r>
            <a:r>
              <a:rPr lang="en-US" dirty="0" err="1"/>
              <a:t>sizeB</a:t>
            </a:r>
            <a:r>
              <a:rPr lang="en-US" dirty="0"/>
              <a:t>)</a:t>
            </a:r>
          </a:p>
          <a:p>
            <a:pPr marL="914400" lvl="2" indent="0">
              <a:buNone/>
            </a:pPr>
            <a:r>
              <a:rPr lang="en-US" sz="2400" dirty="0"/>
              <a:t>	Checks whether A is persisted before B</a:t>
            </a:r>
          </a:p>
          <a:p>
            <a:pPr lvl="1"/>
            <a:r>
              <a:rPr lang="en-US" dirty="0" err="1">
                <a:solidFill>
                  <a:schemeClr val="accent1">
                    <a:lumMod val="75000"/>
                  </a:schemeClr>
                </a:solidFill>
              </a:rPr>
              <a:t>IsPersisted</a:t>
            </a:r>
            <a:r>
              <a:rPr lang="en-US" dirty="0"/>
              <a:t>(A, </a:t>
            </a:r>
            <a:r>
              <a:rPr lang="en-US" dirty="0" err="1"/>
              <a:t>sizeA</a:t>
            </a:r>
            <a:r>
              <a:rPr lang="en-US" dirty="0"/>
              <a:t>)</a:t>
            </a:r>
          </a:p>
          <a:p>
            <a:pPr marL="914400" lvl="2" indent="0">
              <a:buNone/>
            </a:pPr>
            <a:r>
              <a:rPr lang="en-US" sz="2400" dirty="0"/>
              <a:t>	Checks whether A has been written back to PM</a:t>
            </a:r>
          </a:p>
          <a:p>
            <a:endParaRPr lang="en-US" dirty="0"/>
          </a:p>
        </p:txBody>
      </p:sp>
      <p:sp>
        <p:nvSpPr>
          <p:cNvPr id="4" name="Arrow: Down 3">
            <a:extLst>
              <a:ext uri="{FF2B5EF4-FFF2-40B4-BE49-F238E27FC236}">
                <a16:creationId xmlns:a16="http://schemas.microsoft.com/office/drawing/2014/main" id="{1702D0DC-4593-4D46-8984-4006E067F4CC}"/>
              </a:ext>
            </a:extLst>
          </p:cNvPr>
          <p:cNvSpPr/>
          <p:nvPr/>
        </p:nvSpPr>
        <p:spPr>
          <a:xfrm rot="16200000">
            <a:off x="2231339" y="2645314"/>
            <a:ext cx="303013" cy="41273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19AA1207-97BD-4B8A-B2BB-E4F8FDEBEF6D}"/>
              </a:ext>
            </a:extLst>
          </p:cNvPr>
          <p:cNvSpPr/>
          <p:nvPr/>
        </p:nvSpPr>
        <p:spPr>
          <a:xfrm rot="16200000">
            <a:off x="2231339" y="3469551"/>
            <a:ext cx="303013" cy="41273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EA78E2F-5397-4CFF-A5D6-9DECB108740D}"/>
              </a:ext>
            </a:extLst>
          </p:cNvPr>
          <p:cNvSpPr>
            <a:spLocks noGrp="1"/>
          </p:cNvSpPr>
          <p:nvPr>
            <p:ph type="sldNum" sz="quarter" idx="12"/>
          </p:nvPr>
        </p:nvSpPr>
        <p:spPr/>
        <p:txBody>
          <a:bodyPr/>
          <a:lstStyle/>
          <a:p>
            <a:fld id="{5E9D59E2-FF9E-824B-BC6B-E1567BE22C0E}" type="slidenum">
              <a:rPr lang="en-US" smtClean="0"/>
              <a:t>26</a:t>
            </a:fld>
            <a:endParaRPr lang="en-US" dirty="0"/>
          </a:p>
        </p:txBody>
      </p:sp>
    </p:spTree>
    <p:extLst>
      <p:ext uri="{BB962C8B-B14F-4D97-AF65-F5344CB8AC3E}">
        <p14:creationId xmlns:p14="http://schemas.microsoft.com/office/powerpoint/2010/main" val="66070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F306-62F4-4768-AF37-6A8AA920B48F}"/>
              </a:ext>
            </a:extLst>
          </p:cNvPr>
          <p:cNvSpPr>
            <a:spLocks noGrp="1"/>
          </p:cNvSpPr>
          <p:nvPr>
            <p:ph type="title"/>
          </p:nvPr>
        </p:nvSpPr>
        <p:spPr/>
        <p:txBody>
          <a:bodyPr/>
          <a:lstStyle/>
          <a:p>
            <a:r>
              <a:rPr lang="en-US" dirty="0"/>
              <a:t>PMT</a:t>
            </a:r>
            <a:r>
              <a:rPr lang="en-US" sz="3600" dirty="0"/>
              <a:t>EST</a:t>
            </a:r>
            <a:r>
              <a:rPr lang="en-US" dirty="0"/>
              <a:t> </a:t>
            </a:r>
            <a:r>
              <a:rPr lang="en-US" dirty="0">
                <a:solidFill>
                  <a:schemeClr val="accent1">
                    <a:lumMod val="75000"/>
                  </a:schemeClr>
                </a:solidFill>
              </a:rPr>
              <a:t>LOW-LEVEL</a:t>
            </a:r>
            <a:r>
              <a:rPr lang="en-US" dirty="0"/>
              <a:t> INTERFACE</a:t>
            </a:r>
          </a:p>
        </p:txBody>
      </p:sp>
      <p:sp>
        <p:nvSpPr>
          <p:cNvPr id="3" name="Content Placeholder 2">
            <a:extLst>
              <a:ext uri="{FF2B5EF4-FFF2-40B4-BE49-F238E27FC236}">
                <a16:creationId xmlns:a16="http://schemas.microsoft.com/office/drawing/2014/main" id="{D2B82957-3EE6-4205-8F4A-5E9639F4F9FC}"/>
              </a:ext>
            </a:extLst>
          </p:cNvPr>
          <p:cNvSpPr>
            <a:spLocks noGrp="1"/>
          </p:cNvSpPr>
          <p:nvPr>
            <p:ph idx="1"/>
          </p:nvPr>
        </p:nvSpPr>
        <p:spPr>
          <a:xfrm>
            <a:off x="838200" y="1825624"/>
            <a:ext cx="10515600" cy="3953709"/>
          </a:xfrm>
        </p:spPr>
        <p:txBody>
          <a:bodyPr/>
          <a:lstStyle/>
          <a:p>
            <a:r>
              <a:rPr lang="en-US" dirty="0"/>
              <a:t>Two low-level checkers</a:t>
            </a:r>
          </a:p>
          <a:p>
            <a:pPr lvl="1"/>
            <a:r>
              <a:rPr lang="en-US" dirty="0" err="1">
                <a:solidFill>
                  <a:schemeClr val="accent1">
                    <a:lumMod val="75000"/>
                  </a:schemeClr>
                </a:solidFill>
              </a:rPr>
              <a:t>isOrderedBefore</a:t>
            </a:r>
            <a:r>
              <a:rPr lang="en-US" dirty="0"/>
              <a:t>(A, </a:t>
            </a:r>
            <a:r>
              <a:rPr lang="en-US" dirty="0" err="1"/>
              <a:t>sizeA</a:t>
            </a:r>
            <a:r>
              <a:rPr lang="en-US" dirty="0"/>
              <a:t>, B, </a:t>
            </a:r>
            <a:r>
              <a:rPr lang="en-US" dirty="0" err="1"/>
              <a:t>sizeB</a:t>
            </a:r>
            <a:r>
              <a:rPr lang="en-US" dirty="0"/>
              <a:t>)</a:t>
            </a:r>
          </a:p>
          <a:p>
            <a:pPr marL="914400" lvl="2" indent="0">
              <a:buNone/>
            </a:pPr>
            <a:r>
              <a:rPr lang="en-US" sz="2400" dirty="0"/>
              <a:t>	Checks whether A is persisted before B</a:t>
            </a:r>
          </a:p>
          <a:p>
            <a:pPr lvl="1"/>
            <a:r>
              <a:rPr lang="en-US" dirty="0" err="1">
                <a:solidFill>
                  <a:schemeClr val="accent1">
                    <a:lumMod val="75000"/>
                  </a:schemeClr>
                </a:solidFill>
              </a:rPr>
              <a:t>IsPersisted</a:t>
            </a:r>
            <a:r>
              <a:rPr lang="en-US" dirty="0"/>
              <a:t>(A, </a:t>
            </a:r>
            <a:r>
              <a:rPr lang="en-US" dirty="0" err="1"/>
              <a:t>sizeA</a:t>
            </a:r>
            <a:r>
              <a:rPr lang="en-US" dirty="0"/>
              <a:t>)</a:t>
            </a:r>
          </a:p>
          <a:p>
            <a:pPr marL="914400" lvl="2" indent="0">
              <a:buNone/>
            </a:pPr>
            <a:r>
              <a:rPr lang="en-US" sz="2400"/>
              <a:t>	Checks </a:t>
            </a:r>
            <a:r>
              <a:rPr lang="en-US" sz="2400" dirty="0"/>
              <a:t>whether A has been written back to PM</a:t>
            </a:r>
          </a:p>
          <a:p>
            <a:r>
              <a:rPr lang="en-US" dirty="0"/>
              <a:t>Help check if implementation meets specification for </a:t>
            </a:r>
          </a:p>
          <a:p>
            <a:pPr lvl="1"/>
            <a:r>
              <a:rPr lang="en-US" dirty="0">
                <a:solidFill>
                  <a:schemeClr val="accent1">
                    <a:lumMod val="75000"/>
                  </a:schemeClr>
                </a:solidFill>
              </a:rPr>
              <a:t>Programs/kernel modules based on low-level primitives</a:t>
            </a:r>
          </a:p>
          <a:p>
            <a:pPr lvl="1"/>
            <a:r>
              <a:rPr lang="en-US" dirty="0">
                <a:solidFill>
                  <a:schemeClr val="accent1">
                    <a:lumMod val="75000"/>
                  </a:schemeClr>
                </a:solidFill>
              </a:rPr>
              <a:t>PM libraries</a:t>
            </a:r>
          </a:p>
          <a:p>
            <a:endParaRPr lang="en-US" sz="3200" dirty="0"/>
          </a:p>
          <a:p>
            <a:endParaRPr lang="en-US" dirty="0"/>
          </a:p>
        </p:txBody>
      </p:sp>
      <p:sp>
        <p:nvSpPr>
          <p:cNvPr id="4" name="Arrow: Down 3">
            <a:extLst>
              <a:ext uri="{FF2B5EF4-FFF2-40B4-BE49-F238E27FC236}">
                <a16:creationId xmlns:a16="http://schemas.microsoft.com/office/drawing/2014/main" id="{1702D0DC-4593-4D46-8984-4006E067F4CC}"/>
              </a:ext>
            </a:extLst>
          </p:cNvPr>
          <p:cNvSpPr/>
          <p:nvPr/>
        </p:nvSpPr>
        <p:spPr>
          <a:xfrm rot="16200000">
            <a:off x="2231339" y="2645314"/>
            <a:ext cx="303013" cy="41273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19AA1207-97BD-4B8A-B2BB-E4F8FDEBEF6D}"/>
              </a:ext>
            </a:extLst>
          </p:cNvPr>
          <p:cNvSpPr/>
          <p:nvPr/>
        </p:nvSpPr>
        <p:spPr>
          <a:xfrm rot="16200000">
            <a:off x="2231339" y="3469551"/>
            <a:ext cx="303013" cy="41273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EA78E2F-5397-4CFF-A5D6-9DECB108740D}"/>
              </a:ext>
            </a:extLst>
          </p:cNvPr>
          <p:cNvSpPr>
            <a:spLocks noGrp="1"/>
          </p:cNvSpPr>
          <p:nvPr>
            <p:ph type="sldNum" sz="quarter" idx="12"/>
          </p:nvPr>
        </p:nvSpPr>
        <p:spPr/>
        <p:txBody>
          <a:bodyPr/>
          <a:lstStyle/>
          <a:p>
            <a:fld id="{5E9D59E2-FF9E-824B-BC6B-E1567BE22C0E}" type="slidenum">
              <a:rPr lang="en-US" smtClean="0"/>
              <a:t>27</a:t>
            </a:fld>
            <a:endParaRPr lang="en-US" dirty="0"/>
          </a:p>
        </p:txBody>
      </p:sp>
    </p:spTree>
    <p:extLst>
      <p:ext uri="{BB962C8B-B14F-4D97-AF65-F5344CB8AC3E}">
        <p14:creationId xmlns:p14="http://schemas.microsoft.com/office/powerpoint/2010/main" val="148944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3401-0F75-4A5C-9443-B519427CB30D}"/>
              </a:ext>
            </a:extLst>
          </p:cNvPr>
          <p:cNvSpPr>
            <a:spLocks noGrp="1"/>
          </p:cNvSpPr>
          <p:nvPr>
            <p:ph type="title"/>
          </p:nvPr>
        </p:nvSpPr>
        <p:spPr/>
        <p:txBody>
          <a:bodyPr/>
          <a:lstStyle/>
          <a:p>
            <a:r>
              <a:rPr lang="en-US" dirty="0"/>
              <a:t>EXAMPLE</a:t>
            </a:r>
          </a:p>
        </p:txBody>
      </p:sp>
      <p:sp>
        <p:nvSpPr>
          <p:cNvPr id="5" name="Content Placeholder 1">
            <a:extLst>
              <a:ext uri="{FF2B5EF4-FFF2-40B4-BE49-F238E27FC236}">
                <a16:creationId xmlns:a16="http://schemas.microsoft.com/office/drawing/2014/main" id="{02C758F3-C342-4374-86A5-85923DCD577B}"/>
              </a:ext>
            </a:extLst>
          </p:cNvPr>
          <p:cNvSpPr txBox="1">
            <a:spLocks/>
          </p:cNvSpPr>
          <p:nvPr/>
        </p:nvSpPr>
        <p:spPr>
          <a:xfrm>
            <a:off x="892017" y="1941552"/>
            <a:ext cx="11190568" cy="43754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572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572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572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en-US" sz="2000" dirty="0">
                <a:latin typeface="Courier"/>
              </a:rPr>
              <a:t>void </a:t>
            </a:r>
            <a:r>
              <a:rPr lang="en-US" sz="2000" dirty="0" err="1">
                <a:latin typeface="Courier"/>
              </a:rPr>
              <a:t>hashMapRemove</a:t>
            </a:r>
            <a:r>
              <a:rPr lang="en-US" sz="2000" dirty="0">
                <a:latin typeface="Courier"/>
              </a:rPr>
              <a:t>() {</a:t>
            </a:r>
          </a:p>
          <a:p>
            <a:pPr marL="0" indent="0">
              <a:lnSpc>
                <a:spcPts val="2000"/>
              </a:lnSpc>
              <a:buFont typeface="Arial" panose="020B0604020202020204" pitchFamily="34" charset="0"/>
              <a:buNone/>
            </a:pPr>
            <a:r>
              <a:rPr lang="en-US" sz="2000" dirty="0">
                <a:latin typeface="Courier"/>
              </a:rPr>
              <a:t>  ...</a:t>
            </a:r>
          </a:p>
          <a:p>
            <a:pPr marL="0" indent="0">
              <a:lnSpc>
                <a:spcPts val="2000"/>
              </a:lnSpc>
              <a:buFont typeface="Arial" panose="020B0604020202020204" pitchFamily="34" charset="0"/>
              <a:buNone/>
            </a:pPr>
            <a:r>
              <a:rPr lang="en-US" sz="2000" dirty="0">
                <a:latin typeface="Courier"/>
              </a:rPr>
              <a:t>  remove(buckets-&gt;bucket[hash]);</a:t>
            </a:r>
          </a:p>
          <a:p>
            <a:pPr marL="0" indent="0">
              <a:lnSpc>
                <a:spcPts val="2000"/>
              </a:lnSpc>
              <a:buFont typeface="Arial" panose="020B0604020202020204" pitchFamily="34" charset="0"/>
              <a:buNone/>
            </a:pPr>
            <a:r>
              <a:rPr lang="en-US" sz="2000" dirty="0">
                <a:latin typeface="Courier"/>
              </a:rPr>
              <a:t>  count--;</a:t>
            </a:r>
          </a:p>
          <a:p>
            <a:pPr marL="0" indent="0">
              <a:lnSpc>
                <a:spcPts val="2000"/>
              </a:lnSpc>
              <a:buFont typeface="Arial" panose="020B0604020202020204" pitchFamily="34" charset="0"/>
              <a:buNone/>
            </a:pPr>
            <a:r>
              <a:rPr lang="en-US" sz="2000" dirty="0">
                <a:latin typeface="Courier"/>
              </a:rPr>
              <a:t>  </a:t>
            </a:r>
            <a:r>
              <a:rPr lang="en-US" sz="2000" dirty="0" err="1">
                <a:latin typeface="Courier"/>
              </a:rPr>
              <a:t>persist_barrier</a:t>
            </a:r>
            <a:r>
              <a:rPr lang="en-US" sz="2000" dirty="0">
                <a:latin typeface="Courier"/>
              </a:rPr>
              <a:t>();</a:t>
            </a:r>
          </a:p>
          <a:p>
            <a:pPr marL="0" indent="0">
              <a:lnSpc>
                <a:spcPts val="2000"/>
              </a:lnSpc>
              <a:buFont typeface="Arial" panose="020B0604020202020204" pitchFamily="34" charset="0"/>
              <a:buNone/>
            </a:pPr>
            <a:r>
              <a:rPr lang="en-US" sz="2000" dirty="0">
                <a:latin typeface="Courier"/>
              </a:rPr>
              <a:t>  ...</a:t>
            </a:r>
          </a:p>
          <a:p>
            <a:pPr marL="0" indent="0">
              <a:lnSpc>
                <a:spcPts val="2000"/>
              </a:lnSpc>
              <a:buNone/>
            </a:pPr>
            <a:r>
              <a:rPr lang="en-US" sz="2000" dirty="0">
                <a:latin typeface="Courier"/>
              </a:rPr>
              <a:t>  </a:t>
            </a:r>
            <a:r>
              <a:rPr lang="en-US" sz="2000" dirty="0" err="1">
                <a:latin typeface="Courier"/>
              </a:rPr>
              <a:t>hashmap_rebuild</a:t>
            </a:r>
            <a:r>
              <a:rPr lang="en-US" sz="2000" dirty="0">
                <a:latin typeface="Courier"/>
              </a:rPr>
              <a:t>();</a:t>
            </a:r>
          </a:p>
          <a:p>
            <a:pPr marL="0" indent="0">
              <a:lnSpc>
                <a:spcPts val="2000"/>
              </a:lnSpc>
              <a:buFont typeface="Arial" panose="020B0604020202020204" pitchFamily="34" charset="0"/>
              <a:buNone/>
            </a:pPr>
            <a:r>
              <a:rPr lang="en-US" sz="2000" b="1" dirty="0">
                <a:solidFill>
                  <a:schemeClr val="accent2">
                    <a:lumMod val="75000"/>
                  </a:schemeClr>
                </a:solidFill>
                <a:latin typeface="Courier"/>
              </a:rPr>
              <a:t>  </a:t>
            </a:r>
            <a:r>
              <a:rPr lang="en-US" sz="2000" b="1" dirty="0" err="1">
                <a:solidFill>
                  <a:schemeClr val="accent2">
                    <a:lumMod val="75000"/>
                  </a:schemeClr>
                </a:solidFill>
                <a:latin typeface="Courier"/>
              </a:rPr>
              <a:t>isOrderedBefore</a:t>
            </a:r>
            <a:r>
              <a:rPr lang="en-US" sz="2000" b="1" dirty="0">
                <a:solidFill>
                  <a:schemeClr val="accent2">
                    <a:lumMod val="75000"/>
                  </a:schemeClr>
                </a:solidFill>
                <a:latin typeface="Courier"/>
              </a:rPr>
              <a:t>(&amp;count, </a:t>
            </a:r>
            <a:r>
              <a:rPr lang="en-US" sz="2000" b="1" dirty="0" err="1">
                <a:solidFill>
                  <a:schemeClr val="accent2">
                    <a:lumMod val="75000"/>
                  </a:schemeClr>
                </a:solidFill>
                <a:latin typeface="Courier"/>
              </a:rPr>
              <a:t>sizeof</a:t>
            </a:r>
            <a:r>
              <a:rPr lang="en-US" sz="2000" b="1" dirty="0">
                <a:solidFill>
                  <a:schemeClr val="accent2">
                    <a:lumMod val="75000"/>
                  </a:schemeClr>
                </a:solidFill>
                <a:latin typeface="Courier"/>
              </a:rPr>
              <a:t>(unsigned), &amp;</a:t>
            </a:r>
            <a:r>
              <a:rPr lang="en-US" sz="2000" b="1" dirty="0" err="1">
                <a:solidFill>
                  <a:schemeClr val="accent2">
                    <a:lumMod val="75000"/>
                  </a:schemeClr>
                </a:solidFill>
                <a:latin typeface="Courier"/>
              </a:rPr>
              <a:t>hashmap</a:t>
            </a:r>
            <a:r>
              <a:rPr lang="en-US" sz="2000" b="1" dirty="0">
                <a:solidFill>
                  <a:schemeClr val="accent2">
                    <a:lumMod val="75000"/>
                  </a:schemeClr>
                </a:solidFill>
                <a:latin typeface="Courier"/>
              </a:rPr>
              <a:t>, </a:t>
            </a:r>
            <a:r>
              <a:rPr lang="en-US" sz="2000" b="1" dirty="0" err="1">
                <a:solidFill>
                  <a:schemeClr val="accent2">
                    <a:lumMod val="75000"/>
                  </a:schemeClr>
                </a:solidFill>
                <a:latin typeface="Courier"/>
              </a:rPr>
              <a:t>sizeof</a:t>
            </a:r>
            <a:r>
              <a:rPr lang="en-US" sz="2000" b="1" dirty="0">
                <a:solidFill>
                  <a:schemeClr val="accent2">
                    <a:lumMod val="75000"/>
                  </a:schemeClr>
                </a:solidFill>
                <a:latin typeface="Courier"/>
              </a:rPr>
              <a:t>(</a:t>
            </a:r>
            <a:r>
              <a:rPr lang="en-US" sz="2000" b="1" dirty="0" err="1">
                <a:solidFill>
                  <a:schemeClr val="accent2">
                    <a:lumMod val="75000"/>
                  </a:schemeClr>
                </a:solidFill>
                <a:latin typeface="Courier"/>
              </a:rPr>
              <a:t>hashmap</a:t>
            </a:r>
            <a:r>
              <a:rPr lang="en-US" sz="2000" b="1" dirty="0">
                <a:solidFill>
                  <a:schemeClr val="accent2">
                    <a:lumMod val="75000"/>
                  </a:schemeClr>
                </a:solidFill>
                <a:latin typeface="Courier"/>
              </a:rPr>
              <a:t>));</a:t>
            </a:r>
          </a:p>
          <a:p>
            <a:pPr marL="0" indent="0">
              <a:lnSpc>
                <a:spcPts val="2000"/>
              </a:lnSpc>
              <a:buFont typeface="Arial" panose="020B0604020202020204" pitchFamily="34" charset="0"/>
              <a:buNone/>
            </a:pPr>
            <a:r>
              <a:rPr lang="en-US" sz="2000" b="1" dirty="0">
                <a:solidFill>
                  <a:schemeClr val="accent2">
                    <a:lumMod val="75000"/>
                  </a:schemeClr>
                </a:solidFill>
                <a:latin typeface="Courier"/>
              </a:rPr>
              <a:t>  </a:t>
            </a:r>
            <a:r>
              <a:rPr lang="en-US" sz="2000" b="1" dirty="0" err="1">
                <a:solidFill>
                  <a:schemeClr val="accent2">
                    <a:lumMod val="75000"/>
                  </a:schemeClr>
                </a:solidFill>
                <a:latin typeface="Courier"/>
              </a:rPr>
              <a:t>isPersisted</a:t>
            </a:r>
            <a:r>
              <a:rPr lang="en-US" sz="2000" b="1" dirty="0">
                <a:solidFill>
                  <a:schemeClr val="accent2">
                    <a:lumMod val="75000"/>
                  </a:schemeClr>
                </a:solidFill>
                <a:latin typeface="Courier"/>
              </a:rPr>
              <a:t>(&amp;</a:t>
            </a:r>
            <a:r>
              <a:rPr lang="en-US" sz="2000" b="1" dirty="0" err="1">
                <a:solidFill>
                  <a:schemeClr val="accent2">
                    <a:lumMod val="75000"/>
                  </a:schemeClr>
                </a:solidFill>
                <a:latin typeface="Courier"/>
              </a:rPr>
              <a:t>hashmap</a:t>
            </a:r>
            <a:r>
              <a:rPr lang="en-US" sz="2000" b="1" dirty="0">
                <a:solidFill>
                  <a:schemeClr val="accent2">
                    <a:lumMod val="75000"/>
                  </a:schemeClr>
                </a:solidFill>
                <a:latin typeface="Courier"/>
              </a:rPr>
              <a:t>, size);</a:t>
            </a:r>
          </a:p>
          <a:p>
            <a:pPr marL="0" indent="0">
              <a:lnSpc>
                <a:spcPts val="2000"/>
              </a:lnSpc>
              <a:buFont typeface="Arial" panose="020B0604020202020204" pitchFamily="34" charset="0"/>
              <a:buNone/>
            </a:pPr>
            <a:r>
              <a:rPr lang="en-US" sz="2000" dirty="0">
                <a:latin typeface="Courier"/>
              </a:rPr>
              <a:t>}</a:t>
            </a:r>
          </a:p>
        </p:txBody>
      </p:sp>
      <p:sp>
        <p:nvSpPr>
          <p:cNvPr id="3" name="Slide Number Placeholder 2">
            <a:extLst>
              <a:ext uri="{FF2B5EF4-FFF2-40B4-BE49-F238E27FC236}">
                <a16:creationId xmlns:a16="http://schemas.microsoft.com/office/drawing/2014/main" id="{3C710E40-EE81-4972-9A16-BA18CBD40AF1}"/>
              </a:ext>
            </a:extLst>
          </p:cNvPr>
          <p:cNvSpPr>
            <a:spLocks noGrp="1"/>
          </p:cNvSpPr>
          <p:nvPr>
            <p:ph type="sldNum" sz="quarter" idx="12"/>
          </p:nvPr>
        </p:nvSpPr>
        <p:spPr/>
        <p:txBody>
          <a:bodyPr/>
          <a:lstStyle/>
          <a:p>
            <a:fld id="{5E9D59E2-FF9E-824B-BC6B-E1567BE22C0E}" type="slidenum">
              <a:rPr lang="en-US" smtClean="0"/>
              <a:t>28</a:t>
            </a:fld>
            <a:endParaRPr lang="en-US" dirty="0"/>
          </a:p>
        </p:txBody>
      </p:sp>
      <p:sp>
        <p:nvSpPr>
          <p:cNvPr id="4" name="TextBox 3">
            <a:extLst>
              <a:ext uri="{FF2B5EF4-FFF2-40B4-BE49-F238E27FC236}">
                <a16:creationId xmlns:a16="http://schemas.microsoft.com/office/drawing/2014/main" id="{42E3A995-6989-44AE-B300-B9C82FB25D25}"/>
              </a:ext>
            </a:extLst>
          </p:cNvPr>
          <p:cNvSpPr txBox="1"/>
          <p:nvPr/>
        </p:nvSpPr>
        <p:spPr>
          <a:xfrm>
            <a:off x="531446" y="6256596"/>
            <a:ext cx="7424616" cy="400110"/>
          </a:xfrm>
          <a:prstGeom prst="rect">
            <a:avLst/>
          </a:prstGeom>
          <a:noFill/>
        </p:spPr>
        <p:txBody>
          <a:bodyPr wrap="square" rtlCol="0">
            <a:spAutoFit/>
          </a:bodyPr>
          <a:lstStyle/>
          <a:p>
            <a:r>
              <a:rPr lang="en-US" sz="2000" dirty="0">
                <a:latin typeface="Franklin Gothic Medium" panose="020B0603020102020204" pitchFamily="34" charset="0"/>
              </a:rPr>
              <a:t>*This example is inspired by </a:t>
            </a:r>
            <a:r>
              <a:rPr lang="en-US" sz="2000" i="1" dirty="0" err="1">
                <a:latin typeface="Franklin Gothic Medium" panose="020B0603020102020204" pitchFamily="34" charset="0"/>
              </a:rPr>
              <a:t>hashmap_atomic</a:t>
            </a:r>
            <a:r>
              <a:rPr lang="en-US" sz="2000" i="1" dirty="0">
                <a:latin typeface="Franklin Gothic Medium" panose="020B0603020102020204" pitchFamily="34" charset="0"/>
              </a:rPr>
              <a:t> </a:t>
            </a:r>
            <a:r>
              <a:rPr lang="en-US" sz="2000" dirty="0">
                <a:latin typeface="Franklin Gothic Medium" panose="020B0603020102020204" pitchFamily="34" charset="0"/>
              </a:rPr>
              <a:t>from PMDK</a:t>
            </a:r>
          </a:p>
        </p:txBody>
      </p:sp>
      <p:sp>
        <p:nvSpPr>
          <p:cNvPr id="11" name="TextBox 10">
            <a:extLst>
              <a:ext uri="{FF2B5EF4-FFF2-40B4-BE49-F238E27FC236}">
                <a16:creationId xmlns:a16="http://schemas.microsoft.com/office/drawing/2014/main" id="{68DF300E-016D-4CC9-B6FF-610DC763A974}"/>
              </a:ext>
            </a:extLst>
          </p:cNvPr>
          <p:cNvSpPr txBox="1"/>
          <p:nvPr/>
        </p:nvSpPr>
        <p:spPr>
          <a:xfrm>
            <a:off x="2053319" y="5501719"/>
            <a:ext cx="8942928" cy="523220"/>
          </a:xfrm>
          <a:prstGeom prst="rect">
            <a:avLst/>
          </a:prstGeom>
          <a:noFill/>
        </p:spPr>
        <p:txBody>
          <a:bodyPr wrap="square" rtlCol="0">
            <a:spAutoFit/>
          </a:bodyPr>
          <a:lstStyle/>
          <a:p>
            <a:r>
              <a:rPr lang="en-US" sz="2800" dirty="0">
                <a:solidFill>
                  <a:schemeClr val="accent1">
                    <a:lumMod val="75000"/>
                  </a:schemeClr>
                </a:solidFill>
                <a:latin typeface="Franklin Gothic Medium" panose="020B0603020102020204" pitchFamily="34" charset="0"/>
              </a:rPr>
              <a:t>Check if all updates have been persisted in rebuilding</a:t>
            </a:r>
          </a:p>
        </p:txBody>
      </p:sp>
      <p:sp>
        <p:nvSpPr>
          <p:cNvPr id="12" name="Arrow: Left 11">
            <a:extLst>
              <a:ext uri="{FF2B5EF4-FFF2-40B4-BE49-F238E27FC236}">
                <a16:creationId xmlns:a16="http://schemas.microsoft.com/office/drawing/2014/main" id="{4DCF0165-28BA-4984-BBF9-1BA26E2D77C4}"/>
              </a:ext>
            </a:extLst>
          </p:cNvPr>
          <p:cNvSpPr/>
          <p:nvPr/>
        </p:nvSpPr>
        <p:spPr>
          <a:xfrm rot="2451308">
            <a:off x="5618449" y="5085862"/>
            <a:ext cx="421311" cy="328864"/>
          </a:xfrm>
          <a:prstGeom prst="lef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891A9C8-881B-4241-85AF-CAECFDAEC5F1}"/>
              </a:ext>
            </a:extLst>
          </p:cNvPr>
          <p:cNvSpPr txBox="1"/>
          <p:nvPr/>
        </p:nvSpPr>
        <p:spPr>
          <a:xfrm>
            <a:off x="4869168" y="3058805"/>
            <a:ext cx="6686409" cy="954107"/>
          </a:xfrm>
          <a:prstGeom prst="rect">
            <a:avLst/>
          </a:prstGeom>
          <a:noFill/>
        </p:spPr>
        <p:txBody>
          <a:bodyPr wrap="square" rtlCol="0">
            <a:spAutoFit/>
          </a:bodyPr>
          <a:lstStyle/>
          <a:p>
            <a:r>
              <a:rPr lang="en-US" sz="2800" dirty="0">
                <a:solidFill>
                  <a:schemeClr val="accent1">
                    <a:lumMod val="75000"/>
                  </a:schemeClr>
                </a:solidFill>
                <a:latin typeface="Franklin Gothic Medium" panose="020B0603020102020204" pitchFamily="34" charset="0"/>
              </a:rPr>
              <a:t>Check if </a:t>
            </a:r>
            <a:r>
              <a:rPr lang="en-US" sz="2800" b="1" dirty="0">
                <a:solidFill>
                  <a:schemeClr val="accent1">
                    <a:lumMod val="75000"/>
                  </a:schemeClr>
                </a:solidFill>
                <a:latin typeface="Courier"/>
              </a:rPr>
              <a:t>count</a:t>
            </a:r>
            <a:r>
              <a:rPr lang="en-US" sz="2800" dirty="0">
                <a:solidFill>
                  <a:schemeClr val="accent1">
                    <a:lumMod val="75000"/>
                  </a:schemeClr>
                </a:solidFill>
                <a:latin typeface="Franklin Gothic Medium" panose="020B0603020102020204" pitchFamily="34" charset="0"/>
              </a:rPr>
              <a:t> has been persisted </a:t>
            </a:r>
            <a:r>
              <a:rPr lang="en-US" sz="2800" i="1" dirty="0">
                <a:solidFill>
                  <a:schemeClr val="accent1">
                    <a:lumMod val="75000"/>
                  </a:schemeClr>
                </a:solidFill>
                <a:latin typeface="Franklin Gothic Medium" panose="020B0603020102020204" pitchFamily="34" charset="0"/>
              </a:rPr>
              <a:t>before</a:t>
            </a:r>
            <a:r>
              <a:rPr lang="en-US" sz="2800" dirty="0">
                <a:solidFill>
                  <a:schemeClr val="accent1">
                    <a:lumMod val="75000"/>
                  </a:schemeClr>
                </a:solidFill>
                <a:latin typeface="Franklin Gothic Medium" panose="020B0603020102020204" pitchFamily="34" charset="0"/>
              </a:rPr>
              <a:t> rebuilding</a:t>
            </a:r>
          </a:p>
        </p:txBody>
      </p:sp>
      <p:sp>
        <p:nvSpPr>
          <p:cNvPr id="14" name="Arrow: Left 13">
            <a:extLst>
              <a:ext uri="{FF2B5EF4-FFF2-40B4-BE49-F238E27FC236}">
                <a16:creationId xmlns:a16="http://schemas.microsoft.com/office/drawing/2014/main" id="{9F9DA009-49BF-4A9A-BE26-0F74FC677DC1}"/>
              </a:ext>
            </a:extLst>
          </p:cNvPr>
          <p:cNvSpPr/>
          <p:nvPr/>
        </p:nvSpPr>
        <p:spPr>
          <a:xfrm rot="17713802">
            <a:off x="5023308" y="4109130"/>
            <a:ext cx="421311" cy="328864"/>
          </a:xfrm>
          <a:prstGeom prst="lef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5ECB687-CB29-44BE-A399-BA1620406FDC}"/>
              </a:ext>
            </a:extLst>
          </p:cNvPr>
          <p:cNvSpPr/>
          <p:nvPr/>
        </p:nvSpPr>
        <p:spPr>
          <a:xfrm>
            <a:off x="1109382" y="3055383"/>
            <a:ext cx="1539689" cy="400110"/>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9468F46-38F2-47FF-9DB7-2A9670F3B811}"/>
              </a:ext>
            </a:extLst>
          </p:cNvPr>
          <p:cNvSpPr/>
          <p:nvPr/>
        </p:nvSpPr>
        <p:spPr>
          <a:xfrm>
            <a:off x="1113865" y="4189386"/>
            <a:ext cx="3007659" cy="400110"/>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BA64F6-47DC-4247-B6EF-1197B7B1DBCB}"/>
              </a:ext>
            </a:extLst>
          </p:cNvPr>
          <p:cNvSpPr/>
          <p:nvPr/>
        </p:nvSpPr>
        <p:spPr>
          <a:xfrm>
            <a:off x="1109382" y="4628866"/>
            <a:ext cx="10871947" cy="351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6927B9-89B9-490D-A4DF-9D0C1242DD93}"/>
              </a:ext>
            </a:extLst>
          </p:cNvPr>
          <p:cNvSpPr/>
          <p:nvPr/>
        </p:nvSpPr>
        <p:spPr>
          <a:xfrm>
            <a:off x="1088809" y="4946816"/>
            <a:ext cx="4473399" cy="351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13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6" grpId="0" animBg="1"/>
      <p:bldP spid="6" grpId="1" animBg="1"/>
      <p:bldP spid="15" grpId="0" animBg="1"/>
      <p:bldP spid="7"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7F306-62F4-4768-AF37-6A8AA920B48F}"/>
              </a:ext>
            </a:extLst>
          </p:cNvPr>
          <p:cNvSpPr>
            <a:spLocks noGrp="1"/>
          </p:cNvSpPr>
          <p:nvPr>
            <p:ph type="title"/>
          </p:nvPr>
        </p:nvSpPr>
        <p:spPr/>
        <p:txBody>
          <a:bodyPr/>
          <a:lstStyle/>
          <a:p>
            <a:r>
              <a:rPr lang="en-US" dirty="0"/>
              <a:t>PMT</a:t>
            </a:r>
            <a:r>
              <a:rPr lang="en-US" sz="3600" dirty="0"/>
              <a:t>EST</a:t>
            </a:r>
            <a:r>
              <a:rPr lang="en-US" dirty="0"/>
              <a:t> </a:t>
            </a:r>
            <a:r>
              <a:rPr lang="en-US" dirty="0">
                <a:solidFill>
                  <a:schemeClr val="accent1">
                    <a:lumMod val="75000"/>
                  </a:schemeClr>
                </a:solidFill>
              </a:rPr>
              <a:t>LOW-LEVEL</a:t>
            </a:r>
            <a:r>
              <a:rPr lang="en-US" dirty="0"/>
              <a:t> INTERFACE</a:t>
            </a:r>
          </a:p>
        </p:txBody>
      </p:sp>
      <p:sp>
        <p:nvSpPr>
          <p:cNvPr id="3" name="Content Placeholder 2">
            <a:extLst>
              <a:ext uri="{FF2B5EF4-FFF2-40B4-BE49-F238E27FC236}">
                <a16:creationId xmlns:a16="http://schemas.microsoft.com/office/drawing/2014/main" id="{D2B82957-3EE6-4205-8F4A-5E9639F4F9FC}"/>
              </a:ext>
            </a:extLst>
          </p:cNvPr>
          <p:cNvSpPr>
            <a:spLocks noGrp="1"/>
          </p:cNvSpPr>
          <p:nvPr>
            <p:ph idx="1"/>
          </p:nvPr>
        </p:nvSpPr>
        <p:spPr>
          <a:xfrm>
            <a:off x="838200" y="1825624"/>
            <a:ext cx="10515600" cy="3953709"/>
          </a:xfrm>
        </p:spPr>
        <p:txBody>
          <a:bodyPr/>
          <a:lstStyle/>
          <a:p>
            <a:r>
              <a:rPr lang="en-US" dirty="0"/>
              <a:t>Two low-level checkers</a:t>
            </a:r>
          </a:p>
          <a:p>
            <a:pPr lvl="1"/>
            <a:r>
              <a:rPr lang="en-US" dirty="0" err="1">
                <a:solidFill>
                  <a:schemeClr val="accent1">
                    <a:lumMod val="75000"/>
                  </a:schemeClr>
                </a:solidFill>
              </a:rPr>
              <a:t>isOrderedBefore</a:t>
            </a:r>
            <a:r>
              <a:rPr lang="en-US" dirty="0"/>
              <a:t>(A, </a:t>
            </a:r>
            <a:r>
              <a:rPr lang="en-US" dirty="0" err="1"/>
              <a:t>sizeA</a:t>
            </a:r>
            <a:r>
              <a:rPr lang="en-US" dirty="0"/>
              <a:t>, B, </a:t>
            </a:r>
            <a:r>
              <a:rPr lang="en-US" dirty="0" err="1"/>
              <a:t>sizeB</a:t>
            </a:r>
            <a:r>
              <a:rPr lang="en-US" dirty="0"/>
              <a:t>) </a:t>
            </a:r>
          </a:p>
          <a:p>
            <a:pPr marL="914400" lvl="2" indent="0">
              <a:buNone/>
            </a:pPr>
            <a:r>
              <a:rPr lang="en-US" sz="2400" dirty="0"/>
              <a:t>	Check whether A is persisted before B</a:t>
            </a:r>
          </a:p>
          <a:p>
            <a:pPr lvl="1"/>
            <a:r>
              <a:rPr lang="en-US" dirty="0" err="1">
                <a:solidFill>
                  <a:schemeClr val="accent1">
                    <a:lumMod val="75000"/>
                  </a:schemeClr>
                </a:solidFill>
              </a:rPr>
              <a:t>IsPersisted</a:t>
            </a:r>
            <a:r>
              <a:rPr lang="en-US" dirty="0"/>
              <a:t>(A, </a:t>
            </a:r>
            <a:r>
              <a:rPr lang="en-US" dirty="0" err="1"/>
              <a:t>sizeA</a:t>
            </a:r>
            <a:r>
              <a:rPr lang="en-US" dirty="0"/>
              <a:t>)</a:t>
            </a:r>
          </a:p>
          <a:p>
            <a:pPr marL="914400" lvl="2" indent="0">
              <a:buNone/>
            </a:pPr>
            <a:r>
              <a:rPr lang="en-US" sz="2400" dirty="0"/>
              <a:t>	Check whether A has been written back to PM</a:t>
            </a:r>
          </a:p>
          <a:p>
            <a:r>
              <a:rPr lang="en-US" dirty="0"/>
              <a:t>Help check if implementation meets specification for </a:t>
            </a:r>
          </a:p>
          <a:p>
            <a:pPr lvl="1"/>
            <a:r>
              <a:rPr lang="en-US" dirty="0">
                <a:solidFill>
                  <a:schemeClr val="accent1">
                    <a:lumMod val="75000"/>
                  </a:schemeClr>
                </a:solidFill>
              </a:rPr>
              <a:t>Programs/kernel modules based on low-level primitives</a:t>
            </a:r>
          </a:p>
          <a:p>
            <a:pPr lvl="1"/>
            <a:r>
              <a:rPr lang="en-US" dirty="0">
                <a:solidFill>
                  <a:schemeClr val="accent1">
                    <a:lumMod val="75000"/>
                  </a:schemeClr>
                </a:solidFill>
              </a:rPr>
              <a:t>PM libraries</a:t>
            </a:r>
          </a:p>
          <a:p>
            <a:r>
              <a:rPr lang="en-US" dirty="0"/>
              <a:t>Further enables </a:t>
            </a:r>
            <a:r>
              <a:rPr lang="en-US" b="1" dirty="0">
                <a:solidFill>
                  <a:schemeClr val="accent2">
                    <a:lumMod val="75000"/>
                  </a:schemeClr>
                </a:solidFill>
              </a:rPr>
              <a:t>high-level</a:t>
            </a:r>
            <a:r>
              <a:rPr lang="en-US" dirty="0"/>
              <a:t> checkers to automate testing</a:t>
            </a:r>
          </a:p>
          <a:p>
            <a:endParaRPr lang="en-US" sz="3200" dirty="0"/>
          </a:p>
          <a:p>
            <a:endParaRPr lang="en-US" dirty="0"/>
          </a:p>
        </p:txBody>
      </p:sp>
      <p:sp>
        <p:nvSpPr>
          <p:cNvPr id="4" name="Arrow: Down 3">
            <a:extLst>
              <a:ext uri="{FF2B5EF4-FFF2-40B4-BE49-F238E27FC236}">
                <a16:creationId xmlns:a16="http://schemas.microsoft.com/office/drawing/2014/main" id="{1702D0DC-4593-4D46-8984-4006E067F4CC}"/>
              </a:ext>
            </a:extLst>
          </p:cNvPr>
          <p:cNvSpPr/>
          <p:nvPr/>
        </p:nvSpPr>
        <p:spPr>
          <a:xfrm rot="16200000">
            <a:off x="2231339" y="2645314"/>
            <a:ext cx="303013" cy="41273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19AA1207-97BD-4B8A-B2BB-E4F8FDEBEF6D}"/>
              </a:ext>
            </a:extLst>
          </p:cNvPr>
          <p:cNvSpPr/>
          <p:nvPr/>
        </p:nvSpPr>
        <p:spPr>
          <a:xfrm rot="16200000">
            <a:off x="2231339" y="3469551"/>
            <a:ext cx="303013" cy="412734"/>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EA78E2F-5397-4CFF-A5D6-9DECB108740D}"/>
              </a:ext>
            </a:extLst>
          </p:cNvPr>
          <p:cNvSpPr>
            <a:spLocks noGrp="1"/>
          </p:cNvSpPr>
          <p:nvPr>
            <p:ph type="sldNum" sz="quarter" idx="12"/>
          </p:nvPr>
        </p:nvSpPr>
        <p:spPr/>
        <p:txBody>
          <a:bodyPr/>
          <a:lstStyle/>
          <a:p>
            <a:fld id="{5E9D59E2-FF9E-824B-BC6B-E1567BE22C0E}" type="slidenum">
              <a:rPr lang="en-US" smtClean="0"/>
              <a:t>29</a:t>
            </a:fld>
            <a:endParaRPr lang="en-US" dirty="0"/>
          </a:p>
        </p:txBody>
      </p:sp>
    </p:spTree>
    <p:extLst>
      <p:ext uri="{BB962C8B-B14F-4D97-AF65-F5344CB8AC3E}">
        <p14:creationId xmlns:p14="http://schemas.microsoft.com/office/powerpoint/2010/main" val="110180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40AE8A-AF0A-4D20-8E8F-A9B43932DBED}"/>
              </a:ext>
            </a:extLst>
          </p:cNvPr>
          <p:cNvPicPr>
            <a:picLocks noChangeAspect="1"/>
          </p:cNvPicPr>
          <p:nvPr/>
        </p:nvPicPr>
        <p:blipFill rotWithShape="1">
          <a:blip r:embed="rId3"/>
          <a:srcRect l="4955" t="5187" r="4693" b="15555"/>
          <a:stretch/>
        </p:blipFill>
        <p:spPr>
          <a:xfrm rot="681755">
            <a:off x="7194011" y="1459961"/>
            <a:ext cx="3865164" cy="2239982"/>
          </a:xfrm>
          <a:prstGeom prst="rect">
            <a:avLst/>
          </a:prstGeom>
        </p:spPr>
      </p:pic>
      <p:sp>
        <p:nvSpPr>
          <p:cNvPr id="2" name="Title 1">
            <a:extLst>
              <a:ext uri="{FF2B5EF4-FFF2-40B4-BE49-F238E27FC236}">
                <a16:creationId xmlns:a16="http://schemas.microsoft.com/office/drawing/2014/main" id="{0DF6C7FC-5A10-FD41-84AF-B4BD1C196F1D}"/>
              </a:ext>
            </a:extLst>
          </p:cNvPr>
          <p:cNvSpPr>
            <a:spLocks noGrp="1"/>
          </p:cNvSpPr>
          <p:nvPr>
            <p:ph type="title"/>
          </p:nvPr>
        </p:nvSpPr>
        <p:spPr/>
        <p:txBody>
          <a:bodyPr>
            <a:normAutofit/>
          </a:bodyPr>
          <a:lstStyle/>
          <a:p>
            <a:r>
              <a:rPr lang="en-US" sz="4000" dirty="0">
                <a:latin typeface="Franklin Gothic Medium" panose="020B0603020102020204" pitchFamily="34" charset="0"/>
              </a:rPr>
              <a:t>BACKGROUND</a:t>
            </a:r>
          </a:p>
        </p:txBody>
      </p:sp>
      <p:sp>
        <p:nvSpPr>
          <p:cNvPr id="3" name="Content Placeholder 2">
            <a:extLst>
              <a:ext uri="{FF2B5EF4-FFF2-40B4-BE49-F238E27FC236}">
                <a16:creationId xmlns:a16="http://schemas.microsoft.com/office/drawing/2014/main" id="{9BBA4D30-87DF-7944-B161-ACF7EECE3AAB}"/>
              </a:ext>
            </a:extLst>
          </p:cNvPr>
          <p:cNvSpPr>
            <a:spLocks noGrp="1"/>
          </p:cNvSpPr>
          <p:nvPr>
            <p:ph idx="1"/>
          </p:nvPr>
        </p:nvSpPr>
        <p:spPr>
          <a:xfrm>
            <a:off x="838200" y="1825625"/>
            <a:ext cx="10089444" cy="4351338"/>
          </a:xfrm>
        </p:spPr>
        <p:txBody>
          <a:bodyPr/>
          <a:lstStyle/>
          <a:p>
            <a:r>
              <a:rPr lang="en-US" dirty="0">
                <a:latin typeface="Franklin Gothic Medium" panose="020B0603020102020204" pitchFamily="34" charset="0"/>
              </a:rPr>
              <a:t>The new persistent memory (PM) is</a:t>
            </a:r>
          </a:p>
          <a:p>
            <a:pPr lvl="1"/>
            <a:r>
              <a:rPr lang="en-US" dirty="0">
                <a:solidFill>
                  <a:schemeClr val="accent1">
                    <a:lumMod val="75000"/>
                  </a:schemeClr>
                </a:solidFill>
              </a:rPr>
              <a:t>High-speed</a:t>
            </a:r>
          </a:p>
          <a:p>
            <a:pPr lvl="1"/>
            <a:r>
              <a:rPr lang="en-US" dirty="0">
                <a:solidFill>
                  <a:schemeClr val="accent1">
                    <a:lumMod val="75000"/>
                  </a:schemeClr>
                </a:solidFill>
              </a:rPr>
              <a:t>Persistent</a:t>
            </a:r>
          </a:p>
          <a:p>
            <a:pPr lvl="1"/>
            <a:r>
              <a:rPr lang="en-US" dirty="0">
                <a:solidFill>
                  <a:schemeClr val="accent1">
                    <a:lumMod val="75000"/>
                  </a:schemeClr>
                </a:solidFill>
              </a:rPr>
              <a:t>Byte-addressable</a:t>
            </a:r>
          </a:p>
          <a:p>
            <a:r>
              <a:rPr lang="en-US" dirty="0"/>
              <a:t>Benefit of using PM</a:t>
            </a:r>
          </a:p>
          <a:p>
            <a:pPr lvl="1"/>
            <a:r>
              <a:rPr lang="en-US" dirty="0">
                <a:solidFill>
                  <a:schemeClr val="accent1">
                    <a:lumMod val="75000"/>
                  </a:schemeClr>
                </a:solidFill>
              </a:rPr>
              <a:t>Direct manipulation of persistent data in memory</a:t>
            </a:r>
          </a:p>
          <a:p>
            <a:pPr lvl="1"/>
            <a:r>
              <a:rPr lang="en-US" dirty="0">
                <a:solidFill>
                  <a:schemeClr val="accent1">
                    <a:lumMod val="75000"/>
                  </a:schemeClr>
                </a:solidFill>
              </a:rPr>
              <a:t>No file system overhead</a:t>
            </a:r>
          </a:p>
          <a:p>
            <a:pPr marL="457200" lvl="1" indent="0">
              <a:buNone/>
            </a:pPr>
            <a:endParaRPr lang="en-US" dirty="0"/>
          </a:p>
          <a:p>
            <a:pPr lvl="1"/>
            <a:endParaRPr lang="en-US" dirty="0">
              <a:latin typeface="Franklin Gothic Medium" panose="020B0603020102020204" pitchFamily="34" charset="0"/>
            </a:endParaRPr>
          </a:p>
        </p:txBody>
      </p:sp>
      <p:sp>
        <p:nvSpPr>
          <p:cNvPr id="5" name="Slide Number Placeholder 4">
            <a:extLst>
              <a:ext uri="{FF2B5EF4-FFF2-40B4-BE49-F238E27FC236}">
                <a16:creationId xmlns:a16="http://schemas.microsoft.com/office/drawing/2014/main" id="{9151F166-A06B-4EEF-A1BF-6CF62BCA79F9}"/>
              </a:ext>
            </a:extLst>
          </p:cNvPr>
          <p:cNvSpPr>
            <a:spLocks noGrp="1"/>
          </p:cNvSpPr>
          <p:nvPr>
            <p:ph type="sldNum" sz="quarter" idx="12"/>
          </p:nvPr>
        </p:nvSpPr>
        <p:spPr/>
        <p:txBody>
          <a:bodyPr/>
          <a:lstStyle/>
          <a:p>
            <a:fld id="{5E9D59E2-FF9E-824B-BC6B-E1567BE22C0E}" type="slidenum">
              <a:rPr lang="en-US" smtClean="0"/>
              <a:t>3</a:t>
            </a:fld>
            <a:endParaRPr lang="en-US" dirty="0"/>
          </a:p>
        </p:txBody>
      </p:sp>
      <p:sp>
        <p:nvSpPr>
          <p:cNvPr id="6" name="TextBox 5">
            <a:extLst>
              <a:ext uri="{FF2B5EF4-FFF2-40B4-BE49-F238E27FC236}">
                <a16:creationId xmlns:a16="http://schemas.microsoft.com/office/drawing/2014/main" id="{9F436C93-AAC7-43FA-910B-56D4D1C25D09}"/>
              </a:ext>
            </a:extLst>
          </p:cNvPr>
          <p:cNvSpPr txBox="1"/>
          <p:nvPr/>
        </p:nvSpPr>
        <p:spPr>
          <a:xfrm>
            <a:off x="8364592" y="3440287"/>
            <a:ext cx="1659467" cy="400110"/>
          </a:xfrm>
          <a:prstGeom prst="rect">
            <a:avLst/>
          </a:prstGeom>
          <a:noFill/>
        </p:spPr>
        <p:txBody>
          <a:bodyPr wrap="square" rtlCol="0">
            <a:spAutoFit/>
          </a:bodyPr>
          <a:lstStyle/>
          <a:p>
            <a:pPr algn="ctr"/>
            <a:r>
              <a:rPr lang="en-US" sz="2000" dirty="0">
                <a:latin typeface="Franklin Gothic Medium" panose="020B0603020102020204" pitchFamily="34" charset="0"/>
              </a:rPr>
              <a:t>Intel DCPMM</a:t>
            </a:r>
          </a:p>
        </p:txBody>
      </p:sp>
    </p:spTree>
    <p:extLst>
      <p:ext uri="{BB962C8B-B14F-4D97-AF65-F5344CB8AC3E}">
        <p14:creationId xmlns:p14="http://schemas.microsoft.com/office/powerpoint/2010/main" val="82006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37C0-4ECE-4D91-9774-03F476A58B05}"/>
              </a:ext>
            </a:extLst>
          </p:cNvPr>
          <p:cNvSpPr>
            <a:spLocks noGrp="1"/>
          </p:cNvSpPr>
          <p:nvPr>
            <p:ph type="title"/>
          </p:nvPr>
        </p:nvSpPr>
        <p:spPr/>
        <p:txBody>
          <a:bodyPr/>
          <a:lstStyle/>
          <a:p>
            <a:r>
              <a:rPr lang="en-US" dirty="0"/>
              <a:t>PMT</a:t>
            </a:r>
            <a:r>
              <a:rPr lang="en-US" sz="3600" dirty="0"/>
              <a:t>EST</a:t>
            </a:r>
            <a:r>
              <a:rPr lang="en-US" dirty="0"/>
              <a:t> </a:t>
            </a:r>
            <a:r>
              <a:rPr lang="en-US" dirty="0">
                <a:solidFill>
                  <a:schemeClr val="accent1">
                    <a:lumMod val="75000"/>
                  </a:schemeClr>
                </a:solidFill>
              </a:rPr>
              <a:t>HIGH-LEVEL</a:t>
            </a:r>
            <a:r>
              <a:rPr lang="en-US" dirty="0"/>
              <a:t> INTERFACE</a:t>
            </a:r>
          </a:p>
        </p:txBody>
      </p:sp>
      <p:sp>
        <p:nvSpPr>
          <p:cNvPr id="3" name="Content Placeholder 2">
            <a:extLst>
              <a:ext uri="{FF2B5EF4-FFF2-40B4-BE49-F238E27FC236}">
                <a16:creationId xmlns:a16="http://schemas.microsoft.com/office/drawing/2014/main" id="{CFB4EC23-92D7-4089-958D-376972150F54}"/>
              </a:ext>
            </a:extLst>
          </p:cNvPr>
          <p:cNvSpPr>
            <a:spLocks noGrp="1"/>
          </p:cNvSpPr>
          <p:nvPr>
            <p:ph idx="1"/>
          </p:nvPr>
        </p:nvSpPr>
        <p:spPr>
          <a:xfrm>
            <a:off x="838200" y="1629512"/>
            <a:ext cx="10515600" cy="4351338"/>
          </a:xfrm>
        </p:spPr>
        <p:txBody>
          <a:bodyPr/>
          <a:lstStyle/>
          <a:p>
            <a:r>
              <a:rPr lang="en-US" dirty="0"/>
              <a:t>Currently provides high-level checkers for PMDK transactions</a:t>
            </a:r>
          </a:p>
          <a:p>
            <a:r>
              <a:rPr lang="en-US" dirty="0"/>
              <a:t>Automatically detects </a:t>
            </a:r>
            <a:r>
              <a:rPr lang="en-US" b="1" dirty="0">
                <a:solidFill>
                  <a:schemeClr val="accent2">
                    <a:lumMod val="75000"/>
                  </a:schemeClr>
                </a:solidFill>
              </a:rPr>
              <a:t>crash consistency </a:t>
            </a:r>
            <a:r>
              <a:rPr lang="en-US" dirty="0"/>
              <a:t>bugs</a:t>
            </a:r>
            <a:endParaRPr lang="en-US" dirty="0">
              <a:solidFill>
                <a:schemeClr val="accent1">
                  <a:lumMod val="75000"/>
                </a:schemeClr>
              </a:solidFill>
            </a:endParaRPr>
          </a:p>
          <a:p>
            <a:pPr marL="0" indent="0">
              <a:buNone/>
            </a:pP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49988E4F-9D0D-4C1E-A653-68430641AB81}"/>
              </a:ext>
            </a:extLst>
          </p:cNvPr>
          <p:cNvSpPr>
            <a:spLocks noGrp="1"/>
          </p:cNvSpPr>
          <p:nvPr>
            <p:ph type="sldNum" sz="quarter" idx="12"/>
          </p:nvPr>
        </p:nvSpPr>
        <p:spPr/>
        <p:txBody>
          <a:bodyPr/>
          <a:lstStyle/>
          <a:p>
            <a:fld id="{5E9D59E2-FF9E-824B-BC6B-E1567BE22C0E}" type="slidenum">
              <a:rPr lang="en-US" smtClean="0"/>
              <a:t>30</a:t>
            </a:fld>
            <a:endParaRPr lang="en-US" dirty="0"/>
          </a:p>
        </p:txBody>
      </p:sp>
      <p:sp>
        <p:nvSpPr>
          <p:cNvPr id="5" name="Content Placeholder 2">
            <a:extLst>
              <a:ext uri="{FF2B5EF4-FFF2-40B4-BE49-F238E27FC236}">
                <a16:creationId xmlns:a16="http://schemas.microsoft.com/office/drawing/2014/main" id="{D420111D-A189-104D-902C-4779BB4E386B}"/>
              </a:ext>
            </a:extLst>
          </p:cNvPr>
          <p:cNvSpPr>
            <a:spLocks noGrp="1"/>
          </p:cNvSpPr>
          <p:nvPr/>
        </p:nvSpPr>
        <p:spPr>
          <a:xfrm>
            <a:off x="972069" y="2650357"/>
            <a:ext cx="6828800" cy="38642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None/>
            </a:pPr>
            <a:r>
              <a:rPr lang="en-US" sz="2000" dirty="0">
                <a:latin typeface="Courier"/>
              </a:rPr>
              <a:t>void </a:t>
            </a:r>
            <a:r>
              <a:rPr lang="en-US" sz="2000" dirty="0" err="1">
                <a:latin typeface="Courier"/>
              </a:rPr>
              <a:t>ListAppend</a:t>
            </a:r>
            <a:r>
              <a:rPr lang="en-US" sz="2000" dirty="0">
                <a:latin typeface="Courier"/>
              </a:rPr>
              <a:t>(</a:t>
            </a:r>
            <a:r>
              <a:rPr lang="en-US" sz="2000" dirty="0" err="1">
                <a:latin typeface="Courier"/>
              </a:rPr>
              <a:t>item_t</a:t>
            </a:r>
            <a:r>
              <a:rPr lang="en-US" sz="2000" dirty="0">
                <a:latin typeface="Courier"/>
              </a:rPr>
              <a:t> </a:t>
            </a:r>
            <a:r>
              <a:rPr lang="en-US" sz="2000" dirty="0" err="1">
                <a:latin typeface="Courier"/>
              </a:rPr>
              <a:t>new_val</a:t>
            </a:r>
            <a:r>
              <a:rPr lang="en-US" sz="2000" dirty="0">
                <a:latin typeface="Courier"/>
              </a:rPr>
              <a:t>) {</a:t>
            </a:r>
          </a:p>
          <a:p>
            <a:pPr marL="0" indent="0">
              <a:lnSpc>
                <a:spcPts val="2000"/>
              </a:lnSpc>
              <a:buNone/>
            </a:pPr>
            <a:r>
              <a:rPr lang="en-US" sz="2000" b="1" dirty="0">
                <a:solidFill>
                  <a:schemeClr val="accent2">
                    <a:lumMod val="75000"/>
                  </a:schemeClr>
                </a:solidFill>
                <a:latin typeface="Courier"/>
              </a:rPr>
              <a:t>  TX_CHECKER_START; //Start of TX checker</a:t>
            </a:r>
          </a:p>
          <a:p>
            <a:pPr marL="0" indent="0">
              <a:lnSpc>
                <a:spcPts val="2000"/>
              </a:lnSpc>
              <a:buNone/>
            </a:pPr>
            <a:r>
              <a:rPr lang="en-US" sz="2000" dirty="0">
                <a:latin typeface="Courier"/>
              </a:rPr>
              <a:t>  TX_BEGIN {</a:t>
            </a:r>
          </a:p>
          <a:p>
            <a:pPr marL="0" indent="0">
              <a:lnSpc>
                <a:spcPts val="2000"/>
              </a:lnSpc>
              <a:buNone/>
            </a:pPr>
            <a:r>
              <a:rPr lang="en-US" sz="2000" dirty="0">
                <a:latin typeface="Courier"/>
              </a:rPr>
              <a:t>    </a:t>
            </a:r>
            <a:r>
              <a:rPr lang="en-US" sz="2000" dirty="0" err="1">
                <a:latin typeface="Courier"/>
              </a:rPr>
              <a:t>node_t</a:t>
            </a:r>
            <a:r>
              <a:rPr lang="en-US" sz="2000" dirty="0">
                <a:latin typeface="Courier"/>
              </a:rPr>
              <a:t> *</a:t>
            </a:r>
            <a:r>
              <a:rPr lang="en-US" sz="2000" dirty="0" err="1">
                <a:latin typeface="Courier"/>
              </a:rPr>
              <a:t>new_node</a:t>
            </a:r>
            <a:r>
              <a:rPr lang="en-US" sz="2000" dirty="0">
                <a:latin typeface="Courier"/>
              </a:rPr>
              <a:t> = </a:t>
            </a:r>
            <a:r>
              <a:rPr lang="en-US" sz="2000" dirty="0" err="1">
                <a:latin typeface="Courier"/>
              </a:rPr>
              <a:t>makeNode</a:t>
            </a:r>
            <a:r>
              <a:rPr lang="en-US" sz="2000" dirty="0">
                <a:latin typeface="Courier"/>
              </a:rPr>
              <a:t>(</a:t>
            </a:r>
            <a:r>
              <a:rPr lang="en-US" sz="2000" dirty="0" err="1">
                <a:latin typeface="Courier"/>
              </a:rPr>
              <a:t>new_val</a:t>
            </a:r>
            <a:r>
              <a:rPr lang="en-US" sz="2000" dirty="0">
                <a:latin typeface="Courier"/>
              </a:rPr>
              <a:t>);</a:t>
            </a:r>
          </a:p>
          <a:p>
            <a:pPr marL="0" indent="0">
              <a:lnSpc>
                <a:spcPts val="2000"/>
              </a:lnSpc>
              <a:buNone/>
            </a:pPr>
            <a:r>
              <a:rPr lang="en-US" sz="2000" dirty="0">
                <a:latin typeface="Courier"/>
              </a:rPr>
              <a:t>    TX_ADD(</a:t>
            </a:r>
            <a:r>
              <a:rPr lang="en-US" sz="2000" dirty="0" err="1">
                <a:latin typeface="Courier"/>
              </a:rPr>
              <a:t>list.head</a:t>
            </a:r>
            <a:r>
              <a:rPr lang="en-US" sz="2000" dirty="0">
                <a:latin typeface="Courier"/>
              </a:rPr>
              <a:t>, </a:t>
            </a:r>
            <a:r>
              <a:rPr lang="en-US" sz="2000" dirty="0" err="1">
                <a:latin typeface="Courier"/>
              </a:rPr>
              <a:t>sizeof</a:t>
            </a:r>
            <a:r>
              <a:rPr lang="en-US" sz="2000" dirty="0">
                <a:latin typeface="Courier"/>
              </a:rPr>
              <a:t>(</a:t>
            </a:r>
            <a:r>
              <a:rPr lang="en-US" sz="2000" dirty="0" err="1">
                <a:latin typeface="Courier"/>
              </a:rPr>
              <a:t>node_t</a:t>
            </a:r>
            <a:r>
              <a:rPr lang="en-US" sz="2000" dirty="0">
                <a:latin typeface="Courier"/>
              </a:rPr>
              <a:t>*));</a:t>
            </a:r>
          </a:p>
          <a:p>
            <a:pPr marL="0" indent="0">
              <a:lnSpc>
                <a:spcPts val="2000"/>
              </a:lnSpc>
              <a:buNone/>
            </a:pPr>
            <a:r>
              <a:rPr lang="en-US" sz="2000" dirty="0">
                <a:latin typeface="Courier"/>
              </a:rPr>
              <a:t>    </a:t>
            </a:r>
            <a:r>
              <a:rPr lang="en-US" sz="2000" dirty="0" err="1">
                <a:latin typeface="Courier"/>
              </a:rPr>
              <a:t>List.head</a:t>
            </a:r>
            <a:r>
              <a:rPr lang="en-US" sz="2000" dirty="0">
                <a:latin typeface="Courier"/>
              </a:rPr>
              <a:t> = </a:t>
            </a:r>
            <a:r>
              <a:rPr lang="en-US" sz="2000" dirty="0" err="1">
                <a:latin typeface="Courier"/>
              </a:rPr>
              <a:t>new_node</a:t>
            </a:r>
            <a:r>
              <a:rPr lang="en-US" sz="2000" dirty="0">
                <a:latin typeface="Courier"/>
              </a:rPr>
              <a:t>;</a:t>
            </a:r>
          </a:p>
          <a:p>
            <a:pPr marL="0" indent="0">
              <a:lnSpc>
                <a:spcPts val="2000"/>
              </a:lnSpc>
              <a:buNone/>
            </a:pPr>
            <a:r>
              <a:rPr lang="en-US" sz="2000" dirty="0">
                <a:latin typeface="Courier"/>
              </a:rPr>
              <a:t>    </a:t>
            </a:r>
            <a:r>
              <a:rPr lang="en-US" sz="2000" dirty="0" err="1">
                <a:latin typeface="Courier"/>
              </a:rPr>
              <a:t>List.length</a:t>
            </a:r>
            <a:r>
              <a:rPr lang="en-US" sz="2000" dirty="0">
                <a:latin typeface="Courier"/>
              </a:rPr>
              <a:t>++;</a:t>
            </a:r>
          </a:p>
          <a:p>
            <a:pPr marL="0" indent="0">
              <a:lnSpc>
                <a:spcPts val="2000"/>
              </a:lnSpc>
              <a:buNone/>
            </a:pPr>
            <a:r>
              <a:rPr lang="en-US" sz="2000" dirty="0">
                <a:latin typeface="Courier"/>
              </a:rPr>
              <a:t>  } TX_END</a:t>
            </a:r>
          </a:p>
          <a:p>
            <a:pPr marL="0" indent="0">
              <a:lnSpc>
                <a:spcPts val="2000"/>
              </a:lnSpc>
              <a:buNone/>
            </a:pPr>
            <a:r>
              <a:rPr lang="en-US" sz="2000" b="1" dirty="0">
                <a:solidFill>
                  <a:schemeClr val="accent2">
                    <a:lumMod val="75000"/>
                  </a:schemeClr>
                </a:solidFill>
                <a:latin typeface="Courier"/>
              </a:rPr>
              <a:t>  TX_CHECKER_END; //End of TX checker</a:t>
            </a:r>
          </a:p>
          <a:p>
            <a:pPr marL="0" indent="0">
              <a:lnSpc>
                <a:spcPts val="2000"/>
              </a:lnSpc>
              <a:buNone/>
            </a:pPr>
            <a:r>
              <a:rPr lang="en-US" sz="2000" dirty="0">
                <a:latin typeface="Courier"/>
              </a:rPr>
              <a:t>}</a:t>
            </a:r>
          </a:p>
        </p:txBody>
      </p:sp>
      <p:sp>
        <p:nvSpPr>
          <p:cNvPr id="6" name="TextBox 5">
            <a:extLst>
              <a:ext uri="{FF2B5EF4-FFF2-40B4-BE49-F238E27FC236}">
                <a16:creationId xmlns:a16="http://schemas.microsoft.com/office/drawing/2014/main" id="{55893C63-4788-BC4B-B13D-A7C8DE205849}"/>
              </a:ext>
            </a:extLst>
          </p:cNvPr>
          <p:cNvSpPr txBox="1"/>
          <p:nvPr/>
        </p:nvSpPr>
        <p:spPr>
          <a:xfrm>
            <a:off x="7646328" y="5431915"/>
            <a:ext cx="4762769" cy="810478"/>
          </a:xfrm>
          <a:prstGeom prst="rect">
            <a:avLst/>
          </a:prstGeom>
          <a:noFill/>
        </p:spPr>
        <p:txBody>
          <a:bodyPr wrap="square" rtlCol="0">
            <a:spAutoFit/>
          </a:bodyPr>
          <a:lstStyle/>
          <a:p>
            <a:pPr>
              <a:lnSpc>
                <a:spcPts val="2800"/>
              </a:lnSpc>
            </a:pPr>
            <a:r>
              <a:rPr lang="en-US" sz="2800" dirty="0">
                <a:solidFill>
                  <a:schemeClr val="accent1">
                    <a:lumMod val="75000"/>
                  </a:schemeClr>
                </a:solidFill>
                <a:latin typeface="Franklin Gothic Medium" panose="020B0603020102020204" pitchFamily="34" charset="0"/>
              </a:rPr>
              <a:t>Automatically check if all updates have been persisted</a:t>
            </a:r>
          </a:p>
        </p:txBody>
      </p:sp>
      <p:sp>
        <p:nvSpPr>
          <p:cNvPr id="7" name="Arrow: Left 11">
            <a:extLst>
              <a:ext uri="{FF2B5EF4-FFF2-40B4-BE49-F238E27FC236}">
                <a16:creationId xmlns:a16="http://schemas.microsoft.com/office/drawing/2014/main" id="{718A3226-C6A0-1E4B-9C34-F56078A75B4F}"/>
              </a:ext>
            </a:extLst>
          </p:cNvPr>
          <p:cNvSpPr/>
          <p:nvPr/>
        </p:nvSpPr>
        <p:spPr>
          <a:xfrm rot="491401">
            <a:off x="6996081" y="5652001"/>
            <a:ext cx="630035" cy="328864"/>
          </a:xfrm>
          <a:prstGeom prst="lef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DF3628-8150-1246-9FA2-FB69EFAFA379}"/>
              </a:ext>
            </a:extLst>
          </p:cNvPr>
          <p:cNvSpPr txBox="1"/>
          <p:nvPr/>
        </p:nvSpPr>
        <p:spPr>
          <a:xfrm>
            <a:off x="7800869" y="4111244"/>
            <a:ext cx="4725249" cy="810478"/>
          </a:xfrm>
          <a:prstGeom prst="rect">
            <a:avLst/>
          </a:prstGeom>
          <a:noFill/>
        </p:spPr>
        <p:txBody>
          <a:bodyPr wrap="square" rtlCol="0">
            <a:spAutoFit/>
          </a:bodyPr>
          <a:lstStyle/>
          <a:p>
            <a:pPr>
              <a:lnSpc>
                <a:spcPts val="2800"/>
              </a:lnSpc>
            </a:pPr>
            <a:r>
              <a:rPr lang="en-US" sz="2800" dirty="0">
                <a:solidFill>
                  <a:schemeClr val="accent1">
                    <a:lumMod val="75000"/>
                  </a:schemeClr>
                </a:solidFill>
                <a:latin typeface="Franklin Gothic Medium" panose="020B0603020102020204" pitchFamily="34" charset="0"/>
              </a:rPr>
              <a:t>Automatically check if there is a backup before update</a:t>
            </a:r>
          </a:p>
        </p:txBody>
      </p:sp>
      <p:sp>
        <p:nvSpPr>
          <p:cNvPr id="9" name="Arrow: Left 11">
            <a:extLst>
              <a:ext uri="{FF2B5EF4-FFF2-40B4-BE49-F238E27FC236}">
                <a16:creationId xmlns:a16="http://schemas.microsoft.com/office/drawing/2014/main" id="{F0549BAA-EFF5-1D47-A549-D8A9EEF1B10F}"/>
              </a:ext>
            </a:extLst>
          </p:cNvPr>
          <p:cNvSpPr/>
          <p:nvPr/>
        </p:nvSpPr>
        <p:spPr>
          <a:xfrm>
            <a:off x="7452088" y="4352051"/>
            <a:ext cx="327226" cy="328864"/>
          </a:xfrm>
          <a:prstGeom prst="lef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ket 9">
            <a:extLst>
              <a:ext uri="{FF2B5EF4-FFF2-40B4-BE49-F238E27FC236}">
                <a16:creationId xmlns:a16="http://schemas.microsoft.com/office/drawing/2014/main" id="{2051EDFC-5E62-614A-94DC-A3E4682497B9}"/>
              </a:ext>
            </a:extLst>
          </p:cNvPr>
          <p:cNvSpPr/>
          <p:nvPr/>
        </p:nvSpPr>
        <p:spPr>
          <a:xfrm>
            <a:off x="7311098" y="3424165"/>
            <a:ext cx="117022" cy="2246243"/>
          </a:xfrm>
          <a:prstGeom prst="rightBracket">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41BDCE45-4D40-064B-94CB-7CFB697A4154}"/>
              </a:ext>
            </a:extLst>
          </p:cNvPr>
          <p:cNvSpPr txBox="1"/>
          <p:nvPr/>
        </p:nvSpPr>
        <p:spPr>
          <a:xfrm>
            <a:off x="838200" y="6439147"/>
            <a:ext cx="8029700" cy="369332"/>
          </a:xfrm>
          <a:prstGeom prst="rect">
            <a:avLst/>
          </a:prstGeom>
          <a:noFill/>
        </p:spPr>
        <p:txBody>
          <a:bodyPr wrap="square" rtlCol="0">
            <a:spAutoFit/>
          </a:bodyPr>
          <a:lstStyle/>
          <a:p>
            <a:r>
              <a:rPr lang="en-US" dirty="0">
                <a:latin typeface="Franklin Gothic Medium" panose="020B0603020102020204" pitchFamily="34" charset="0"/>
              </a:rPr>
              <a:t>* This example does not include initialization and communication with PMTest</a:t>
            </a:r>
          </a:p>
        </p:txBody>
      </p:sp>
    </p:spTree>
    <p:extLst>
      <p:ext uri="{BB962C8B-B14F-4D97-AF65-F5344CB8AC3E}">
        <p14:creationId xmlns:p14="http://schemas.microsoft.com/office/powerpoint/2010/main" val="15970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animBg="1"/>
      <p:bldP spid="8" grpId="0"/>
      <p:bldP spid="9" grpId="0" animBg="1"/>
      <p:bldP spid="10"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37C0-4ECE-4D91-9774-03F476A58B05}"/>
              </a:ext>
            </a:extLst>
          </p:cNvPr>
          <p:cNvSpPr>
            <a:spLocks noGrp="1"/>
          </p:cNvSpPr>
          <p:nvPr>
            <p:ph type="title"/>
          </p:nvPr>
        </p:nvSpPr>
        <p:spPr/>
        <p:txBody>
          <a:bodyPr/>
          <a:lstStyle/>
          <a:p>
            <a:r>
              <a:rPr lang="en-US" dirty="0"/>
              <a:t>PMT</a:t>
            </a:r>
            <a:r>
              <a:rPr lang="en-US" sz="3600" dirty="0"/>
              <a:t>EST</a:t>
            </a:r>
            <a:r>
              <a:rPr lang="en-US" dirty="0"/>
              <a:t> </a:t>
            </a:r>
            <a:r>
              <a:rPr lang="en-US" dirty="0">
                <a:solidFill>
                  <a:schemeClr val="accent1">
                    <a:lumMod val="75000"/>
                  </a:schemeClr>
                </a:solidFill>
              </a:rPr>
              <a:t>HIGH-LEVEL</a:t>
            </a:r>
            <a:r>
              <a:rPr lang="en-US" dirty="0"/>
              <a:t> INTERFACE</a:t>
            </a:r>
          </a:p>
        </p:txBody>
      </p:sp>
      <p:sp>
        <p:nvSpPr>
          <p:cNvPr id="3" name="Content Placeholder 2">
            <a:extLst>
              <a:ext uri="{FF2B5EF4-FFF2-40B4-BE49-F238E27FC236}">
                <a16:creationId xmlns:a16="http://schemas.microsoft.com/office/drawing/2014/main" id="{CFB4EC23-92D7-4089-958D-376972150F54}"/>
              </a:ext>
            </a:extLst>
          </p:cNvPr>
          <p:cNvSpPr>
            <a:spLocks noGrp="1"/>
          </p:cNvSpPr>
          <p:nvPr>
            <p:ph idx="1"/>
          </p:nvPr>
        </p:nvSpPr>
        <p:spPr>
          <a:xfrm>
            <a:off x="838200" y="1632073"/>
            <a:ext cx="10515600" cy="4351338"/>
          </a:xfrm>
        </p:spPr>
        <p:txBody>
          <a:bodyPr/>
          <a:lstStyle/>
          <a:p>
            <a:r>
              <a:rPr lang="en-US" dirty="0"/>
              <a:t>Currently provides high-level checkers for PMDK transactions</a:t>
            </a:r>
          </a:p>
          <a:p>
            <a:r>
              <a:rPr lang="en-US" dirty="0"/>
              <a:t>Automatically detects </a:t>
            </a:r>
            <a:r>
              <a:rPr lang="en-US" b="1" dirty="0">
                <a:solidFill>
                  <a:schemeClr val="accent2">
                    <a:lumMod val="75000"/>
                  </a:schemeClr>
                </a:solidFill>
              </a:rPr>
              <a:t>crash consistency </a:t>
            </a:r>
            <a:r>
              <a:rPr lang="en-US" dirty="0"/>
              <a:t>bugs</a:t>
            </a:r>
          </a:p>
          <a:p>
            <a:pPr lvl="1"/>
            <a:r>
              <a:rPr lang="en-US" dirty="0">
                <a:solidFill>
                  <a:schemeClr val="accent1">
                    <a:lumMod val="75000"/>
                  </a:schemeClr>
                </a:solidFill>
              </a:rPr>
              <a:t>If all updates have been persisted at the end of the transaction</a:t>
            </a:r>
          </a:p>
          <a:p>
            <a:pPr lvl="1"/>
            <a:r>
              <a:rPr lang="en-US" dirty="0">
                <a:solidFill>
                  <a:schemeClr val="accent1">
                    <a:lumMod val="75000"/>
                  </a:schemeClr>
                </a:solidFill>
              </a:rPr>
              <a:t>If there is a backup before update during the transaction</a:t>
            </a:r>
            <a:endParaRPr lang="en-US" dirty="0"/>
          </a:p>
          <a:p>
            <a:r>
              <a:rPr lang="en-US" dirty="0"/>
              <a:t>Automatically detects </a:t>
            </a:r>
            <a:r>
              <a:rPr lang="en-US" b="1" dirty="0">
                <a:solidFill>
                  <a:schemeClr val="accent2">
                    <a:lumMod val="75000"/>
                  </a:schemeClr>
                </a:solidFill>
              </a:rPr>
              <a:t>performance</a:t>
            </a:r>
            <a:r>
              <a:rPr lang="en-US" dirty="0"/>
              <a:t> bugs</a:t>
            </a:r>
          </a:p>
          <a:p>
            <a:pPr lvl="1"/>
            <a:r>
              <a:rPr lang="en-US" dirty="0">
                <a:solidFill>
                  <a:schemeClr val="accent1">
                    <a:lumMod val="75000"/>
                  </a:schemeClr>
                </a:solidFill>
              </a:rPr>
              <a:t>Redundant log/backup</a:t>
            </a:r>
          </a:p>
          <a:p>
            <a:pPr lvl="1"/>
            <a:r>
              <a:rPr lang="en-US" dirty="0">
                <a:solidFill>
                  <a:schemeClr val="accent1">
                    <a:lumMod val="75000"/>
                  </a:schemeClr>
                </a:solidFill>
              </a:rPr>
              <a:t>Duplicated writeback/flush operations (for all programs)</a:t>
            </a:r>
          </a:p>
        </p:txBody>
      </p:sp>
      <p:sp>
        <p:nvSpPr>
          <p:cNvPr id="4" name="Slide Number Placeholder 3">
            <a:extLst>
              <a:ext uri="{FF2B5EF4-FFF2-40B4-BE49-F238E27FC236}">
                <a16:creationId xmlns:a16="http://schemas.microsoft.com/office/drawing/2014/main" id="{49988E4F-9D0D-4C1E-A653-68430641AB81}"/>
              </a:ext>
            </a:extLst>
          </p:cNvPr>
          <p:cNvSpPr>
            <a:spLocks noGrp="1"/>
          </p:cNvSpPr>
          <p:nvPr>
            <p:ph type="sldNum" sz="quarter" idx="12"/>
          </p:nvPr>
        </p:nvSpPr>
        <p:spPr/>
        <p:txBody>
          <a:bodyPr/>
          <a:lstStyle/>
          <a:p>
            <a:fld id="{5E9D59E2-FF9E-824B-BC6B-E1567BE22C0E}" type="slidenum">
              <a:rPr lang="en-US" smtClean="0"/>
              <a:t>31</a:t>
            </a:fld>
            <a:endParaRPr lang="en-US" dirty="0"/>
          </a:p>
        </p:txBody>
      </p:sp>
      <p:sp>
        <p:nvSpPr>
          <p:cNvPr id="5" name="Rounded Rectangle 20">
            <a:extLst>
              <a:ext uri="{FF2B5EF4-FFF2-40B4-BE49-F238E27FC236}">
                <a16:creationId xmlns:a16="http://schemas.microsoft.com/office/drawing/2014/main" id="{F427AE45-7469-0A44-A7B7-A69859C4C8D6}"/>
              </a:ext>
            </a:extLst>
          </p:cNvPr>
          <p:cNvSpPr/>
          <p:nvPr/>
        </p:nvSpPr>
        <p:spPr>
          <a:xfrm>
            <a:off x="0" y="5637816"/>
            <a:ext cx="12192000" cy="677632"/>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ts val="4000"/>
              </a:lnSpc>
            </a:pPr>
            <a:r>
              <a:rPr lang="en-US" sz="3800" dirty="0">
                <a:solidFill>
                  <a:schemeClr val="tx1"/>
                </a:solidFill>
                <a:latin typeface="Franklin Gothic Medium" panose="020B0603020102020204" pitchFamily="34" charset="0"/>
              </a:rPr>
              <a:t>High-level checkers minimize programmer’s effort</a:t>
            </a:r>
          </a:p>
        </p:txBody>
      </p:sp>
    </p:spTree>
    <p:extLst>
      <p:ext uri="{BB962C8B-B14F-4D97-AF65-F5344CB8AC3E}">
        <p14:creationId xmlns:p14="http://schemas.microsoft.com/office/powerpoint/2010/main" val="41837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7C20-BA23-4126-BBD8-92C3C6362027}"/>
              </a:ext>
            </a:extLst>
          </p:cNvPr>
          <p:cNvSpPr>
            <a:spLocks noGrp="1"/>
          </p:cNvSpPr>
          <p:nvPr>
            <p:ph type="title"/>
          </p:nvPr>
        </p:nvSpPr>
        <p:spPr/>
        <p:txBody>
          <a:bodyPr/>
          <a:lstStyle/>
          <a:p>
            <a:pPr algn="ctr"/>
            <a:r>
              <a:rPr lang="en-US" dirty="0"/>
              <a:t>OUTLINE</a:t>
            </a:r>
          </a:p>
        </p:txBody>
      </p:sp>
      <p:sp>
        <p:nvSpPr>
          <p:cNvPr id="4" name="Rectangle 3">
            <a:extLst>
              <a:ext uri="{FF2B5EF4-FFF2-40B4-BE49-F238E27FC236}">
                <a16:creationId xmlns:a16="http://schemas.microsoft.com/office/drawing/2014/main" id="{28D91DC8-AD6E-4759-9D85-5A4C0EC9805A}"/>
              </a:ext>
            </a:extLst>
          </p:cNvPr>
          <p:cNvSpPr/>
          <p:nvPr/>
        </p:nvSpPr>
        <p:spPr>
          <a:xfrm>
            <a:off x="2563778" y="1614528"/>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BACKGROUND AND MOTIVATION</a:t>
            </a:r>
          </a:p>
        </p:txBody>
      </p:sp>
      <p:sp>
        <p:nvSpPr>
          <p:cNvPr id="5" name="Rectangle 4">
            <a:extLst>
              <a:ext uri="{FF2B5EF4-FFF2-40B4-BE49-F238E27FC236}">
                <a16:creationId xmlns:a16="http://schemas.microsoft.com/office/drawing/2014/main" id="{8224AC19-760F-4C88-948D-5C1739BF19C3}"/>
              </a:ext>
            </a:extLst>
          </p:cNvPr>
          <p:cNvSpPr/>
          <p:nvPr/>
        </p:nvSpPr>
        <p:spPr>
          <a:xfrm>
            <a:off x="2563778" y="2333544"/>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REQUIREMENTS AND KEY IDEAS</a:t>
            </a:r>
          </a:p>
        </p:txBody>
      </p:sp>
      <p:sp>
        <p:nvSpPr>
          <p:cNvPr id="6" name="Rectangle 5">
            <a:extLst>
              <a:ext uri="{FF2B5EF4-FFF2-40B4-BE49-F238E27FC236}">
                <a16:creationId xmlns:a16="http://schemas.microsoft.com/office/drawing/2014/main" id="{16BA0016-02EC-48D5-A349-E53C366CE343}"/>
              </a:ext>
            </a:extLst>
          </p:cNvPr>
          <p:cNvSpPr/>
          <p:nvPr/>
        </p:nvSpPr>
        <p:spPr>
          <a:xfrm>
            <a:off x="2563778" y="3052560"/>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PMT</a:t>
            </a:r>
            <a:r>
              <a:rPr lang="en-US" sz="2400" dirty="0">
                <a:solidFill>
                  <a:schemeClr val="accent2">
                    <a:lumMod val="60000"/>
                    <a:lumOff val="40000"/>
                  </a:schemeClr>
                </a:solidFill>
                <a:latin typeface="Franklin Gothic Medium" panose="020B0603020102020204" pitchFamily="34" charset="0"/>
              </a:rPr>
              <a:t>EST</a:t>
            </a:r>
            <a:r>
              <a:rPr lang="en-US" sz="2000" dirty="0">
                <a:solidFill>
                  <a:schemeClr val="accent2">
                    <a:lumMod val="60000"/>
                    <a:lumOff val="40000"/>
                  </a:schemeClr>
                </a:solidFill>
                <a:latin typeface="Franklin Gothic Medium" panose="020B0603020102020204" pitchFamily="34" charset="0"/>
              </a:rPr>
              <a:t> </a:t>
            </a:r>
            <a:r>
              <a:rPr lang="en-US" sz="2800" dirty="0">
                <a:solidFill>
                  <a:schemeClr val="accent2">
                    <a:lumMod val="60000"/>
                    <a:lumOff val="40000"/>
                  </a:schemeClr>
                </a:solidFill>
                <a:latin typeface="Franklin Gothic Medium" panose="020B0603020102020204" pitchFamily="34" charset="0"/>
              </a:rPr>
              <a:t>INTERFACE</a:t>
            </a:r>
          </a:p>
        </p:txBody>
      </p:sp>
      <p:sp>
        <p:nvSpPr>
          <p:cNvPr id="7" name="Rectangle 6">
            <a:extLst>
              <a:ext uri="{FF2B5EF4-FFF2-40B4-BE49-F238E27FC236}">
                <a16:creationId xmlns:a16="http://schemas.microsoft.com/office/drawing/2014/main" id="{C648D44D-53F9-450B-BFF1-C54B08062AD7}"/>
              </a:ext>
            </a:extLst>
          </p:cNvPr>
          <p:cNvSpPr/>
          <p:nvPr/>
        </p:nvSpPr>
        <p:spPr>
          <a:xfrm>
            <a:off x="2563778" y="3771576"/>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PMT</a:t>
            </a:r>
            <a:r>
              <a:rPr lang="en-US" sz="2400" dirty="0">
                <a:solidFill>
                  <a:schemeClr val="accent2"/>
                </a:solidFill>
                <a:latin typeface="Franklin Gothic Medium" panose="020B0603020102020204" pitchFamily="34" charset="0"/>
              </a:rPr>
              <a:t>EST</a:t>
            </a:r>
            <a:r>
              <a:rPr lang="en-US" sz="2000" dirty="0">
                <a:solidFill>
                  <a:schemeClr val="accent2"/>
                </a:solidFill>
                <a:latin typeface="Franklin Gothic Medium" panose="020B0603020102020204" pitchFamily="34" charset="0"/>
              </a:rPr>
              <a:t> </a:t>
            </a:r>
            <a:r>
              <a:rPr lang="en-US" sz="2800" dirty="0">
                <a:solidFill>
                  <a:schemeClr val="accent2"/>
                </a:solidFill>
                <a:latin typeface="Franklin Gothic Medium" panose="020B0603020102020204" pitchFamily="34" charset="0"/>
              </a:rPr>
              <a:t>MECHANISM</a:t>
            </a:r>
          </a:p>
        </p:txBody>
      </p:sp>
      <p:sp>
        <p:nvSpPr>
          <p:cNvPr id="8" name="Rectangle 7">
            <a:extLst>
              <a:ext uri="{FF2B5EF4-FFF2-40B4-BE49-F238E27FC236}">
                <a16:creationId xmlns:a16="http://schemas.microsoft.com/office/drawing/2014/main" id="{19CFD995-BDDA-4D8C-9A9A-FFF1B936A9D7}"/>
              </a:ext>
            </a:extLst>
          </p:cNvPr>
          <p:cNvSpPr/>
          <p:nvPr/>
        </p:nvSpPr>
        <p:spPr>
          <a:xfrm>
            <a:off x="2563778" y="4490592"/>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EVALUATION</a:t>
            </a:r>
          </a:p>
        </p:txBody>
      </p:sp>
      <p:sp>
        <p:nvSpPr>
          <p:cNvPr id="9" name="Rectangle 8">
            <a:extLst>
              <a:ext uri="{FF2B5EF4-FFF2-40B4-BE49-F238E27FC236}">
                <a16:creationId xmlns:a16="http://schemas.microsoft.com/office/drawing/2014/main" id="{42D0BE94-EC98-4277-B191-C7C8A7D642A8}"/>
              </a:ext>
            </a:extLst>
          </p:cNvPr>
          <p:cNvSpPr/>
          <p:nvPr/>
        </p:nvSpPr>
        <p:spPr>
          <a:xfrm>
            <a:off x="2563777" y="5210094"/>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SUMMARY</a:t>
            </a:r>
          </a:p>
        </p:txBody>
      </p:sp>
      <p:sp>
        <p:nvSpPr>
          <p:cNvPr id="3" name="Slide Number Placeholder 2">
            <a:extLst>
              <a:ext uri="{FF2B5EF4-FFF2-40B4-BE49-F238E27FC236}">
                <a16:creationId xmlns:a16="http://schemas.microsoft.com/office/drawing/2014/main" id="{76241846-54F9-4194-92DF-5E0D3BD4D97F}"/>
              </a:ext>
            </a:extLst>
          </p:cNvPr>
          <p:cNvSpPr>
            <a:spLocks noGrp="1"/>
          </p:cNvSpPr>
          <p:nvPr>
            <p:ph type="sldNum" sz="quarter" idx="12"/>
          </p:nvPr>
        </p:nvSpPr>
        <p:spPr/>
        <p:txBody>
          <a:bodyPr/>
          <a:lstStyle/>
          <a:p>
            <a:fld id="{5E9D59E2-FF9E-824B-BC6B-E1567BE22C0E}" type="slidenum">
              <a:rPr lang="en-US" smtClean="0"/>
              <a:t>32</a:t>
            </a:fld>
            <a:endParaRPr lang="en-US" dirty="0"/>
          </a:p>
        </p:txBody>
      </p:sp>
    </p:spTree>
    <p:extLst>
      <p:ext uri="{BB962C8B-B14F-4D97-AF65-F5344CB8AC3E}">
        <p14:creationId xmlns:p14="http://schemas.microsoft.com/office/powerpoint/2010/main" val="1664238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4356-5C24-4B54-A717-9DD3290B3F45}"/>
              </a:ext>
            </a:extLst>
          </p:cNvPr>
          <p:cNvSpPr>
            <a:spLocks noGrp="1"/>
          </p:cNvSpPr>
          <p:nvPr>
            <p:ph type="title"/>
          </p:nvPr>
        </p:nvSpPr>
        <p:spPr/>
        <p:txBody>
          <a:bodyPr/>
          <a:lstStyle/>
          <a:p>
            <a:r>
              <a:rPr lang="en-US" dirty="0"/>
              <a:t>PMT</a:t>
            </a:r>
            <a:r>
              <a:rPr lang="en-US" sz="3600" dirty="0"/>
              <a:t>EST</a:t>
            </a:r>
            <a:r>
              <a:rPr lang="en-US" dirty="0"/>
              <a:t> OVERVIEW</a:t>
            </a:r>
          </a:p>
        </p:txBody>
      </p:sp>
      <p:sp>
        <p:nvSpPr>
          <p:cNvPr id="4" name="Rectangle 3">
            <a:extLst>
              <a:ext uri="{FF2B5EF4-FFF2-40B4-BE49-F238E27FC236}">
                <a16:creationId xmlns:a16="http://schemas.microsoft.com/office/drawing/2014/main" id="{92003E12-C93E-40AF-85E5-98F51ED2F595}"/>
              </a:ext>
            </a:extLst>
          </p:cNvPr>
          <p:cNvSpPr/>
          <p:nvPr/>
        </p:nvSpPr>
        <p:spPr>
          <a:xfrm>
            <a:off x="2419260" y="3296880"/>
            <a:ext cx="2714800" cy="8991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800" dirty="0">
                <a:solidFill>
                  <a:schemeClr val="tx1"/>
                </a:solidFill>
                <a:latin typeface="Franklin Gothic Medium" panose="020B0603020102020204" pitchFamily="34" charset="0"/>
              </a:rPr>
              <a:t>Crash consistent software </a:t>
            </a:r>
          </a:p>
        </p:txBody>
      </p:sp>
      <p:sp>
        <p:nvSpPr>
          <p:cNvPr id="6" name="Rectangle 5">
            <a:extLst>
              <a:ext uri="{FF2B5EF4-FFF2-40B4-BE49-F238E27FC236}">
                <a16:creationId xmlns:a16="http://schemas.microsoft.com/office/drawing/2014/main" id="{8135C0B4-DDCF-4F66-B4A7-4E5F32ECDA5D}"/>
              </a:ext>
            </a:extLst>
          </p:cNvPr>
          <p:cNvSpPr/>
          <p:nvPr/>
        </p:nvSpPr>
        <p:spPr>
          <a:xfrm>
            <a:off x="2251434" y="2112806"/>
            <a:ext cx="3050451" cy="523220"/>
          </a:xfrm>
          <a:prstGeom prst="rect">
            <a:avLst/>
          </a:prstGeom>
        </p:spPr>
        <p:txBody>
          <a:bodyPr wrap="none">
            <a:spAutoFit/>
          </a:bodyPr>
          <a:lstStyle/>
          <a:p>
            <a:pPr algn="ctr"/>
            <a:r>
              <a:rPr lang="en-US" sz="2800" dirty="0">
                <a:solidFill>
                  <a:schemeClr val="accent2">
                    <a:lumMod val="75000"/>
                  </a:schemeClr>
                </a:solidFill>
                <a:latin typeface="Franklin Gothic Medium" panose="020B0603020102020204" pitchFamily="34" charset="0"/>
              </a:rPr>
              <a:t>Testing Annotation</a:t>
            </a:r>
          </a:p>
        </p:txBody>
      </p:sp>
      <p:sp>
        <p:nvSpPr>
          <p:cNvPr id="7" name="Arrow: Down 6">
            <a:extLst>
              <a:ext uri="{FF2B5EF4-FFF2-40B4-BE49-F238E27FC236}">
                <a16:creationId xmlns:a16="http://schemas.microsoft.com/office/drawing/2014/main" id="{9D9B9BDD-0CE8-4A56-A496-51A7821BB3C3}"/>
              </a:ext>
            </a:extLst>
          </p:cNvPr>
          <p:cNvSpPr/>
          <p:nvPr/>
        </p:nvSpPr>
        <p:spPr>
          <a:xfrm>
            <a:off x="3578540" y="2691969"/>
            <a:ext cx="396240" cy="523221"/>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C8CA1C-90E1-4D6B-9175-12760B10449F}"/>
              </a:ext>
            </a:extLst>
          </p:cNvPr>
          <p:cNvSpPr/>
          <p:nvPr/>
        </p:nvSpPr>
        <p:spPr>
          <a:xfrm>
            <a:off x="6555492" y="3308958"/>
            <a:ext cx="2323221" cy="8991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3200" dirty="0" err="1">
                <a:solidFill>
                  <a:schemeClr val="tx1"/>
                </a:solidFill>
                <a:latin typeface="Franklin Gothic Medium" panose="020B0603020102020204" pitchFamily="34" charset="0"/>
              </a:rPr>
              <a:t>PMTest</a:t>
            </a:r>
            <a:r>
              <a:rPr lang="en-US" sz="3200" dirty="0">
                <a:solidFill>
                  <a:schemeClr val="tx1"/>
                </a:solidFill>
                <a:latin typeface="Franklin Gothic Medium" panose="020B0603020102020204" pitchFamily="34" charset="0"/>
              </a:rPr>
              <a:t> </a:t>
            </a:r>
          </a:p>
        </p:txBody>
      </p:sp>
      <p:sp>
        <p:nvSpPr>
          <p:cNvPr id="14" name="Arrow: Down 13">
            <a:extLst>
              <a:ext uri="{FF2B5EF4-FFF2-40B4-BE49-F238E27FC236}">
                <a16:creationId xmlns:a16="http://schemas.microsoft.com/office/drawing/2014/main" id="{1E610569-EC25-4780-B751-BCC532486D90}"/>
              </a:ext>
            </a:extLst>
          </p:cNvPr>
          <p:cNvSpPr/>
          <p:nvPr/>
        </p:nvSpPr>
        <p:spPr>
          <a:xfrm rot="16200000">
            <a:off x="9082138" y="3420076"/>
            <a:ext cx="396240" cy="627372"/>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A6CB51A-EF65-4E40-99D9-DD282C57B3B5}"/>
              </a:ext>
            </a:extLst>
          </p:cNvPr>
          <p:cNvSpPr/>
          <p:nvPr/>
        </p:nvSpPr>
        <p:spPr>
          <a:xfrm>
            <a:off x="9558595" y="3346344"/>
            <a:ext cx="1401265" cy="861774"/>
          </a:xfrm>
          <a:prstGeom prst="rect">
            <a:avLst/>
          </a:prstGeom>
        </p:spPr>
        <p:txBody>
          <a:bodyPr wrap="square">
            <a:spAutoFit/>
          </a:bodyPr>
          <a:lstStyle/>
          <a:p>
            <a:pPr algn="ctr">
              <a:lnSpc>
                <a:spcPts val="3000"/>
              </a:lnSpc>
            </a:pPr>
            <a:r>
              <a:rPr lang="en-US" sz="2800" dirty="0">
                <a:latin typeface="Franklin Gothic Medium" panose="020B0603020102020204" pitchFamily="34" charset="0"/>
              </a:rPr>
              <a:t>Testing</a:t>
            </a:r>
          </a:p>
          <a:p>
            <a:pPr algn="ctr">
              <a:lnSpc>
                <a:spcPts val="3000"/>
              </a:lnSpc>
            </a:pPr>
            <a:r>
              <a:rPr lang="en-US" sz="2800" dirty="0">
                <a:latin typeface="Franklin Gothic Medium" panose="020B0603020102020204" pitchFamily="34" charset="0"/>
              </a:rPr>
              <a:t>Results</a:t>
            </a:r>
          </a:p>
        </p:txBody>
      </p:sp>
      <p:sp>
        <p:nvSpPr>
          <p:cNvPr id="16" name="Arrow: Down 15">
            <a:extLst>
              <a:ext uri="{FF2B5EF4-FFF2-40B4-BE49-F238E27FC236}">
                <a16:creationId xmlns:a16="http://schemas.microsoft.com/office/drawing/2014/main" id="{B47C7D3B-1675-42F8-BB2C-16DF11B39A20}"/>
              </a:ext>
            </a:extLst>
          </p:cNvPr>
          <p:cNvSpPr/>
          <p:nvPr/>
        </p:nvSpPr>
        <p:spPr>
          <a:xfrm rot="16200000">
            <a:off x="5646656" y="3115062"/>
            <a:ext cx="396240" cy="1245713"/>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28668F-940A-497E-B3A5-2CE0AEA72FC8}"/>
              </a:ext>
            </a:extLst>
          </p:cNvPr>
          <p:cNvSpPr/>
          <p:nvPr/>
        </p:nvSpPr>
        <p:spPr>
          <a:xfrm>
            <a:off x="6438593" y="2112806"/>
            <a:ext cx="2553199" cy="523220"/>
          </a:xfrm>
          <a:prstGeom prst="rect">
            <a:avLst/>
          </a:prstGeom>
        </p:spPr>
        <p:txBody>
          <a:bodyPr wrap="none">
            <a:spAutoFit/>
          </a:bodyPr>
          <a:lstStyle/>
          <a:p>
            <a:pPr algn="ctr"/>
            <a:r>
              <a:rPr lang="en-US" sz="2800" dirty="0">
                <a:solidFill>
                  <a:schemeClr val="accent2">
                    <a:lumMod val="75000"/>
                  </a:schemeClr>
                </a:solidFill>
                <a:latin typeface="Franklin Gothic Medium" panose="020B0603020102020204" pitchFamily="34" charset="0"/>
              </a:rPr>
              <a:t>Checking Rules</a:t>
            </a:r>
          </a:p>
        </p:txBody>
      </p:sp>
      <p:sp>
        <p:nvSpPr>
          <p:cNvPr id="18" name="Arrow: Down 17">
            <a:extLst>
              <a:ext uri="{FF2B5EF4-FFF2-40B4-BE49-F238E27FC236}">
                <a16:creationId xmlns:a16="http://schemas.microsoft.com/office/drawing/2014/main" id="{49BBE08E-725E-4548-8894-D516C64D2184}"/>
              </a:ext>
            </a:extLst>
          </p:cNvPr>
          <p:cNvSpPr/>
          <p:nvPr/>
        </p:nvSpPr>
        <p:spPr>
          <a:xfrm>
            <a:off x="7517073" y="2691968"/>
            <a:ext cx="396240" cy="523221"/>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gear icon">
            <a:extLst>
              <a:ext uri="{FF2B5EF4-FFF2-40B4-BE49-F238E27FC236}">
                <a16:creationId xmlns:a16="http://schemas.microsoft.com/office/drawing/2014/main" id="{CCDC9FF4-BD0C-416D-B23F-78AEFF84A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854" y="4555692"/>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AA5A05E-E9C5-4B6E-900D-F4A9653BAEE6}"/>
              </a:ext>
            </a:extLst>
          </p:cNvPr>
          <p:cNvSpPr/>
          <p:nvPr/>
        </p:nvSpPr>
        <p:spPr>
          <a:xfrm>
            <a:off x="7772900" y="4799685"/>
            <a:ext cx="1447832" cy="646331"/>
          </a:xfrm>
          <a:prstGeom prst="rect">
            <a:avLst/>
          </a:prstGeom>
        </p:spPr>
        <p:txBody>
          <a:bodyPr wrap="none">
            <a:spAutoFit/>
          </a:bodyPr>
          <a:lstStyle/>
          <a:p>
            <a:pPr algn="ctr"/>
            <a:r>
              <a:rPr lang="en-US" sz="3600" dirty="0">
                <a:solidFill>
                  <a:schemeClr val="accent1">
                    <a:lumMod val="75000"/>
                  </a:schemeClr>
                </a:solidFill>
                <a:latin typeface="Franklin Gothic Medium" panose="020B0603020102020204" pitchFamily="34" charset="0"/>
              </a:rPr>
              <a:t>Online</a:t>
            </a:r>
          </a:p>
        </p:txBody>
      </p:sp>
      <p:sp>
        <p:nvSpPr>
          <p:cNvPr id="22" name="Rectangle 21">
            <a:extLst>
              <a:ext uri="{FF2B5EF4-FFF2-40B4-BE49-F238E27FC236}">
                <a16:creationId xmlns:a16="http://schemas.microsoft.com/office/drawing/2014/main" id="{DD9B6237-2F36-499A-88E6-F72767CEF893}"/>
              </a:ext>
            </a:extLst>
          </p:cNvPr>
          <p:cNvSpPr/>
          <p:nvPr/>
        </p:nvSpPr>
        <p:spPr>
          <a:xfrm>
            <a:off x="3654363" y="4799685"/>
            <a:ext cx="1496948" cy="646331"/>
          </a:xfrm>
          <a:prstGeom prst="rect">
            <a:avLst/>
          </a:prstGeom>
        </p:spPr>
        <p:txBody>
          <a:bodyPr wrap="none">
            <a:spAutoFit/>
          </a:bodyPr>
          <a:lstStyle/>
          <a:p>
            <a:pPr algn="ctr"/>
            <a:r>
              <a:rPr lang="en-US" sz="3600" dirty="0">
                <a:solidFill>
                  <a:schemeClr val="accent1">
                    <a:lumMod val="75000"/>
                  </a:schemeClr>
                </a:solidFill>
                <a:latin typeface="Franklin Gothic Medium" panose="020B0603020102020204" pitchFamily="34" charset="0"/>
              </a:rPr>
              <a:t>Offline</a:t>
            </a:r>
          </a:p>
        </p:txBody>
      </p:sp>
      <p:grpSp>
        <p:nvGrpSpPr>
          <p:cNvPr id="20" name="Group 19">
            <a:extLst>
              <a:ext uri="{FF2B5EF4-FFF2-40B4-BE49-F238E27FC236}">
                <a16:creationId xmlns:a16="http://schemas.microsoft.com/office/drawing/2014/main" id="{D5756837-6B49-4912-BC2F-BBE0028D5A40}"/>
              </a:ext>
            </a:extLst>
          </p:cNvPr>
          <p:cNvGrpSpPr/>
          <p:nvPr/>
        </p:nvGrpSpPr>
        <p:grpSpPr>
          <a:xfrm>
            <a:off x="2284103" y="4560723"/>
            <a:ext cx="1477437" cy="1255797"/>
            <a:chOff x="237918" y="4920250"/>
            <a:chExt cx="1477437" cy="1255797"/>
          </a:xfrm>
        </p:grpSpPr>
        <p:pic>
          <p:nvPicPr>
            <p:cNvPr id="19" name="Picture 4" descr="Image result for ninja cat ">
              <a:extLst>
                <a:ext uri="{FF2B5EF4-FFF2-40B4-BE49-F238E27FC236}">
                  <a16:creationId xmlns:a16="http://schemas.microsoft.com/office/drawing/2014/main" id="{DD579F63-2348-4E92-AE2D-A7A504EF36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455"/>
            <a:stretch/>
          </p:blipFill>
          <p:spPr bwMode="auto">
            <a:xfrm>
              <a:off x="395571" y="4920250"/>
              <a:ext cx="1319784" cy="8122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ninja cat ">
              <a:extLst>
                <a:ext uri="{FF2B5EF4-FFF2-40B4-BE49-F238E27FC236}">
                  <a16:creationId xmlns:a16="http://schemas.microsoft.com/office/drawing/2014/main" id="{C254CFA8-C513-4235-83B1-5F146B9784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1762" r="61410" b="13516"/>
            <a:stretch/>
          </p:blipFill>
          <p:spPr bwMode="auto">
            <a:xfrm>
              <a:off x="237918" y="5797727"/>
              <a:ext cx="509304" cy="1943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aptop icon">
              <a:extLst>
                <a:ext uri="{FF2B5EF4-FFF2-40B4-BE49-F238E27FC236}">
                  <a16:creationId xmlns:a16="http://schemas.microsoft.com/office/drawing/2014/main" id="{96C29D06-1FDD-4AE7-8A4F-DDB197E7BE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1623"/>
            <a:stretch/>
          </p:blipFill>
          <p:spPr bwMode="auto">
            <a:xfrm>
              <a:off x="436486" y="5577167"/>
              <a:ext cx="1237953" cy="59888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343B5616-55BB-4152-85D2-0F6B7B321DD0}"/>
              </a:ext>
            </a:extLst>
          </p:cNvPr>
          <p:cNvSpPr>
            <a:spLocks noGrp="1"/>
          </p:cNvSpPr>
          <p:nvPr>
            <p:ph type="sldNum" sz="quarter" idx="12"/>
          </p:nvPr>
        </p:nvSpPr>
        <p:spPr>
          <a:xfrm>
            <a:off x="8610600" y="6356350"/>
            <a:ext cx="2743200" cy="365125"/>
          </a:xfrm>
        </p:spPr>
        <p:txBody>
          <a:bodyPr/>
          <a:lstStyle/>
          <a:p>
            <a:fld id="{5E9D59E2-FF9E-824B-BC6B-E1567BE22C0E}" type="slidenum">
              <a:rPr lang="en-US" smtClean="0"/>
              <a:t>33</a:t>
            </a:fld>
            <a:endParaRPr lang="en-US" dirty="0"/>
          </a:p>
        </p:txBody>
      </p:sp>
    </p:spTree>
    <p:extLst>
      <p:ext uri="{BB962C8B-B14F-4D97-AF65-F5344CB8AC3E}">
        <p14:creationId xmlns:p14="http://schemas.microsoft.com/office/powerpoint/2010/main" val="276718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64356-5C24-4B54-A717-9DD3290B3F45}"/>
              </a:ext>
            </a:extLst>
          </p:cNvPr>
          <p:cNvSpPr>
            <a:spLocks noGrp="1"/>
          </p:cNvSpPr>
          <p:nvPr>
            <p:ph type="title"/>
          </p:nvPr>
        </p:nvSpPr>
        <p:spPr/>
        <p:txBody>
          <a:bodyPr/>
          <a:lstStyle/>
          <a:p>
            <a:r>
              <a:rPr lang="en-US" dirty="0"/>
              <a:t>PMT</a:t>
            </a:r>
            <a:r>
              <a:rPr lang="en-US" sz="3600" dirty="0"/>
              <a:t>EST</a:t>
            </a:r>
            <a:r>
              <a:rPr lang="en-US" dirty="0"/>
              <a:t> OVERVIEW</a:t>
            </a:r>
          </a:p>
        </p:txBody>
      </p:sp>
      <p:sp>
        <p:nvSpPr>
          <p:cNvPr id="4" name="Rectangle 3">
            <a:extLst>
              <a:ext uri="{FF2B5EF4-FFF2-40B4-BE49-F238E27FC236}">
                <a16:creationId xmlns:a16="http://schemas.microsoft.com/office/drawing/2014/main" id="{92003E12-C93E-40AF-85E5-98F51ED2F595}"/>
              </a:ext>
            </a:extLst>
          </p:cNvPr>
          <p:cNvSpPr/>
          <p:nvPr/>
        </p:nvSpPr>
        <p:spPr>
          <a:xfrm>
            <a:off x="2419260" y="3296880"/>
            <a:ext cx="2714800" cy="8991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800" dirty="0">
                <a:solidFill>
                  <a:schemeClr val="bg2">
                    <a:lumMod val="50000"/>
                  </a:schemeClr>
                </a:solidFill>
                <a:latin typeface="Franklin Gothic Medium" panose="020B0603020102020204" pitchFamily="34" charset="0"/>
              </a:rPr>
              <a:t>Crash consistent software </a:t>
            </a:r>
          </a:p>
        </p:txBody>
      </p:sp>
      <p:sp>
        <p:nvSpPr>
          <p:cNvPr id="6" name="Rectangle 5">
            <a:extLst>
              <a:ext uri="{FF2B5EF4-FFF2-40B4-BE49-F238E27FC236}">
                <a16:creationId xmlns:a16="http://schemas.microsoft.com/office/drawing/2014/main" id="{8135C0B4-DDCF-4F66-B4A7-4E5F32ECDA5D}"/>
              </a:ext>
            </a:extLst>
          </p:cNvPr>
          <p:cNvSpPr/>
          <p:nvPr/>
        </p:nvSpPr>
        <p:spPr>
          <a:xfrm>
            <a:off x="2251434" y="2112806"/>
            <a:ext cx="3050451" cy="523220"/>
          </a:xfrm>
          <a:prstGeom prst="rect">
            <a:avLst/>
          </a:prstGeom>
        </p:spPr>
        <p:txBody>
          <a:bodyPr wrap="none">
            <a:spAutoFit/>
          </a:bodyPr>
          <a:lstStyle/>
          <a:p>
            <a:pPr algn="ctr"/>
            <a:r>
              <a:rPr lang="en-US" sz="2800" dirty="0">
                <a:solidFill>
                  <a:schemeClr val="bg2">
                    <a:lumMod val="50000"/>
                  </a:schemeClr>
                </a:solidFill>
                <a:latin typeface="Franklin Gothic Medium" panose="020B0603020102020204" pitchFamily="34" charset="0"/>
              </a:rPr>
              <a:t>Testing Annotation</a:t>
            </a:r>
          </a:p>
        </p:txBody>
      </p:sp>
      <p:sp>
        <p:nvSpPr>
          <p:cNvPr id="7" name="Arrow: Down 6">
            <a:extLst>
              <a:ext uri="{FF2B5EF4-FFF2-40B4-BE49-F238E27FC236}">
                <a16:creationId xmlns:a16="http://schemas.microsoft.com/office/drawing/2014/main" id="{9D9B9BDD-0CE8-4A56-A496-51A7821BB3C3}"/>
              </a:ext>
            </a:extLst>
          </p:cNvPr>
          <p:cNvSpPr/>
          <p:nvPr/>
        </p:nvSpPr>
        <p:spPr>
          <a:xfrm>
            <a:off x="3578540" y="2691969"/>
            <a:ext cx="396240" cy="52322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C8CA1C-90E1-4D6B-9175-12760B10449F}"/>
              </a:ext>
            </a:extLst>
          </p:cNvPr>
          <p:cNvSpPr/>
          <p:nvPr/>
        </p:nvSpPr>
        <p:spPr>
          <a:xfrm>
            <a:off x="6555492" y="3308958"/>
            <a:ext cx="2323221" cy="8991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3200" dirty="0" err="1">
                <a:solidFill>
                  <a:schemeClr val="tx1"/>
                </a:solidFill>
                <a:latin typeface="Franklin Gothic Medium" panose="020B0603020102020204" pitchFamily="34" charset="0"/>
              </a:rPr>
              <a:t>PMTest</a:t>
            </a:r>
            <a:r>
              <a:rPr lang="en-US" sz="3200" dirty="0">
                <a:solidFill>
                  <a:schemeClr val="tx1"/>
                </a:solidFill>
                <a:latin typeface="Franklin Gothic Medium" panose="020B0603020102020204" pitchFamily="34" charset="0"/>
              </a:rPr>
              <a:t> </a:t>
            </a:r>
          </a:p>
        </p:txBody>
      </p:sp>
      <p:sp>
        <p:nvSpPr>
          <p:cNvPr id="14" name="Arrow: Down 13">
            <a:extLst>
              <a:ext uri="{FF2B5EF4-FFF2-40B4-BE49-F238E27FC236}">
                <a16:creationId xmlns:a16="http://schemas.microsoft.com/office/drawing/2014/main" id="{1E610569-EC25-4780-B751-BCC532486D90}"/>
              </a:ext>
            </a:extLst>
          </p:cNvPr>
          <p:cNvSpPr/>
          <p:nvPr/>
        </p:nvSpPr>
        <p:spPr>
          <a:xfrm rot="16200000">
            <a:off x="9082138" y="3420076"/>
            <a:ext cx="396240" cy="627372"/>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A6CB51A-EF65-4E40-99D9-DD282C57B3B5}"/>
              </a:ext>
            </a:extLst>
          </p:cNvPr>
          <p:cNvSpPr/>
          <p:nvPr/>
        </p:nvSpPr>
        <p:spPr>
          <a:xfrm>
            <a:off x="9558595" y="3346344"/>
            <a:ext cx="1401265" cy="861774"/>
          </a:xfrm>
          <a:prstGeom prst="rect">
            <a:avLst/>
          </a:prstGeom>
        </p:spPr>
        <p:txBody>
          <a:bodyPr wrap="square">
            <a:spAutoFit/>
          </a:bodyPr>
          <a:lstStyle/>
          <a:p>
            <a:pPr algn="ctr">
              <a:lnSpc>
                <a:spcPts val="3000"/>
              </a:lnSpc>
            </a:pPr>
            <a:r>
              <a:rPr lang="en-US" sz="2800" dirty="0">
                <a:latin typeface="Franklin Gothic Medium" panose="020B0603020102020204" pitchFamily="34" charset="0"/>
              </a:rPr>
              <a:t>Testing</a:t>
            </a:r>
          </a:p>
          <a:p>
            <a:pPr algn="ctr">
              <a:lnSpc>
                <a:spcPts val="3000"/>
              </a:lnSpc>
            </a:pPr>
            <a:r>
              <a:rPr lang="en-US" sz="2800" dirty="0">
                <a:latin typeface="Franklin Gothic Medium" panose="020B0603020102020204" pitchFamily="34" charset="0"/>
              </a:rPr>
              <a:t>Results</a:t>
            </a:r>
          </a:p>
        </p:txBody>
      </p:sp>
      <p:sp>
        <p:nvSpPr>
          <p:cNvPr id="16" name="Arrow: Down 15">
            <a:extLst>
              <a:ext uri="{FF2B5EF4-FFF2-40B4-BE49-F238E27FC236}">
                <a16:creationId xmlns:a16="http://schemas.microsoft.com/office/drawing/2014/main" id="{B47C7D3B-1675-42F8-BB2C-16DF11B39A20}"/>
              </a:ext>
            </a:extLst>
          </p:cNvPr>
          <p:cNvSpPr/>
          <p:nvPr/>
        </p:nvSpPr>
        <p:spPr>
          <a:xfrm rot="16200000">
            <a:off x="5646656" y="3115062"/>
            <a:ext cx="396240" cy="1245713"/>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28668F-940A-497E-B3A5-2CE0AEA72FC8}"/>
              </a:ext>
            </a:extLst>
          </p:cNvPr>
          <p:cNvSpPr/>
          <p:nvPr/>
        </p:nvSpPr>
        <p:spPr>
          <a:xfrm>
            <a:off x="6438593" y="2112806"/>
            <a:ext cx="2553199" cy="523220"/>
          </a:xfrm>
          <a:prstGeom prst="rect">
            <a:avLst/>
          </a:prstGeom>
        </p:spPr>
        <p:txBody>
          <a:bodyPr wrap="none">
            <a:spAutoFit/>
          </a:bodyPr>
          <a:lstStyle/>
          <a:p>
            <a:pPr algn="ctr"/>
            <a:r>
              <a:rPr lang="en-US" sz="2800" dirty="0">
                <a:solidFill>
                  <a:schemeClr val="accent2">
                    <a:lumMod val="75000"/>
                  </a:schemeClr>
                </a:solidFill>
                <a:latin typeface="Franklin Gothic Medium" panose="020B0603020102020204" pitchFamily="34" charset="0"/>
              </a:rPr>
              <a:t>Checking Rules</a:t>
            </a:r>
          </a:p>
        </p:txBody>
      </p:sp>
      <p:sp>
        <p:nvSpPr>
          <p:cNvPr id="18" name="Arrow: Down 17">
            <a:extLst>
              <a:ext uri="{FF2B5EF4-FFF2-40B4-BE49-F238E27FC236}">
                <a16:creationId xmlns:a16="http://schemas.microsoft.com/office/drawing/2014/main" id="{49BBE08E-725E-4548-8894-D516C64D2184}"/>
              </a:ext>
            </a:extLst>
          </p:cNvPr>
          <p:cNvSpPr/>
          <p:nvPr/>
        </p:nvSpPr>
        <p:spPr>
          <a:xfrm>
            <a:off x="7517073" y="2691968"/>
            <a:ext cx="396240" cy="523221"/>
          </a:xfrm>
          <a:prstGeom prst="down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gear icon">
            <a:extLst>
              <a:ext uri="{FF2B5EF4-FFF2-40B4-BE49-F238E27FC236}">
                <a16:creationId xmlns:a16="http://schemas.microsoft.com/office/drawing/2014/main" id="{CCDC9FF4-BD0C-416D-B23F-78AEFF84A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854" y="4555692"/>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AA5A05E-E9C5-4B6E-900D-F4A9653BAEE6}"/>
              </a:ext>
            </a:extLst>
          </p:cNvPr>
          <p:cNvSpPr/>
          <p:nvPr/>
        </p:nvSpPr>
        <p:spPr>
          <a:xfrm>
            <a:off x="7772900" y="4799685"/>
            <a:ext cx="1447832" cy="646331"/>
          </a:xfrm>
          <a:prstGeom prst="rect">
            <a:avLst/>
          </a:prstGeom>
        </p:spPr>
        <p:txBody>
          <a:bodyPr wrap="none">
            <a:spAutoFit/>
          </a:bodyPr>
          <a:lstStyle/>
          <a:p>
            <a:pPr algn="ctr"/>
            <a:r>
              <a:rPr lang="en-US" sz="3600" dirty="0">
                <a:solidFill>
                  <a:schemeClr val="accent1">
                    <a:lumMod val="75000"/>
                  </a:schemeClr>
                </a:solidFill>
                <a:latin typeface="Franklin Gothic Medium" panose="020B0603020102020204" pitchFamily="34" charset="0"/>
              </a:rPr>
              <a:t>Online</a:t>
            </a:r>
          </a:p>
        </p:txBody>
      </p:sp>
      <p:sp>
        <p:nvSpPr>
          <p:cNvPr id="22" name="Rectangle 21">
            <a:extLst>
              <a:ext uri="{FF2B5EF4-FFF2-40B4-BE49-F238E27FC236}">
                <a16:creationId xmlns:a16="http://schemas.microsoft.com/office/drawing/2014/main" id="{DD9B6237-2F36-499A-88E6-F72767CEF893}"/>
              </a:ext>
            </a:extLst>
          </p:cNvPr>
          <p:cNvSpPr/>
          <p:nvPr/>
        </p:nvSpPr>
        <p:spPr>
          <a:xfrm>
            <a:off x="3654363" y="4799685"/>
            <a:ext cx="1496948" cy="646331"/>
          </a:xfrm>
          <a:prstGeom prst="rect">
            <a:avLst/>
          </a:prstGeom>
        </p:spPr>
        <p:txBody>
          <a:bodyPr wrap="none">
            <a:spAutoFit/>
          </a:bodyPr>
          <a:lstStyle/>
          <a:p>
            <a:pPr algn="ctr"/>
            <a:r>
              <a:rPr lang="en-US" sz="3600" dirty="0">
                <a:solidFill>
                  <a:schemeClr val="bg2">
                    <a:lumMod val="50000"/>
                  </a:schemeClr>
                </a:solidFill>
                <a:latin typeface="Franklin Gothic Medium" panose="020B0603020102020204" pitchFamily="34" charset="0"/>
              </a:rPr>
              <a:t>Offline</a:t>
            </a:r>
          </a:p>
        </p:txBody>
      </p:sp>
      <p:grpSp>
        <p:nvGrpSpPr>
          <p:cNvPr id="20" name="Group 19">
            <a:extLst>
              <a:ext uri="{FF2B5EF4-FFF2-40B4-BE49-F238E27FC236}">
                <a16:creationId xmlns:a16="http://schemas.microsoft.com/office/drawing/2014/main" id="{D5756837-6B49-4912-BC2F-BBE0028D5A40}"/>
              </a:ext>
            </a:extLst>
          </p:cNvPr>
          <p:cNvGrpSpPr/>
          <p:nvPr/>
        </p:nvGrpSpPr>
        <p:grpSpPr>
          <a:xfrm>
            <a:off x="2284103" y="4560723"/>
            <a:ext cx="1477437" cy="1255797"/>
            <a:chOff x="237918" y="4920250"/>
            <a:chExt cx="1477437" cy="1255797"/>
          </a:xfrm>
        </p:grpSpPr>
        <p:pic>
          <p:nvPicPr>
            <p:cNvPr id="19" name="Picture 4" descr="Image result for ninja cat ">
              <a:extLst>
                <a:ext uri="{FF2B5EF4-FFF2-40B4-BE49-F238E27FC236}">
                  <a16:creationId xmlns:a16="http://schemas.microsoft.com/office/drawing/2014/main" id="{DD579F63-2348-4E92-AE2D-A7A504EF363A}"/>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38455"/>
            <a:stretch/>
          </p:blipFill>
          <p:spPr bwMode="auto">
            <a:xfrm>
              <a:off x="395571" y="4920250"/>
              <a:ext cx="1319784" cy="8122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ninja cat ">
              <a:extLst>
                <a:ext uri="{FF2B5EF4-FFF2-40B4-BE49-F238E27FC236}">
                  <a16:creationId xmlns:a16="http://schemas.microsoft.com/office/drawing/2014/main" id="{C254CFA8-C513-4235-83B1-5F146B9784EA}"/>
                </a:ext>
              </a:extLst>
            </p:cNvPr>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t="71762" r="61410" b="13516"/>
            <a:stretch/>
          </p:blipFill>
          <p:spPr bwMode="auto">
            <a:xfrm>
              <a:off x="237918" y="5797727"/>
              <a:ext cx="509304" cy="1943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aptop icon">
              <a:extLst>
                <a:ext uri="{FF2B5EF4-FFF2-40B4-BE49-F238E27FC236}">
                  <a16:creationId xmlns:a16="http://schemas.microsoft.com/office/drawing/2014/main" id="{96C29D06-1FDD-4AE7-8A4F-DDB197E7BEC6}"/>
                </a:ext>
              </a:extLst>
            </p:cNvPr>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t="51623"/>
            <a:stretch/>
          </p:blipFill>
          <p:spPr bwMode="auto">
            <a:xfrm>
              <a:off x="436486" y="5577167"/>
              <a:ext cx="1237953" cy="59888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343B5616-55BB-4152-85D2-0F6B7B321DD0}"/>
              </a:ext>
            </a:extLst>
          </p:cNvPr>
          <p:cNvSpPr>
            <a:spLocks noGrp="1"/>
          </p:cNvSpPr>
          <p:nvPr>
            <p:ph type="sldNum" sz="quarter" idx="12"/>
          </p:nvPr>
        </p:nvSpPr>
        <p:spPr>
          <a:xfrm>
            <a:off x="8610600" y="6356350"/>
            <a:ext cx="2743200" cy="365125"/>
          </a:xfrm>
        </p:spPr>
        <p:txBody>
          <a:bodyPr/>
          <a:lstStyle/>
          <a:p>
            <a:fld id="{5E9D59E2-FF9E-824B-BC6B-E1567BE22C0E}" type="slidenum">
              <a:rPr lang="en-US" smtClean="0"/>
              <a:t>34</a:t>
            </a:fld>
            <a:endParaRPr lang="en-US" dirty="0"/>
          </a:p>
        </p:txBody>
      </p:sp>
    </p:spTree>
    <p:extLst>
      <p:ext uri="{BB962C8B-B14F-4D97-AF65-F5344CB8AC3E}">
        <p14:creationId xmlns:p14="http://schemas.microsoft.com/office/powerpoint/2010/main" val="302796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E2C0F-ECED-4C66-971B-C0FFA16DB42D}"/>
              </a:ext>
            </a:extLst>
          </p:cNvPr>
          <p:cNvSpPr>
            <a:spLocks noGrp="1"/>
          </p:cNvSpPr>
          <p:nvPr>
            <p:ph type="title"/>
          </p:nvPr>
        </p:nvSpPr>
        <p:spPr>
          <a:xfrm>
            <a:off x="838200" y="365125"/>
            <a:ext cx="10515600" cy="1325563"/>
          </a:xfrm>
        </p:spPr>
        <p:txBody>
          <a:bodyPr/>
          <a:lstStyle/>
          <a:p>
            <a:r>
              <a:rPr lang="en-US" dirty="0"/>
              <a:t>PMT</a:t>
            </a:r>
            <a:r>
              <a:rPr lang="en-US" sz="3600" dirty="0"/>
              <a:t>EST</a:t>
            </a:r>
            <a:r>
              <a:rPr lang="en-US" dirty="0"/>
              <a:t> CHECKING MECHANISM</a:t>
            </a:r>
          </a:p>
        </p:txBody>
      </p:sp>
      <p:grpSp>
        <p:nvGrpSpPr>
          <p:cNvPr id="4" name="Group 3">
            <a:extLst>
              <a:ext uri="{FF2B5EF4-FFF2-40B4-BE49-F238E27FC236}">
                <a16:creationId xmlns:a16="http://schemas.microsoft.com/office/drawing/2014/main" id="{E1C2C08B-1895-48D5-BF58-F646A1FEF60A}"/>
              </a:ext>
            </a:extLst>
          </p:cNvPr>
          <p:cNvGrpSpPr/>
          <p:nvPr/>
        </p:nvGrpSpPr>
        <p:grpSpPr>
          <a:xfrm>
            <a:off x="391025" y="4314419"/>
            <a:ext cx="816261" cy="723518"/>
            <a:chOff x="838199" y="5654772"/>
            <a:chExt cx="792282" cy="702263"/>
          </a:xfrm>
        </p:grpSpPr>
        <p:pic>
          <p:nvPicPr>
            <p:cNvPr id="5" name="Graphic 4">
              <a:extLst>
                <a:ext uri="{FF2B5EF4-FFF2-40B4-BE49-F238E27FC236}">
                  <a16:creationId xmlns:a16="http://schemas.microsoft.com/office/drawing/2014/main" id="{8EF72879-4318-4D29-B483-51009CDF575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80665"/>
            <a:stretch/>
          </p:blipFill>
          <p:spPr>
            <a:xfrm>
              <a:off x="838200" y="5654772"/>
              <a:ext cx="792281" cy="153187"/>
            </a:xfrm>
            <a:prstGeom prst="rect">
              <a:avLst/>
            </a:prstGeom>
          </p:spPr>
        </p:pic>
        <p:pic>
          <p:nvPicPr>
            <p:cNvPr id="6" name="Graphic 5">
              <a:extLst>
                <a:ext uri="{FF2B5EF4-FFF2-40B4-BE49-F238E27FC236}">
                  <a16:creationId xmlns:a16="http://schemas.microsoft.com/office/drawing/2014/main" id="{29104CF0-2F9C-4B67-A214-7EF4192C31F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30697"/>
            <a:stretch/>
          </p:blipFill>
          <p:spPr>
            <a:xfrm>
              <a:off x="838199" y="5807959"/>
              <a:ext cx="792281" cy="549076"/>
            </a:xfrm>
            <a:prstGeom prst="rect">
              <a:avLst/>
            </a:prstGeom>
          </p:spPr>
        </p:pic>
      </p:grpSp>
      <p:sp>
        <p:nvSpPr>
          <p:cNvPr id="7" name="Rectangle 6">
            <a:extLst>
              <a:ext uri="{FF2B5EF4-FFF2-40B4-BE49-F238E27FC236}">
                <a16:creationId xmlns:a16="http://schemas.microsoft.com/office/drawing/2014/main" id="{9F1B2379-7D0D-4404-A407-4D23AD46767C}"/>
              </a:ext>
            </a:extLst>
          </p:cNvPr>
          <p:cNvSpPr/>
          <p:nvPr/>
        </p:nvSpPr>
        <p:spPr>
          <a:xfrm>
            <a:off x="851400" y="1906225"/>
            <a:ext cx="3672473" cy="2578511"/>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en-US" sz="2400" b="1" dirty="0">
                <a:solidFill>
                  <a:schemeClr val="tx1"/>
                </a:solidFill>
                <a:latin typeface="Courier"/>
              </a:rPr>
              <a:t>for (...) {</a:t>
            </a:r>
          </a:p>
          <a:p>
            <a:pPr>
              <a:lnSpc>
                <a:spcPts val="2400"/>
              </a:lnSpc>
            </a:pPr>
            <a:r>
              <a:rPr lang="en-US" sz="2400" b="1" dirty="0">
                <a:solidFill>
                  <a:schemeClr val="accent2">
                    <a:lumMod val="75000"/>
                  </a:schemeClr>
                </a:solidFill>
                <a:latin typeface="Courier"/>
              </a:rPr>
              <a:t> TX_CHECKER_START;</a:t>
            </a:r>
          </a:p>
          <a:p>
            <a:pPr>
              <a:lnSpc>
                <a:spcPts val="2400"/>
              </a:lnSpc>
            </a:pPr>
            <a:r>
              <a:rPr lang="en-US" sz="2400" b="1" dirty="0">
                <a:solidFill>
                  <a:schemeClr val="tx1"/>
                </a:solidFill>
                <a:latin typeface="Courier"/>
              </a:rPr>
              <a:t> TX_BEGIN;</a:t>
            </a:r>
          </a:p>
          <a:p>
            <a:pPr>
              <a:lnSpc>
                <a:spcPts val="2400"/>
              </a:lnSpc>
            </a:pPr>
            <a:r>
              <a:rPr lang="en-US" sz="2400" b="1" dirty="0">
                <a:solidFill>
                  <a:schemeClr val="tx1"/>
                </a:solidFill>
                <a:latin typeface="Courier"/>
              </a:rPr>
              <a:t> ...</a:t>
            </a:r>
          </a:p>
          <a:p>
            <a:pPr>
              <a:lnSpc>
                <a:spcPts val="2400"/>
              </a:lnSpc>
            </a:pPr>
            <a:r>
              <a:rPr lang="en-US" sz="2400" b="1" dirty="0">
                <a:solidFill>
                  <a:schemeClr val="tx1"/>
                </a:solidFill>
                <a:latin typeface="Courier"/>
              </a:rPr>
              <a:t> TX_END;</a:t>
            </a:r>
          </a:p>
          <a:p>
            <a:pPr>
              <a:lnSpc>
                <a:spcPts val="2400"/>
              </a:lnSpc>
            </a:pPr>
            <a:r>
              <a:rPr lang="en-US" sz="2400" b="1" dirty="0">
                <a:solidFill>
                  <a:schemeClr val="accent2">
                    <a:lumMod val="75000"/>
                  </a:schemeClr>
                </a:solidFill>
                <a:latin typeface="Courier"/>
              </a:rPr>
              <a:t> TX_CHECKER_END;</a:t>
            </a:r>
          </a:p>
          <a:p>
            <a:pPr>
              <a:lnSpc>
                <a:spcPts val="2400"/>
              </a:lnSpc>
            </a:pPr>
            <a:r>
              <a:rPr lang="en-US" sz="2400" b="1" dirty="0">
                <a:solidFill>
                  <a:schemeClr val="accent2">
                    <a:lumMod val="75000"/>
                  </a:schemeClr>
                </a:solidFill>
                <a:latin typeface="Courier"/>
              </a:rPr>
              <a:t> </a:t>
            </a:r>
            <a:r>
              <a:rPr lang="en-US" sz="2400" b="1" dirty="0" err="1">
                <a:solidFill>
                  <a:schemeClr val="accent2">
                    <a:lumMod val="75000"/>
                  </a:schemeClr>
                </a:solidFill>
                <a:latin typeface="Courier"/>
              </a:rPr>
              <a:t>PMTest_SEND_TRACE</a:t>
            </a:r>
            <a:r>
              <a:rPr lang="en-US" sz="2400" b="1" dirty="0">
                <a:solidFill>
                  <a:schemeClr val="accent2">
                    <a:lumMod val="75000"/>
                  </a:schemeClr>
                </a:solidFill>
                <a:latin typeface="Courier"/>
              </a:rPr>
              <a:t>;</a:t>
            </a:r>
          </a:p>
          <a:p>
            <a:pPr>
              <a:lnSpc>
                <a:spcPts val="2400"/>
              </a:lnSpc>
            </a:pPr>
            <a:r>
              <a:rPr lang="en-US" sz="2400" b="1" dirty="0">
                <a:solidFill>
                  <a:schemeClr val="tx1"/>
                </a:solidFill>
                <a:latin typeface="Courier"/>
              </a:rPr>
              <a:t>}</a:t>
            </a:r>
          </a:p>
        </p:txBody>
      </p:sp>
      <p:sp>
        <p:nvSpPr>
          <p:cNvPr id="8" name="Arrow: Right 7">
            <a:extLst>
              <a:ext uri="{FF2B5EF4-FFF2-40B4-BE49-F238E27FC236}">
                <a16:creationId xmlns:a16="http://schemas.microsoft.com/office/drawing/2014/main" id="{E7FF98FD-CBFA-4366-A8C1-7D0D028C1CB6}"/>
              </a:ext>
            </a:extLst>
          </p:cNvPr>
          <p:cNvSpPr/>
          <p:nvPr/>
        </p:nvSpPr>
        <p:spPr>
          <a:xfrm>
            <a:off x="4436675" y="3759090"/>
            <a:ext cx="584589" cy="360947"/>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96028C-D62F-4005-8803-8498C023780C}"/>
              </a:ext>
            </a:extLst>
          </p:cNvPr>
          <p:cNvSpPr/>
          <p:nvPr/>
        </p:nvSpPr>
        <p:spPr>
          <a:xfrm>
            <a:off x="5070977" y="1913844"/>
            <a:ext cx="1513638" cy="2578511"/>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en-US" sz="2400" b="1" dirty="0">
                <a:solidFill>
                  <a:schemeClr val="tx1"/>
                </a:solidFill>
                <a:latin typeface="Courier"/>
              </a:rPr>
              <a:t>...</a:t>
            </a:r>
          </a:p>
          <a:p>
            <a:pPr>
              <a:lnSpc>
                <a:spcPts val="2400"/>
              </a:lnSpc>
            </a:pPr>
            <a:r>
              <a:rPr lang="en-US" sz="2400" b="1" dirty="0">
                <a:solidFill>
                  <a:schemeClr val="tx1"/>
                </a:solidFill>
                <a:latin typeface="Courier"/>
              </a:rPr>
              <a:t>write A</a:t>
            </a:r>
          </a:p>
          <a:p>
            <a:pPr>
              <a:lnSpc>
                <a:spcPts val="2400"/>
              </a:lnSpc>
            </a:pPr>
            <a:r>
              <a:rPr lang="en-US" sz="2400" b="1" dirty="0">
                <a:solidFill>
                  <a:schemeClr val="tx1"/>
                </a:solidFill>
                <a:latin typeface="Courier"/>
              </a:rPr>
              <a:t>write B</a:t>
            </a:r>
          </a:p>
          <a:p>
            <a:pPr>
              <a:lnSpc>
                <a:spcPts val="2400"/>
              </a:lnSpc>
            </a:pPr>
            <a:r>
              <a:rPr lang="en-US" sz="2400" b="1" dirty="0" err="1">
                <a:solidFill>
                  <a:schemeClr val="tx1"/>
                </a:solidFill>
                <a:latin typeface="Courier"/>
              </a:rPr>
              <a:t>clwb</a:t>
            </a:r>
            <a:r>
              <a:rPr lang="en-US" sz="2400" b="1" dirty="0">
                <a:solidFill>
                  <a:schemeClr val="tx1"/>
                </a:solidFill>
                <a:latin typeface="Courier"/>
              </a:rPr>
              <a:t> B</a:t>
            </a:r>
          </a:p>
          <a:p>
            <a:pPr>
              <a:lnSpc>
                <a:spcPts val="2400"/>
              </a:lnSpc>
            </a:pPr>
            <a:r>
              <a:rPr lang="en-US" sz="2400" b="1" dirty="0" err="1">
                <a:solidFill>
                  <a:schemeClr val="tx1"/>
                </a:solidFill>
                <a:latin typeface="Courier"/>
              </a:rPr>
              <a:t>sfence</a:t>
            </a:r>
            <a:endParaRPr lang="en-US" sz="2400" b="1" dirty="0">
              <a:solidFill>
                <a:schemeClr val="tx1"/>
              </a:solidFill>
              <a:latin typeface="Courier"/>
            </a:endParaRPr>
          </a:p>
          <a:p>
            <a:pPr>
              <a:lnSpc>
                <a:spcPts val="2400"/>
              </a:lnSpc>
            </a:pPr>
            <a:r>
              <a:rPr lang="en-US" sz="2400" b="1" dirty="0">
                <a:solidFill>
                  <a:schemeClr val="tx1"/>
                </a:solidFill>
                <a:latin typeface="Courier"/>
              </a:rPr>
              <a:t>TX_END</a:t>
            </a:r>
          </a:p>
        </p:txBody>
      </p:sp>
      <p:grpSp>
        <p:nvGrpSpPr>
          <p:cNvPr id="3" name="Group 2">
            <a:extLst>
              <a:ext uri="{FF2B5EF4-FFF2-40B4-BE49-F238E27FC236}">
                <a16:creationId xmlns:a16="http://schemas.microsoft.com/office/drawing/2014/main" id="{411C7965-B185-4B18-9766-608B2954AD62}"/>
              </a:ext>
            </a:extLst>
          </p:cNvPr>
          <p:cNvGrpSpPr/>
          <p:nvPr/>
        </p:nvGrpSpPr>
        <p:grpSpPr>
          <a:xfrm>
            <a:off x="1349989" y="4510356"/>
            <a:ext cx="2746887" cy="950745"/>
            <a:chOff x="1349989" y="4757783"/>
            <a:chExt cx="2746887" cy="950745"/>
          </a:xfrm>
        </p:grpSpPr>
        <p:pic>
          <p:nvPicPr>
            <p:cNvPr id="11" name="Picture 2" descr="Image result for gear icon">
              <a:extLst>
                <a:ext uri="{FF2B5EF4-FFF2-40B4-BE49-F238E27FC236}">
                  <a16:creationId xmlns:a16="http://schemas.microsoft.com/office/drawing/2014/main" id="{33EAA3A5-B457-4B46-B9BB-E2244D0D8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6131" y="4757783"/>
              <a:ext cx="950745" cy="95074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1F3B396-5A58-46AC-872A-74B952FC7572}"/>
                </a:ext>
              </a:extLst>
            </p:cNvPr>
            <p:cNvSpPr/>
            <p:nvPr/>
          </p:nvSpPr>
          <p:spPr>
            <a:xfrm>
              <a:off x="1349989" y="4971546"/>
              <a:ext cx="1923155" cy="523220"/>
            </a:xfrm>
            <a:prstGeom prst="rect">
              <a:avLst/>
            </a:prstGeom>
          </p:spPr>
          <p:txBody>
            <a:bodyPr wrap="none">
              <a:spAutoFit/>
            </a:bodyPr>
            <a:lstStyle/>
            <a:p>
              <a:pPr algn="ctr"/>
              <a:r>
                <a:rPr lang="en-US" sz="2800" dirty="0">
                  <a:solidFill>
                    <a:schemeClr val="accent1">
                      <a:lumMod val="75000"/>
                    </a:schemeClr>
                  </a:solidFill>
                  <a:latin typeface="Franklin Gothic Medium" panose="020B0603020102020204" pitchFamily="34" charset="0"/>
                </a:rPr>
                <a:t>At Runtime</a:t>
              </a:r>
            </a:p>
          </p:txBody>
        </p:sp>
      </p:grpSp>
      <p:sp>
        <p:nvSpPr>
          <p:cNvPr id="13" name="Rectangle 12">
            <a:extLst>
              <a:ext uri="{FF2B5EF4-FFF2-40B4-BE49-F238E27FC236}">
                <a16:creationId xmlns:a16="http://schemas.microsoft.com/office/drawing/2014/main" id="{1E2D012C-4F99-457F-8518-6F0BB1B606C5}"/>
              </a:ext>
            </a:extLst>
          </p:cNvPr>
          <p:cNvSpPr/>
          <p:nvPr/>
        </p:nvSpPr>
        <p:spPr>
          <a:xfrm>
            <a:off x="5028827" y="4724119"/>
            <a:ext cx="1597937" cy="523220"/>
          </a:xfrm>
          <a:prstGeom prst="rect">
            <a:avLst/>
          </a:prstGeom>
        </p:spPr>
        <p:txBody>
          <a:bodyPr wrap="none">
            <a:spAutoFit/>
          </a:bodyPr>
          <a:lstStyle/>
          <a:p>
            <a:pPr algn="ctr"/>
            <a:r>
              <a:rPr lang="en-US" sz="2800" dirty="0">
                <a:solidFill>
                  <a:schemeClr val="accent1">
                    <a:lumMod val="75000"/>
                  </a:schemeClr>
                </a:solidFill>
                <a:latin typeface="Franklin Gothic Medium" panose="020B0603020102020204" pitchFamily="34" charset="0"/>
              </a:rPr>
              <a:t>PM Trace</a:t>
            </a:r>
          </a:p>
        </p:txBody>
      </p:sp>
      <p:sp>
        <p:nvSpPr>
          <p:cNvPr id="20" name="Rectangle 19">
            <a:extLst>
              <a:ext uri="{FF2B5EF4-FFF2-40B4-BE49-F238E27FC236}">
                <a16:creationId xmlns:a16="http://schemas.microsoft.com/office/drawing/2014/main" id="{2E91BBFD-78C7-452B-911B-D46F5EC4A71B}"/>
              </a:ext>
            </a:extLst>
          </p:cNvPr>
          <p:cNvSpPr/>
          <p:nvPr/>
        </p:nvSpPr>
        <p:spPr>
          <a:xfrm>
            <a:off x="6849263" y="1649527"/>
            <a:ext cx="4966951" cy="713529"/>
          </a:xfrm>
          <a:prstGeom prst="rect">
            <a:avLst/>
          </a:prstGeom>
        </p:spPr>
        <p:txBody>
          <a:bodyPr wrap="square">
            <a:spAutoFit/>
          </a:bodyPr>
          <a:lstStyle/>
          <a:p>
            <a:pPr>
              <a:lnSpc>
                <a:spcPts val="2400"/>
              </a:lnSpc>
            </a:pPr>
            <a:r>
              <a:rPr lang="en-US" sz="2800" b="1" dirty="0">
                <a:solidFill>
                  <a:schemeClr val="accent2">
                    <a:lumMod val="75000"/>
                  </a:schemeClr>
                </a:solidFill>
                <a:latin typeface="Franklin Gothic Medium" panose="020B0603020102020204" pitchFamily="34" charset="0"/>
              </a:rPr>
              <a:t>Auto inject low-level checkers for high-level checkers</a:t>
            </a:r>
          </a:p>
        </p:txBody>
      </p:sp>
      <p:sp>
        <p:nvSpPr>
          <p:cNvPr id="21" name="Rectangle 20">
            <a:extLst>
              <a:ext uri="{FF2B5EF4-FFF2-40B4-BE49-F238E27FC236}">
                <a16:creationId xmlns:a16="http://schemas.microsoft.com/office/drawing/2014/main" id="{772CD253-4091-44FC-99B0-11FBE9222794}"/>
              </a:ext>
            </a:extLst>
          </p:cNvPr>
          <p:cNvSpPr/>
          <p:nvPr/>
        </p:nvSpPr>
        <p:spPr>
          <a:xfrm>
            <a:off x="7206328" y="3489983"/>
            <a:ext cx="1630868" cy="8991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800" dirty="0">
                <a:solidFill>
                  <a:schemeClr val="tx1"/>
                </a:solidFill>
                <a:latin typeface="Franklin Gothic Medium" panose="020B0603020102020204" pitchFamily="34" charset="0"/>
              </a:rPr>
              <a:t>Checking </a:t>
            </a:r>
          </a:p>
          <a:p>
            <a:pPr algn="ctr">
              <a:lnSpc>
                <a:spcPts val="3000"/>
              </a:lnSpc>
            </a:pPr>
            <a:r>
              <a:rPr lang="en-US" sz="2800" dirty="0">
                <a:solidFill>
                  <a:schemeClr val="tx1"/>
                </a:solidFill>
                <a:latin typeface="Franklin Gothic Medium" panose="020B0603020102020204" pitchFamily="34" charset="0"/>
              </a:rPr>
              <a:t>Engine</a:t>
            </a:r>
          </a:p>
        </p:txBody>
      </p:sp>
      <p:sp>
        <p:nvSpPr>
          <p:cNvPr id="22" name="Arrow: Right 21">
            <a:extLst>
              <a:ext uri="{FF2B5EF4-FFF2-40B4-BE49-F238E27FC236}">
                <a16:creationId xmlns:a16="http://schemas.microsoft.com/office/drawing/2014/main" id="{F11931A3-D6AE-4CE9-80AC-D716F1FC946A}"/>
              </a:ext>
            </a:extLst>
          </p:cNvPr>
          <p:cNvSpPr/>
          <p:nvPr/>
        </p:nvSpPr>
        <p:spPr>
          <a:xfrm>
            <a:off x="6598075" y="3765107"/>
            <a:ext cx="584589" cy="360947"/>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Elbow 17">
            <a:extLst>
              <a:ext uri="{FF2B5EF4-FFF2-40B4-BE49-F238E27FC236}">
                <a16:creationId xmlns:a16="http://schemas.microsoft.com/office/drawing/2014/main" id="{F4E8BCE9-9D48-4DAC-9E7A-1C2CFB44A502}"/>
              </a:ext>
            </a:extLst>
          </p:cNvPr>
          <p:cNvCxnSpPr/>
          <p:nvPr/>
        </p:nvCxnSpPr>
        <p:spPr>
          <a:xfrm rot="5400000">
            <a:off x="5922915" y="2730392"/>
            <a:ext cx="1407694" cy="661737"/>
          </a:xfrm>
          <a:prstGeom prst="bentConnector3">
            <a:avLst>
              <a:gd name="adj1" fmla="val 100000"/>
            </a:avLst>
          </a:prstGeom>
          <a:ln w="57150">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23" name="Arrow: Right 22">
            <a:extLst>
              <a:ext uri="{FF2B5EF4-FFF2-40B4-BE49-F238E27FC236}">
                <a16:creationId xmlns:a16="http://schemas.microsoft.com/office/drawing/2014/main" id="{F499F0AC-4B52-4100-A6D2-BC179F42A048}"/>
              </a:ext>
            </a:extLst>
          </p:cNvPr>
          <p:cNvSpPr/>
          <p:nvPr/>
        </p:nvSpPr>
        <p:spPr>
          <a:xfrm>
            <a:off x="8844240" y="3759089"/>
            <a:ext cx="584589" cy="360947"/>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7BD70FB-02AE-4D86-9395-A8C070A2999F}"/>
              </a:ext>
            </a:extLst>
          </p:cNvPr>
          <p:cNvGrpSpPr/>
          <p:nvPr/>
        </p:nvGrpSpPr>
        <p:grpSpPr>
          <a:xfrm>
            <a:off x="9458909" y="3542062"/>
            <a:ext cx="2603950" cy="795000"/>
            <a:chOff x="8612033" y="4898679"/>
            <a:chExt cx="3005421" cy="795000"/>
          </a:xfrm>
        </p:grpSpPr>
        <p:sp>
          <p:nvSpPr>
            <p:cNvPr id="26" name="Rectangle 25">
              <a:extLst>
                <a:ext uri="{FF2B5EF4-FFF2-40B4-BE49-F238E27FC236}">
                  <a16:creationId xmlns:a16="http://schemas.microsoft.com/office/drawing/2014/main" id="{BC0B7A3C-04FE-49F1-8AB9-5C7C99F182F7}"/>
                </a:ext>
              </a:extLst>
            </p:cNvPr>
            <p:cNvSpPr/>
            <p:nvPr/>
          </p:nvSpPr>
          <p:spPr>
            <a:xfrm>
              <a:off x="8612033" y="4898679"/>
              <a:ext cx="3005421" cy="761183"/>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en-US" sz="2400" dirty="0">
                  <a:solidFill>
                    <a:schemeClr val="tx1"/>
                  </a:solidFill>
                  <a:latin typeface="Franklin Gothic Medium" panose="020B0603020102020204" pitchFamily="34" charset="0"/>
                </a:rPr>
                <a:t>Result:</a:t>
              </a:r>
            </a:p>
            <a:p>
              <a:pPr>
                <a:lnSpc>
                  <a:spcPts val="2400"/>
                </a:lnSpc>
              </a:pPr>
              <a:endParaRPr lang="en-US" sz="2400" b="1" dirty="0">
                <a:solidFill>
                  <a:schemeClr val="tx1"/>
                </a:solidFill>
                <a:latin typeface="Franklin Gothic Medium" panose="020B0603020102020204" pitchFamily="34" charset="0"/>
              </a:endParaRPr>
            </a:p>
          </p:txBody>
        </p:sp>
        <p:sp>
          <p:nvSpPr>
            <p:cNvPr id="27" name="Rectangle 26">
              <a:extLst>
                <a:ext uri="{FF2B5EF4-FFF2-40B4-BE49-F238E27FC236}">
                  <a16:creationId xmlns:a16="http://schemas.microsoft.com/office/drawing/2014/main" id="{CAFDF31D-F8EC-46EB-98AC-C0A31B252EF6}"/>
                </a:ext>
              </a:extLst>
            </p:cNvPr>
            <p:cNvSpPr/>
            <p:nvPr/>
          </p:nvSpPr>
          <p:spPr>
            <a:xfrm>
              <a:off x="8829709" y="5279270"/>
              <a:ext cx="2638415" cy="414409"/>
            </a:xfrm>
            <a:prstGeom prst="rect">
              <a:avLst/>
            </a:prstGeom>
          </p:spPr>
          <p:txBody>
            <a:bodyPr wrap="none">
              <a:spAutoFit/>
            </a:bodyPr>
            <a:lstStyle/>
            <a:p>
              <a:pPr algn="ctr">
                <a:lnSpc>
                  <a:spcPts val="2400"/>
                </a:lnSpc>
              </a:pPr>
              <a:r>
                <a:rPr lang="en-US" sz="2400" b="1" dirty="0">
                  <a:solidFill>
                    <a:srgbClr val="FF0000"/>
                  </a:solidFill>
                  <a:latin typeface="Courier"/>
                </a:rPr>
                <a:t>A</a:t>
              </a:r>
              <a:r>
                <a:rPr lang="en-US" sz="2400" b="1" dirty="0">
                  <a:solidFill>
                    <a:srgbClr val="FF0000"/>
                  </a:solidFill>
                  <a:latin typeface="Franklin Gothic Medium" panose="020B0603020102020204" pitchFamily="34" charset="0"/>
                </a:rPr>
                <a:t> </a:t>
              </a:r>
              <a:r>
                <a:rPr lang="en-US" sz="2400" dirty="0">
                  <a:solidFill>
                    <a:srgbClr val="FF0000"/>
                  </a:solidFill>
                  <a:latin typeface="Franklin Gothic Medium" panose="020B0603020102020204" pitchFamily="34" charset="0"/>
                </a:rPr>
                <a:t>is not persistent!</a:t>
              </a:r>
            </a:p>
          </p:txBody>
        </p:sp>
      </p:grpSp>
      <p:sp>
        <p:nvSpPr>
          <p:cNvPr id="29" name="Rectangle 28">
            <a:extLst>
              <a:ext uri="{FF2B5EF4-FFF2-40B4-BE49-F238E27FC236}">
                <a16:creationId xmlns:a16="http://schemas.microsoft.com/office/drawing/2014/main" id="{A61A08FD-D47E-459A-8FA6-A97F9B057BA0}"/>
              </a:ext>
            </a:extLst>
          </p:cNvPr>
          <p:cNvSpPr/>
          <p:nvPr/>
        </p:nvSpPr>
        <p:spPr>
          <a:xfrm>
            <a:off x="7206328" y="3489983"/>
            <a:ext cx="1630868" cy="899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en-US" sz="2800" dirty="0">
                <a:solidFill>
                  <a:schemeClr val="tx1"/>
                </a:solidFill>
                <a:latin typeface="Franklin Gothic Medium" panose="020B0603020102020204" pitchFamily="34" charset="0"/>
              </a:rPr>
              <a:t>Checking </a:t>
            </a:r>
          </a:p>
          <a:p>
            <a:pPr algn="ctr">
              <a:lnSpc>
                <a:spcPts val="3000"/>
              </a:lnSpc>
            </a:pPr>
            <a:r>
              <a:rPr lang="en-US" sz="2800" dirty="0">
                <a:solidFill>
                  <a:schemeClr val="tx1"/>
                </a:solidFill>
                <a:latin typeface="Franklin Gothic Medium" panose="020B0603020102020204" pitchFamily="34" charset="0"/>
              </a:rPr>
              <a:t>Engine</a:t>
            </a:r>
          </a:p>
        </p:txBody>
      </p:sp>
      <p:sp>
        <p:nvSpPr>
          <p:cNvPr id="10" name="Slide Number Placeholder 9">
            <a:extLst>
              <a:ext uri="{FF2B5EF4-FFF2-40B4-BE49-F238E27FC236}">
                <a16:creationId xmlns:a16="http://schemas.microsoft.com/office/drawing/2014/main" id="{ACF8E2DF-8BC4-4004-8360-2600D762264B}"/>
              </a:ext>
            </a:extLst>
          </p:cNvPr>
          <p:cNvSpPr>
            <a:spLocks noGrp="1"/>
          </p:cNvSpPr>
          <p:nvPr>
            <p:ph type="sldNum" sz="quarter" idx="12"/>
          </p:nvPr>
        </p:nvSpPr>
        <p:spPr/>
        <p:txBody>
          <a:bodyPr/>
          <a:lstStyle/>
          <a:p>
            <a:fld id="{5E9D59E2-FF9E-824B-BC6B-E1567BE22C0E}" type="slidenum">
              <a:rPr lang="en-US" smtClean="0"/>
              <a:t>35</a:t>
            </a:fld>
            <a:endParaRPr lang="en-US" dirty="0"/>
          </a:p>
        </p:txBody>
      </p:sp>
      <p:sp>
        <p:nvSpPr>
          <p:cNvPr id="16" name="Left Bracket 15">
            <a:extLst>
              <a:ext uri="{FF2B5EF4-FFF2-40B4-BE49-F238E27FC236}">
                <a16:creationId xmlns:a16="http://schemas.microsoft.com/office/drawing/2014/main" id="{EBE7E153-7885-4A57-81A1-018DE382BC4D}"/>
              </a:ext>
            </a:extLst>
          </p:cNvPr>
          <p:cNvSpPr/>
          <p:nvPr/>
        </p:nvSpPr>
        <p:spPr>
          <a:xfrm>
            <a:off x="7182664" y="4674775"/>
            <a:ext cx="148873" cy="1145127"/>
          </a:xfrm>
          <a:prstGeom prst="leftBracket">
            <a:avLst/>
          </a:prstGeom>
          <a:ln w="57150">
            <a:solidFill>
              <a:schemeClr val="accent2">
                <a:lumMod val="75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8" name="Rectangle 27">
            <a:extLst>
              <a:ext uri="{FF2B5EF4-FFF2-40B4-BE49-F238E27FC236}">
                <a16:creationId xmlns:a16="http://schemas.microsoft.com/office/drawing/2014/main" id="{CFE16B8A-DC02-420E-9750-3521D5D00761}"/>
              </a:ext>
            </a:extLst>
          </p:cNvPr>
          <p:cNvSpPr/>
          <p:nvPr/>
        </p:nvSpPr>
        <p:spPr>
          <a:xfrm>
            <a:off x="7387336" y="4515067"/>
            <a:ext cx="3265125" cy="1384995"/>
          </a:xfrm>
          <a:prstGeom prst="rect">
            <a:avLst/>
          </a:prstGeom>
        </p:spPr>
        <p:txBody>
          <a:bodyPr wrap="none">
            <a:spAutoFit/>
          </a:bodyPr>
          <a:lstStyle/>
          <a:p>
            <a:r>
              <a:rPr lang="en-US" sz="2800" dirty="0">
                <a:solidFill>
                  <a:schemeClr val="accent1">
                    <a:lumMod val="75000"/>
                  </a:schemeClr>
                </a:solidFill>
                <a:latin typeface="Franklin Gothic Medium" panose="020B0603020102020204" pitchFamily="34" charset="0"/>
              </a:rPr>
              <a:t>Algorithm?</a:t>
            </a:r>
          </a:p>
          <a:p>
            <a:r>
              <a:rPr lang="en-US" sz="2800" dirty="0">
                <a:solidFill>
                  <a:schemeClr val="accent1">
                    <a:lumMod val="75000"/>
                  </a:schemeClr>
                </a:solidFill>
                <a:latin typeface="Franklin Gothic Medium" panose="020B0603020102020204" pitchFamily="34" charset="0"/>
              </a:rPr>
              <a:t>Implementation?</a:t>
            </a:r>
          </a:p>
          <a:p>
            <a:r>
              <a:rPr lang="en-US" sz="2800" dirty="0">
                <a:solidFill>
                  <a:schemeClr val="accent1">
                    <a:lumMod val="75000"/>
                  </a:schemeClr>
                </a:solidFill>
                <a:latin typeface="Franklin Gothic Medium" panose="020B0603020102020204" pitchFamily="34" charset="0"/>
              </a:rPr>
              <a:t>System Integration?</a:t>
            </a:r>
          </a:p>
        </p:txBody>
      </p:sp>
      <p:sp>
        <p:nvSpPr>
          <p:cNvPr id="30" name="Rounded Rectangle 20">
            <a:extLst>
              <a:ext uri="{FF2B5EF4-FFF2-40B4-BE49-F238E27FC236}">
                <a16:creationId xmlns:a16="http://schemas.microsoft.com/office/drawing/2014/main" id="{74D1658D-6A2D-418E-A36B-7A6751BF2E14}"/>
              </a:ext>
            </a:extLst>
          </p:cNvPr>
          <p:cNvSpPr/>
          <p:nvPr/>
        </p:nvSpPr>
        <p:spPr>
          <a:xfrm>
            <a:off x="0" y="5948084"/>
            <a:ext cx="12192000" cy="677632"/>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ts val="4000"/>
              </a:lnSpc>
            </a:pPr>
            <a:r>
              <a:rPr lang="en-US" sz="3800" dirty="0">
                <a:solidFill>
                  <a:schemeClr val="tx1"/>
                </a:solidFill>
                <a:latin typeface="Franklin Gothic Medium" panose="020B0603020102020204" pitchFamily="34" charset="0"/>
              </a:rPr>
              <a:t>We answer three questions</a:t>
            </a:r>
          </a:p>
        </p:txBody>
      </p:sp>
    </p:spTree>
    <p:extLst>
      <p:ext uri="{BB962C8B-B14F-4D97-AF65-F5344CB8AC3E}">
        <p14:creationId xmlns:p14="http://schemas.microsoft.com/office/powerpoint/2010/main" val="236578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p:bldP spid="20" grpId="0"/>
      <p:bldP spid="21" grpId="0" animBg="1"/>
      <p:bldP spid="22" grpId="0" animBg="1"/>
      <p:bldP spid="23" grpId="0" animBg="1"/>
      <p:bldP spid="29" grpId="0" animBg="1"/>
      <p:bldP spid="16" grpId="0" animBg="1"/>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0A85-8F6C-4871-9DA5-3EB1D8D5900E}"/>
              </a:ext>
            </a:extLst>
          </p:cNvPr>
          <p:cNvSpPr>
            <a:spLocks noGrp="1"/>
          </p:cNvSpPr>
          <p:nvPr>
            <p:ph type="title"/>
          </p:nvPr>
        </p:nvSpPr>
        <p:spPr/>
        <p:txBody>
          <a:bodyPr/>
          <a:lstStyle/>
          <a:p>
            <a:r>
              <a:rPr lang="en-US" dirty="0"/>
              <a:t>CHECKING ENGINE ALGORITHM</a:t>
            </a:r>
          </a:p>
        </p:txBody>
      </p:sp>
      <p:sp>
        <p:nvSpPr>
          <p:cNvPr id="3" name="Content Placeholder 2">
            <a:extLst>
              <a:ext uri="{FF2B5EF4-FFF2-40B4-BE49-F238E27FC236}">
                <a16:creationId xmlns:a16="http://schemas.microsoft.com/office/drawing/2014/main" id="{C01ED389-9DFC-4FA8-9F1E-D51D0B933E76}"/>
              </a:ext>
            </a:extLst>
          </p:cNvPr>
          <p:cNvSpPr>
            <a:spLocks noGrp="1"/>
          </p:cNvSpPr>
          <p:nvPr>
            <p:ph idx="1"/>
          </p:nvPr>
        </p:nvSpPr>
        <p:spPr>
          <a:xfrm>
            <a:off x="838200" y="1825625"/>
            <a:ext cx="11300460" cy="1174821"/>
          </a:xfrm>
        </p:spPr>
        <p:txBody>
          <a:bodyPr>
            <a:normAutofit/>
          </a:bodyPr>
          <a:lstStyle/>
          <a:p>
            <a:r>
              <a:rPr lang="en-US" dirty="0"/>
              <a:t>Infer the </a:t>
            </a:r>
            <a:r>
              <a:rPr lang="en-US" b="1" dirty="0">
                <a:solidFill>
                  <a:schemeClr val="accent2">
                    <a:lumMod val="75000"/>
                  </a:schemeClr>
                </a:solidFill>
              </a:rPr>
              <a:t>persistence interval </a:t>
            </a:r>
            <a:r>
              <a:rPr lang="en-US" dirty="0"/>
              <a:t>in which a write can become persistent</a:t>
            </a:r>
          </a:p>
          <a:p>
            <a:r>
              <a:rPr lang="en-US" dirty="0"/>
              <a:t>Check the interval against the low-level checkers </a:t>
            </a:r>
          </a:p>
        </p:txBody>
      </p:sp>
      <p:sp>
        <p:nvSpPr>
          <p:cNvPr id="4" name="Rectangle 3">
            <a:extLst>
              <a:ext uri="{FF2B5EF4-FFF2-40B4-BE49-F238E27FC236}">
                <a16:creationId xmlns:a16="http://schemas.microsoft.com/office/drawing/2014/main" id="{D03E5F73-25F8-7347-817C-3A1304AFF217}"/>
              </a:ext>
            </a:extLst>
          </p:cNvPr>
          <p:cNvSpPr/>
          <p:nvPr/>
        </p:nvSpPr>
        <p:spPr>
          <a:xfrm>
            <a:off x="9053322" y="5646515"/>
            <a:ext cx="2590789" cy="685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457CC93B-B3E1-BB4D-B1E3-E9DC5AAB43AE}"/>
              </a:ext>
            </a:extLst>
          </p:cNvPr>
          <p:cNvSpPr/>
          <p:nvPr/>
        </p:nvSpPr>
        <p:spPr>
          <a:xfrm>
            <a:off x="6761241" y="3124037"/>
            <a:ext cx="637017" cy="16043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dirty="0">
                <a:solidFill>
                  <a:schemeClr val="accent1">
                    <a:lumMod val="75000"/>
                  </a:schemeClr>
                </a:solidFill>
                <a:latin typeface="Franklin Gothic Medium" panose="020B0603020102020204" pitchFamily="34" charset="0"/>
              </a:rPr>
              <a:t>A</a:t>
            </a:r>
            <a:endParaRPr lang="en-US" dirty="0">
              <a:solidFill>
                <a:schemeClr val="accent1">
                  <a:lumMod val="75000"/>
                </a:schemeClr>
              </a:solidFill>
              <a:latin typeface="Franklin Gothic Medium" panose="020B0603020102020204" pitchFamily="34" charset="0"/>
            </a:endParaRPr>
          </a:p>
        </p:txBody>
      </p:sp>
      <p:sp>
        <p:nvSpPr>
          <p:cNvPr id="6" name="Rectangle 5">
            <a:extLst>
              <a:ext uri="{FF2B5EF4-FFF2-40B4-BE49-F238E27FC236}">
                <a16:creationId xmlns:a16="http://schemas.microsoft.com/office/drawing/2014/main" id="{CBD02078-4A1C-2C4B-A3E2-2A3A880530C0}"/>
              </a:ext>
            </a:extLst>
          </p:cNvPr>
          <p:cNvSpPr/>
          <p:nvPr/>
        </p:nvSpPr>
        <p:spPr>
          <a:xfrm>
            <a:off x="1404893" y="2880899"/>
            <a:ext cx="2757860" cy="50347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pPr>
            <a:r>
              <a:rPr lang="en-US" sz="2400" dirty="0" err="1">
                <a:solidFill>
                  <a:srgbClr val="000000"/>
                </a:solidFill>
                <a:latin typeface="Courier" pitchFamily="2" charset="0"/>
              </a:rPr>
              <a:t>sfence</a:t>
            </a:r>
            <a:endParaRPr lang="en-US" sz="2400" dirty="0"/>
          </a:p>
        </p:txBody>
      </p:sp>
      <p:pic>
        <p:nvPicPr>
          <p:cNvPr id="7" name="Picture 6" descr="https://lh6.googleusercontent.com/HYW-GNd09Bfzx35ql9CCbxkulEi42GL-0wzD-EHCmtQ4Do7qYZ7vdFgvh1z8q1mJ4g3hCaC9co7tmuJLIQuEdtapcrp7iCdp4lqjQNRQWy6pqyzwSgeH4UZsxwMAICZkU6tTJ0Q4pGodOA">
            <a:extLst>
              <a:ext uri="{FF2B5EF4-FFF2-40B4-BE49-F238E27FC236}">
                <a16:creationId xmlns:a16="http://schemas.microsoft.com/office/drawing/2014/main" id="{DEF6F8B2-0717-CE40-8971-8A864D802F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97" t="21996" r="21458" b="19655"/>
          <a:stretch/>
        </p:blipFill>
        <p:spPr bwMode="auto">
          <a:xfrm>
            <a:off x="819432" y="4883126"/>
            <a:ext cx="516194" cy="4862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lh6.googleusercontent.com/HYW-GNd09Bfzx35ql9CCbxkulEi42GL-0wzD-EHCmtQ4Do7qYZ7vdFgvh1z8q1mJ4g3hCaC9co7tmuJLIQuEdtapcrp7iCdp4lqjQNRQWy6pqyzwSgeH4UZsxwMAICZkU6tTJ0Q4pGodOA">
            <a:extLst>
              <a:ext uri="{FF2B5EF4-FFF2-40B4-BE49-F238E27FC236}">
                <a16:creationId xmlns:a16="http://schemas.microsoft.com/office/drawing/2014/main" id="{9A87D536-84F4-9347-87AF-39A18806BF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81" t="20981" r="21036" b="15594"/>
          <a:stretch/>
        </p:blipFill>
        <p:spPr bwMode="auto">
          <a:xfrm>
            <a:off x="859953" y="5342987"/>
            <a:ext cx="475674" cy="52852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9E8A605E-4318-7E48-9DB8-351106EEB2AC}"/>
              </a:ext>
            </a:extLst>
          </p:cNvPr>
          <p:cNvCxnSpPr>
            <a:cxnSpLocks/>
          </p:cNvCxnSpPr>
          <p:nvPr/>
        </p:nvCxnSpPr>
        <p:spPr>
          <a:xfrm>
            <a:off x="6499688" y="2930749"/>
            <a:ext cx="0" cy="24541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0">
            <a:extLst>
              <a:ext uri="{FF2B5EF4-FFF2-40B4-BE49-F238E27FC236}">
                <a16:creationId xmlns:a16="http://schemas.microsoft.com/office/drawing/2014/main" id="{0820224C-DA82-DF4B-98D7-4C33DD654381}"/>
              </a:ext>
            </a:extLst>
          </p:cNvPr>
          <p:cNvSpPr txBox="1"/>
          <p:nvPr/>
        </p:nvSpPr>
        <p:spPr>
          <a:xfrm>
            <a:off x="5945593" y="5276879"/>
            <a:ext cx="108724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Franklin Gothic Medium" panose="020B0603020102020204" pitchFamily="34" charset="0"/>
              </a:rPr>
              <a:t>Time</a:t>
            </a:r>
            <a:endParaRPr lang="en-US" sz="3200" dirty="0">
              <a:latin typeface="Franklin Gothic Medium" panose="020B0603020102020204" pitchFamily="34" charset="0"/>
            </a:endParaRPr>
          </a:p>
        </p:txBody>
      </p:sp>
      <p:sp>
        <p:nvSpPr>
          <p:cNvPr id="11" name="Rectangle 10">
            <a:extLst>
              <a:ext uri="{FF2B5EF4-FFF2-40B4-BE49-F238E27FC236}">
                <a16:creationId xmlns:a16="http://schemas.microsoft.com/office/drawing/2014/main" id="{24B0A56B-6081-FB49-AADA-6A60AC27802C}"/>
              </a:ext>
            </a:extLst>
          </p:cNvPr>
          <p:cNvSpPr/>
          <p:nvPr/>
        </p:nvSpPr>
        <p:spPr>
          <a:xfrm>
            <a:off x="7907283" y="3124036"/>
            <a:ext cx="637017" cy="16043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dirty="0">
                <a:solidFill>
                  <a:schemeClr val="accent1">
                    <a:lumMod val="75000"/>
                  </a:schemeClr>
                </a:solidFill>
                <a:latin typeface="Franklin Gothic Medium" panose="020B0603020102020204" pitchFamily="34" charset="0"/>
              </a:rPr>
              <a:t>B</a:t>
            </a:r>
            <a:endParaRPr lang="en-US" dirty="0">
              <a:solidFill>
                <a:schemeClr val="accent1">
                  <a:lumMod val="75000"/>
                </a:schemeClr>
              </a:solidFill>
              <a:latin typeface="Franklin Gothic Medium" panose="020B0603020102020204" pitchFamily="34" charset="0"/>
            </a:endParaRPr>
          </a:p>
        </p:txBody>
      </p:sp>
      <p:sp>
        <p:nvSpPr>
          <p:cNvPr id="12" name="Rectangle 11">
            <a:extLst>
              <a:ext uri="{FF2B5EF4-FFF2-40B4-BE49-F238E27FC236}">
                <a16:creationId xmlns:a16="http://schemas.microsoft.com/office/drawing/2014/main" id="{AE8F26D7-5F36-464A-A966-B12CEDE64C3F}"/>
              </a:ext>
            </a:extLst>
          </p:cNvPr>
          <p:cNvSpPr/>
          <p:nvPr/>
        </p:nvSpPr>
        <p:spPr>
          <a:xfrm>
            <a:off x="7907282" y="4728384"/>
            <a:ext cx="637017" cy="9181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accent5">
                  <a:lumMod val="75000"/>
                </a:schemeClr>
              </a:solidFill>
            </a:endParaRPr>
          </a:p>
        </p:txBody>
      </p:sp>
      <p:sp>
        <p:nvSpPr>
          <p:cNvPr id="13" name="Rectangle 12">
            <a:extLst>
              <a:ext uri="{FF2B5EF4-FFF2-40B4-BE49-F238E27FC236}">
                <a16:creationId xmlns:a16="http://schemas.microsoft.com/office/drawing/2014/main" id="{A329A040-1A07-F440-8E9D-28CB30F61644}"/>
              </a:ext>
            </a:extLst>
          </p:cNvPr>
          <p:cNvSpPr/>
          <p:nvPr/>
        </p:nvSpPr>
        <p:spPr>
          <a:xfrm>
            <a:off x="8875236" y="2848470"/>
            <a:ext cx="1473480"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err="1">
                <a:solidFill>
                  <a:srgbClr val="000000"/>
                </a:solidFill>
                <a:latin typeface="Courier" pitchFamily="2" charset="0"/>
              </a:rPr>
              <a:t>sfence</a:t>
            </a:r>
            <a:endParaRPr lang="en-US" dirty="0"/>
          </a:p>
        </p:txBody>
      </p:sp>
      <p:sp>
        <p:nvSpPr>
          <p:cNvPr id="14" name="Rectangle 13">
            <a:extLst>
              <a:ext uri="{FF2B5EF4-FFF2-40B4-BE49-F238E27FC236}">
                <a16:creationId xmlns:a16="http://schemas.microsoft.com/office/drawing/2014/main" id="{7E77A923-F4E4-5244-AE53-01913AD650D7}"/>
              </a:ext>
            </a:extLst>
          </p:cNvPr>
          <p:cNvSpPr/>
          <p:nvPr/>
        </p:nvSpPr>
        <p:spPr>
          <a:xfrm>
            <a:off x="8953256" y="4445852"/>
            <a:ext cx="1473480"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err="1">
                <a:solidFill>
                  <a:srgbClr val="000000"/>
                </a:solidFill>
                <a:latin typeface="Courier" pitchFamily="2" charset="0"/>
              </a:rPr>
              <a:t>sfence</a:t>
            </a:r>
            <a:endParaRPr lang="en-US" dirty="0"/>
          </a:p>
        </p:txBody>
      </p:sp>
      <p:cxnSp>
        <p:nvCxnSpPr>
          <p:cNvPr id="15" name="Straight Connector 14">
            <a:extLst>
              <a:ext uri="{FF2B5EF4-FFF2-40B4-BE49-F238E27FC236}">
                <a16:creationId xmlns:a16="http://schemas.microsoft.com/office/drawing/2014/main" id="{3AAAEA5E-AF27-734E-8770-DCEDB3129CE2}"/>
              </a:ext>
            </a:extLst>
          </p:cNvPr>
          <p:cNvCxnSpPr>
            <a:cxnSpLocks/>
          </p:cNvCxnSpPr>
          <p:nvPr/>
        </p:nvCxnSpPr>
        <p:spPr>
          <a:xfrm>
            <a:off x="6558222" y="4728384"/>
            <a:ext cx="2205164"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9F36A0-8AE5-D546-B0F1-4AE529E8E6C5}"/>
              </a:ext>
            </a:extLst>
          </p:cNvPr>
          <p:cNvCxnSpPr>
            <a:cxnSpLocks/>
          </p:cNvCxnSpPr>
          <p:nvPr/>
        </p:nvCxnSpPr>
        <p:spPr>
          <a:xfrm>
            <a:off x="6558222" y="3124036"/>
            <a:ext cx="2205164"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30">
            <a:extLst>
              <a:ext uri="{FF2B5EF4-FFF2-40B4-BE49-F238E27FC236}">
                <a16:creationId xmlns:a16="http://schemas.microsoft.com/office/drawing/2014/main" id="{BA9DD7F6-C100-E742-BDAF-AE3ECE91EEC3}"/>
              </a:ext>
            </a:extLst>
          </p:cNvPr>
          <p:cNvSpPr txBox="1"/>
          <p:nvPr/>
        </p:nvSpPr>
        <p:spPr>
          <a:xfrm>
            <a:off x="8693524" y="3502590"/>
            <a:ext cx="3177981" cy="7591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600"/>
              </a:lnSpc>
            </a:pPr>
            <a:r>
              <a:rPr lang="en-US" sz="2800" dirty="0">
                <a:solidFill>
                  <a:srgbClr val="FF0000"/>
                </a:solidFill>
                <a:latin typeface="Franklin Gothic Medium" panose="020B0603020102020204" pitchFamily="34" charset="0"/>
              </a:rPr>
              <a:t>A and B can be persisted any time</a:t>
            </a:r>
          </a:p>
        </p:txBody>
      </p:sp>
      <p:sp>
        <p:nvSpPr>
          <p:cNvPr id="18" name="TextBox 34">
            <a:extLst>
              <a:ext uri="{FF2B5EF4-FFF2-40B4-BE49-F238E27FC236}">
                <a16:creationId xmlns:a16="http://schemas.microsoft.com/office/drawing/2014/main" id="{2C1F669B-0533-4C4D-AE4F-8E450421DB21}"/>
              </a:ext>
            </a:extLst>
          </p:cNvPr>
          <p:cNvSpPr txBox="1"/>
          <p:nvPr/>
        </p:nvSpPr>
        <p:spPr>
          <a:xfrm>
            <a:off x="8693524" y="5107759"/>
            <a:ext cx="2950587"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FF0000"/>
                </a:solidFill>
                <a:latin typeface="Franklin Gothic Medium" panose="020B0603020102020204" pitchFamily="34" charset="0"/>
              </a:rPr>
              <a:t>B may not persist</a:t>
            </a:r>
          </a:p>
        </p:txBody>
      </p:sp>
      <p:sp>
        <p:nvSpPr>
          <p:cNvPr id="19" name="TextBox 16">
            <a:extLst>
              <a:ext uri="{FF2B5EF4-FFF2-40B4-BE49-F238E27FC236}">
                <a16:creationId xmlns:a16="http://schemas.microsoft.com/office/drawing/2014/main" id="{A07027F7-2737-AF49-935A-13F758FB32EF}"/>
              </a:ext>
            </a:extLst>
          </p:cNvPr>
          <p:cNvSpPr txBox="1"/>
          <p:nvPr/>
        </p:nvSpPr>
        <p:spPr>
          <a:xfrm>
            <a:off x="2453015" y="5992854"/>
            <a:ext cx="1805354" cy="5084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200"/>
              </a:lnSpc>
            </a:pPr>
            <a:r>
              <a:rPr lang="en-US" sz="2800" dirty="0">
                <a:solidFill>
                  <a:schemeClr val="accent1">
                    <a:lumMod val="75000"/>
                  </a:schemeClr>
                </a:solidFill>
                <a:latin typeface="Franklin Gothic Medium" panose="020B0603020102020204" pitchFamily="34" charset="0"/>
              </a:rPr>
              <a:t>PM Trace</a:t>
            </a:r>
          </a:p>
        </p:txBody>
      </p:sp>
      <p:sp>
        <p:nvSpPr>
          <p:cNvPr id="20" name="TextBox 35">
            <a:extLst>
              <a:ext uri="{FF2B5EF4-FFF2-40B4-BE49-F238E27FC236}">
                <a16:creationId xmlns:a16="http://schemas.microsoft.com/office/drawing/2014/main" id="{21D9AF8E-DE0A-4040-B2C7-84D21BD8F6A5}"/>
              </a:ext>
            </a:extLst>
          </p:cNvPr>
          <p:cNvSpPr txBox="1"/>
          <p:nvPr/>
        </p:nvSpPr>
        <p:spPr>
          <a:xfrm>
            <a:off x="5734272" y="6010353"/>
            <a:ext cx="5620055" cy="4257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00"/>
              </a:lnSpc>
            </a:pPr>
            <a:r>
              <a:rPr lang="en-US" sz="2800" dirty="0">
                <a:solidFill>
                  <a:schemeClr val="accent1">
                    <a:lumMod val="75000"/>
                  </a:schemeClr>
                </a:solidFill>
                <a:latin typeface="Franklin Gothic Medium" panose="020B0603020102020204" pitchFamily="34" charset="0"/>
              </a:rPr>
              <a:t>Persistence Interval</a:t>
            </a:r>
          </a:p>
        </p:txBody>
      </p:sp>
      <p:sp>
        <p:nvSpPr>
          <p:cNvPr id="21" name="Rectangle 20">
            <a:extLst>
              <a:ext uri="{FF2B5EF4-FFF2-40B4-BE49-F238E27FC236}">
                <a16:creationId xmlns:a16="http://schemas.microsoft.com/office/drawing/2014/main" id="{362B3CE7-1D83-9048-885B-91F92CF61E06}"/>
              </a:ext>
            </a:extLst>
          </p:cNvPr>
          <p:cNvSpPr/>
          <p:nvPr/>
        </p:nvSpPr>
        <p:spPr>
          <a:xfrm>
            <a:off x="1422701" y="3281818"/>
            <a:ext cx="2740052" cy="50616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pPr>
            <a:r>
              <a:rPr lang="en-US" sz="2400" dirty="0">
                <a:solidFill>
                  <a:srgbClr val="000000"/>
                </a:solidFill>
                <a:latin typeface="Courier" pitchFamily="2" charset="0"/>
              </a:rPr>
              <a:t>write A</a:t>
            </a:r>
          </a:p>
        </p:txBody>
      </p:sp>
      <p:sp>
        <p:nvSpPr>
          <p:cNvPr id="22" name="Rectangle 21">
            <a:extLst>
              <a:ext uri="{FF2B5EF4-FFF2-40B4-BE49-F238E27FC236}">
                <a16:creationId xmlns:a16="http://schemas.microsoft.com/office/drawing/2014/main" id="{3691EBAA-C74A-5F4E-A852-2D3E51CBB103}"/>
              </a:ext>
            </a:extLst>
          </p:cNvPr>
          <p:cNvSpPr/>
          <p:nvPr/>
        </p:nvSpPr>
        <p:spPr>
          <a:xfrm>
            <a:off x="1404893" y="3676608"/>
            <a:ext cx="2714942" cy="50347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pPr>
            <a:r>
              <a:rPr lang="en-US" sz="2400" dirty="0" err="1">
                <a:solidFill>
                  <a:srgbClr val="000000"/>
                </a:solidFill>
                <a:latin typeface="Courier" pitchFamily="2" charset="0"/>
              </a:rPr>
              <a:t>clwb</a:t>
            </a:r>
            <a:r>
              <a:rPr lang="en-US" sz="2400" dirty="0">
                <a:solidFill>
                  <a:srgbClr val="000000"/>
                </a:solidFill>
                <a:latin typeface="Courier" pitchFamily="2" charset="0"/>
              </a:rPr>
              <a:t>  A</a:t>
            </a:r>
            <a:endParaRPr lang="en-US" sz="2400" dirty="0"/>
          </a:p>
        </p:txBody>
      </p:sp>
      <p:sp>
        <p:nvSpPr>
          <p:cNvPr id="23" name="Rectangle 22">
            <a:extLst>
              <a:ext uri="{FF2B5EF4-FFF2-40B4-BE49-F238E27FC236}">
                <a16:creationId xmlns:a16="http://schemas.microsoft.com/office/drawing/2014/main" id="{AEDFD533-EE9E-EC4F-B2B8-4ACE01C385B2}"/>
              </a:ext>
            </a:extLst>
          </p:cNvPr>
          <p:cNvSpPr/>
          <p:nvPr/>
        </p:nvSpPr>
        <p:spPr>
          <a:xfrm>
            <a:off x="1422701" y="4094917"/>
            <a:ext cx="2697134" cy="50347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pPr>
            <a:r>
              <a:rPr lang="en-US" sz="2400" dirty="0">
                <a:solidFill>
                  <a:srgbClr val="000000"/>
                </a:solidFill>
                <a:latin typeface="Courier" pitchFamily="2" charset="0"/>
              </a:rPr>
              <a:t>write B</a:t>
            </a:r>
            <a:endParaRPr lang="en-US" sz="2400" dirty="0"/>
          </a:p>
        </p:txBody>
      </p:sp>
      <p:sp>
        <p:nvSpPr>
          <p:cNvPr id="24" name="Rectangle 23">
            <a:extLst>
              <a:ext uri="{FF2B5EF4-FFF2-40B4-BE49-F238E27FC236}">
                <a16:creationId xmlns:a16="http://schemas.microsoft.com/office/drawing/2014/main" id="{6C7EB14E-8CD4-B144-9711-2A44E366CD42}"/>
              </a:ext>
            </a:extLst>
          </p:cNvPr>
          <p:cNvSpPr/>
          <p:nvPr/>
        </p:nvSpPr>
        <p:spPr>
          <a:xfrm>
            <a:off x="1404893" y="4479334"/>
            <a:ext cx="3456667" cy="50347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pPr>
            <a:r>
              <a:rPr lang="en-US" sz="2400" dirty="0" err="1">
                <a:solidFill>
                  <a:srgbClr val="000000"/>
                </a:solidFill>
                <a:latin typeface="Courier" pitchFamily="2" charset="0"/>
              </a:rPr>
              <a:t>sfence</a:t>
            </a:r>
            <a:endParaRPr lang="en-US" sz="2400" dirty="0"/>
          </a:p>
        </p:txBody>
      </p:sp>
      <p:sp>
        <p:nvSpPr>
          <p:cNvPr id="25" name="Rectangle 24">
            <a:extLst>
              <a:ext uri="{FF2B5EF4-FFF2-40B4-BE49-F238E27FC236}">
                <a16:creationId xmlns:a16="http://schemas.microsoft.com/office/drawing/2014/main" id="{85F4DAED-DB06-0E4B-AC09-10875C26BD4C}"/>
              </a:ext>
            </a:extLst>
          </p:cNvPr>
          <p:cNvSpPr/>
          <p:nvPr/>
        </p:nvSpPr>
        <p:spPr>
          <a:xfrm>
            <a:off x="1405397" y="4878615"/>
            <a:ext cx="4276657" cy="50347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pPr>
            <a:r>
              <a:rPr lang="en-US" sz="2400" b="1" dirty="0" err="1">
                <a:solidFill>
                  <a:schemeClr val="accent2">
                    <a:lumMod val="75000"/>
                  </a:schemeClr>
                </a:solidFill>
                <a:latin typeface="Courier" pitchFamily="2" charset="0"/>
              </a:rPr>
              <a:t>isOrderedBefore</a:t>
            </a:r>
            <a:r>
              <a:rPr lang="en-US" sz="2400" b="1" dirty="0">
                <a:solidFill>
                  <a:schemeClr val="accent2">
                    <a:lumMod val="75000"/>
                  </a:schemeClr>
                </a:solidFill>
                <a:latin typeface="Courier" pitchFamily="2" charset="0"/>
              </a:rPr>
              <a:t> A B</a:t>
            </a:r>
            <a:endParaRPr lang="en-US" sz="2400" b="1" dirty="0">
              <a:solidFill>
                <a:schemeClr val="accent2">
                  <a:lumMod val="75000"/>
                </a:schemeClr>
              </a:solidFill>
            </a:endParaRPr>
          </a:p>
        </p:txBody>
      </p:sp>
      <p:sp>
        <p:nvSpPr>
          <p:cNvPr id="26" name="Rectangle 25">
            <a:extLst>
              <a:ext uri="{FF2B5EF4-FFF2-40B4-BE49-F238E27FC236}">
                <a16:creationId xmlns:a16="http://schemas.microsoft.com/office/drawing/2014/main" id="{4BB57CB8-06AC-6044-9028-F2BC2F88D49A}"/>
              </a:ext>
            </a:extLst>
          </p:cNvPr>
          <p:cNvSpPr/>
          <p:nvPr/>
        </p:nvSpPr>
        <p:spPr>
          <a:xfrm>
            <a:off x="1404893" y="5317532"/>
            <a:ext cx="2212465" cy="49244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3200"/>
              </a:lnSpc>
            </a:pPr>
            <a:r>
              <a:rPr lang="en-US" sz="2400" b="1" dirty="0" err="1">
                <a:solidFill>
                  <a:schemeClr val="accent2">
                    <a:lumMod val="75000"/>
                  </a:schemeClr>
                </a:solidFill>
                <a:latin typeface="Courier" pitchFamily="2" charset="0"/>
              </a:rPr>
              <a:t>isPersist</a:t>
            </a:r>
            <a:r>
              <a:rPr lang="en-US" sz="2400" b="1" dirty="0">
                <a:solidFill>
                  <a:schemeClr val="accent2">
                    <a:lumMod val="75000"/>
                  </a:schemeClr>
                </a:solidFill>
                <a:latin typeface="Courier" pitchFamily="2" charset="0"/>
              </a:rPr>
              <a:t> B</a:t>
            </a:r>
            <a:endParaRPr lang="en-US" sz="2400" b="1" dirty="0">
              <a:solidFill>
                <a:schemeClr val="accent2">
                  <a:lumMod val="75000"/>
                </a:schemeClr>
              </a:solidFill>
            </a:endParaRPr>
          </a:p>
        </p:txBody>
      </p:sp>
      <p:sp>
        <p:nvSpPr>
          <p:cNvPr id="28" name="Right Arrow 42">
            <a:extLst>
              <a:ext uri="{FF2B5EF4-FFF2-40B4-BE49-F238E27FC236}">
                <a16:creationId xmlns:a16="http://schemas.microsoft.com/office/drawing/2014/main" id="{321A3CB0-A066-1E48-94CA-3D7E465F2914}"/>
              </a:ext>
            </a:extLst>
          </p:cNvPr>
          <p:cNvSpPr/>
          <p:nvPr/>
        </p:nvSpPr>
        <p:spPr>
          <a:xfrm>
            <a:off x="5127964" y="4006756"/>
            <a:ext cx="509025" cy="415973"/>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solidFill>
            </a:endParaRPr>
          </a:p>
        </p:txBody>
      </p:sp>
      <p:sp>
        <p:nvSpPr>
          <p:cNvPr id="30" name="Rectangle 29">
            <a:extLst>
              <a:ext uri="{FF2B5EF4-FFF2-40B4-BE49-F238E27FC236}">
                <a16:creationId xmlns:a16="http://schemas.microsoft.com/office/drawing/2014/main" id="{C1642C9C-E23E-4FD7-A147-0959AFBF73D9}"/>
              </a:ext>
            </a:extLst>
          </p:cNvPr>
          <p:cNvSpPr/>
          <p:nvPr/>
        </p:nvSpPr>
        <p:spPr>
          <a:xfrm>
            <a:off x="1361975" y="2922913"/>
            <a:ext cx="3765989" cy="2887062"/>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endParaRPr lang="en-US" sz="2400" b="1" dirty="0">
              <a:solidFill>
                <a:schemeClr val="tx1"/>
              </a:solidFill>
              <a:latin typeface="Courier"/>
            </a:endParaRPr>
          </a:p>
        </p:txBody>
      </p:sp>
      <p:sp>
        <p:nvSpPr>
          <p:cNvPr id="27" name="Slide Number Placeholder 26">
            <a:extLst>
              <a:ext uri="{FF2B5EF4-FFF2-40B4-BE49-F238E27FC236}">
                <a16:creationId xmlns:a16="http://schemas.microsoft.com/office/drawing/2014/main" id="{ADDC98E6-7F85-4B33-9990-BFFAC2454E25}"/>
              </a:ext>
            </a:extLst>
          </p:cNvPr>
          <p:cNvSpPr>
            <a:spLocks noGrp="1"/>
          </p:cNvSpPr>
          <p:nvPr>
            <p:ph type="sldNum" sz="quarter" idx="12"/>
          </p:nvPr>
        </p:nvSpPr>
        <p:spPr/>
        <p:txBody>
          <a:bodyPr/>
          <a:lstStyle/>
          <a:p>
            <a:fld id="{5E9D59E2-FF9E-824B-BC6B-E1567BE22C0E}" type="slidenum">
              <a:rPr lang="en-US" smtClean="0"/>
              <a:t>36</a:t>
            </a:fld>
            <a:endParaRPr lang="en-US" dirty="0"/>
          </a:p>
        </p:txBody>
      </p:sp>
    </p:spTree>
    <p:extLst>
      <p:ext uri="{BB962C8B-B14F-4D97-AF65-F5344CB8AC3E}">
        <p14:creationId xmlns:p14="http://schemas.microsoft.com/office/powerpoint/2010/main" val="56260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11" grpId="0" animBg="1"/>
      <p:bldP spid="12" grpId="0" animBg="1"/>
      <p:bldP spid="13" grpId="0"/>
      <p:bldP spid="14" grpId="0"/>
      <p:bldP spid="17" grpId="0"/>
      <p:bldP spid="18" grpId="0"/>
      <p:bldP spid="19" grpId="0"/>
      <p:bldP spid="20" grpId="0"/>
      <p:bldP spid="21" grpId="0"/>
      <p:bldP spid="22" grpId="0"/>
      <p:bldP spid="23" grpId="0"/>
      <p:bldP spid="24" grpId="0"/>
      <p:bldP spid="25" grpId="0"/>
      <p:bldP spid="26" grpId="0"/>
      <p:bldP spid="28" grpId="0" animBg="1"/>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D8FDD-F38E-4635-84B2-AE1F77AF3A70}"/>
              </a:ext>
            </a:extLst>
          </p:cNvPr>
          <p:cNvSpPr>
            <a:spLocks noGrp="1"/>
          </p:cNvSpPr>
          <p:nvPr>
            <p:ph type="title"/>
          </p:nvPr>
        </p:nvSpPr>
        <p:spPr/>
        <p:txBody>
          <a:bodyPr/>
          <a:lstStyle/>
          <a:p>
            <a:r>
              <a:rPr lang="en-US" dirty="0"/>
              <a:t>CHECKING ENGINE EXECUTION</a:t>
            </a:r>
          </a:p>
        </p:txBody>
      </p:sp>
      <p:cxnSp>
        <p:nvCxnSpPr>
          <p:cNvPr id="22" name="Straight Arrow Connector 21">
            <a:extLst>
              <a:ext uri="{FF2B5EF4-FFF2-40B4-BE49-F238E27FC236}">
                <a16:creationId xmlns:a16="http://schemas.microsoft.com/office/drawing/2014/main" id="{9EF1B353-6434-4718-8A01-6E6B7BC22954}"/>
              </a:ext>
            </a:extLst>
          </p:cNvPr>
          <p:cNvCxnSpPr/>
          <p:nvPr/>
        </p:nvCxnSpPr>
        <p:spPr>
          <a:xfrm>
            <a:off x="822880" y="2446154"/>
            <a:ext cx="906579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DB16A90-D5AC-40CD-BC65-56F3FDCB44F7}"/>
              </a:ext>
            </a:extLst>
          </p:cNvPr>
          <p:cNvSpPr/>
          <p:nvPr/>
        </p:nvSpPr>
        <p:spPr>
          <a:xfrm>
            <a:off x="9850488" y="1920973"/>
            <a:ext cx="1669495" cy="954107"/>
          </a:xfrm>
          <a:prstGeom prst="rect">
            <a:avLst/>
          </a:prstGeom>
        </p:spPr>
        <p:txBody>
          <a:bodyPr wrap="none">
            <a:spAutoFit/>
          </a:bodyPr>
          <a:lstStyle/>
          <a:p>
            <a:pPr algn="ctr"/>
            <a:r>
              <a:rPr lang="en-US" sz="2800" dirty="0">
                <a:latin typeface="Franklin Gothic Medium" panose="020B0603020102020204" pitchFamily="34" charset="0"/>
              </a:rPr>
              <a:t>Execution</a:t>
            </a:r>
          </a:p>
          <a:p>
            <a:pPr algn="ctr"/>
            <a:r>
              <a:rPr lang="en-US" sz="2800" dirty="0">
                <a:latin typeface="Franklin Gothic Medium" panose="020B0603020102020204" pitchFamily="34" charset="0"/>
              </a:rPr>
              <a:t>Timeline</a:t>
            </a:r>
          </a:p>
        </p:txBody>
      </p:sp>
      <p:sp>
        <p:nvSpPr>
          <p:cNvPr id="27" name="Rectangle 26">
            <a:extLst>
              <a:ext uri="{FF2B5EF4-FFF2-40B4-BE49-F238E27FC236}">
                <a16:creationId xmlns:a16="http://schemas.microsoft.com/office/drawing/2014/main" id="{11AC0F24-7E55-4844-86B6-99D94589B67D}"/>
              </a:ext>
            </a:extLst>
          </p:cNvPr>
          <p:cNvSpPr/>
          <p:nvPr/>
        </p:nvSpPr>
        <p:spPr>
          <a:xfrm>
            <a:off x="8135825" y="2237232"/>
            <a:ext cx="107162" cy="1159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C43055D6-CBAB-4B52-BFF0-82B76F64CBAB}"/>
              </a:ext>
            </a:extLst>
          </p:cNvPr>
          <p:cNvSpPr/>
          <p:nvPr/>
        </p:nvSpPr>
        <p:spPr>
          <a:xfrm>
            <a:off x="8395387" y="2237232"/>
            <a:ext cx="107162" cy="1159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29" name="Rectangle 28">
            <a:extLst>
              <a:ext uri="{FF2B5EF4-FFF2-40B4-BE49-F238E27FC236}">
                <a16:creationId xmlns:a16="http://schemas.microsoft.com/office/drawing/2014/main" id="{C50C4B0A-2EFA-48B7-AF7B-A610A2210DBA}"/>
              </a:ext>
            </a:extLst>
          </p:cNvPr>
          <p:cNvSpPr/>
          <p:nvPr/>
        </p:nvSpPr>
        <p:spPr>
          <a:xfrm>
            <a:off x="8648250" y="2237233"/>
            <a:ext cx="107162" cy="1159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39" name="Rounded Rectangle 20">
            <a:extLst>
              <a:ext uri="{FF2B5EF4-FFF2-40B4-BE49-F238E27FC236}">
                <a16:creationId xmlns:a16="http://schemas.microsoft.com/office/drawing/2014/main" id="{687FD90B-1FB4-42FE-B4EF-C07E32F407F3}"/>
              </a:ext>
            </a:extLst>
          </p:cNvPr>
          <p:cNvSpPr/>
          <p:nvPr/>
        </p:nvSpPr>
        <p:spPr>
          <a:xfrm>
            <a:off x="0" y="5637816"/>
            <a:ext cx="12192000" cy="677632"/>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ts val="4000"/>
              </a:lnSpc>
            </a:pPr>
            <a:r>
              <a:rPr lang="en-US" sz="3800" dirty="0">
                <a:solidFill>
                  <a:schemeClr val="tx1"/>
                </a:solidFill>
                <a:latin typeface="Franklin Gothic Medium" panose="020B0603020102020204" pitchFamily="34" charset="0"/>
              </a:rPr>
              <a:t>Testing traces in serial is </a:t>
            </a:r>
            <a:r>
              <a:rPr lang="en-US" sz="3800" dirty="0">
                <a:solidFill>
                  <a:schemeClr val="accent2">
                    <a:lumMod val="75000"/>
                  </a:schemeClr>
                </a:solidFill>
                <a:latin typeface="Franklin Gothic Medium" panose="020B0603020102020204" pitchFamily="34" charset="0"/>
              </a:rPr>
              <a:t>slow</a:t>
            </a:r>
          </a:p>
        </p:txBody>
      </p:sp>
      <p:sp>
        <p:nvSpPr>
          <p:cNvPr id="24" name="Rectangle 23">
            <a:extLst>
              <a:ext uri="{FF2B5EF4-FFF2-40B4-BE49-F238E27FC236}">
                <a16:creationId xmlns:a16="http://schemas.microsoft.com/office/drawing/2014/main" id="{07AB2D5C-39F7-42A2-9E90-A878D1C092DF}"/>
              </a:ext>
            </a:extLst>
          </p:cNvPr>
          <p:cNvSpPr/>
          <p:nvPr/>
        </p:nvSpPr>
        <p:spPr>
          <a:xfrm>
            <a:off x="924596" y="1772103"/>
            <a:ext cx="2298984"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Transaction 1</a:t>
            </a:r>
          </a:p>
        </p:txBody>
      </p:sp>
      <p:sp>
        <p:nvSpPr>
          <p:cNvPr id="25" name="Rectangle 24">
            <a:extLst>
              <a:ext uri="{FF2B5EF4-FFF2-40B4-BE49-F238E27FC236}">
                <a16:creationId xmlns:a16="http://schemas.microsoft.com/office/drawing/2014/main" id="{802E68E5-1F73-46B4-853E-AC4AFA8680AA}"/>
              </a:ext>
            </a:extLst>
          </p:cNvPr>
          <p:cNvSpPr/>
          <p:nvPr/>
        </p:nvSpPr>
        <p:spPr>
          <a:xfrm>
            <a:off x="3304694" y="1772103"/>
            <a:ext cx="2298984"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Transaction 2</a:t>
            </a:r>
          </a:p>
        </p:txBody>
      </p:sp>
      <p:sp>
        <p:nvSpPr>
          <p:cNvPr id="26" name="Rectangle 25">
            <a:extLst>
              <a:ext uri="{FF2B5EF4-FFF2-40B4-BE49-F238E27FC236}">
                <a16:creationId xmlns:a16="http://schemas.microsoft.com/office/drawing/2014/main" id="{1EE48C6D-3473-4952-B445-02597E07FB85}"/>
              </a:ext>
            </a:extLst>
          </p:cNvPr>
          <p:cNvSpPr/>
          <p:nvPr/>
        </p:nvSpPr>
        <p:spPr>
          <a:xfrm>
            <a:off x="5684792" y="1772103"/>
            <a:ext cx="2298984"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Transaction 3</a:t>
            </a:r>
          </a:p>
        </p:txBody>
      </p:sp>
      <p:sp>
        <p:nvSpPr>
          <p:cNvPr id="49" name="Rectangle 48">
            <a:extLst>
              <a:ext uri="{FF2B5EF4-FFF2-40B4-BE49-F238E27FC236}">
                <a16:creationId xmlns:a16="http://schemas.microsoft.com/office/drawing/2014/main" id="{C2C9DA20-1953-42CA-B5F2-91F8CCEB43E8}"/>
              </a:ext>
            </a:extLst>
          </p:cNvPr>
          <p:cNvSpPr/>
          <p:nvPr/>
        </p:nvSpPr>
        <p:spPr>
          <a:xfrm>
            <a:off x="110021" y="2825288"/>
            <a:ext cx="1272849" cy="954107"/>
          </a:xfrm>
          <a:prstGeom prst="rect">
            <a:avLst/>
          </a:prstGeom>
        </p:spPr>
        <p:txBody>
          <a:bodyPr wrap="none">
            <a:spAutoFit/>
          </a:bodyPr>
          <a:lstStyle/>
          <a:p>
            <a:pPr algn="ctr"/>
            <a:r>
              <a:rPr lang="en-US" sz="2800" dirty="0">
                <a:latin typeface="Franklin Gothic Medium" panose="020B0603020102020204" pitchFamily="34" charset="0"/>
              </a:rPr>
              <a:t>Testing</a:t>
            </a:r>
          </a:p>
          <a:p>
            <a:pPr algn="ctr"/>
            <a:r>
              <a:rPr lang="en-US" sz="2800" dirty="0">
                <a:latin typeface="Franklin Gothic Medium" panose="020B0603020102020204" pitchFamily="34" charset="0"/>
              </a:rPr>
              <a:t>Engine</a:t>
            </a:r>
          </a:p>
        </p:txBody>
      </p:sp>
      <p:sp>
        <p:nvSpPr>
          <p:cNvPr id="52" name="Rectangle 51">
            <a:extLst>
              <a:ext uri="{FF2B5EF4-FFF2-40B4-BE49-F238E27FC236}">
                <a16:creationId xmlns:a16="http://schemas.microsoft.com/office/drawing/2014/main" id="{1FBF5977-CBE6-44CC-AD32-E07EB3AD81E1}"/>
              </a:ext>
            </a:extLst>
          </p:cNvPr>
          <p:cNvSpPr/>
          <p:nvPr/>
        </p:nvSpPr>
        <p:spPr>
          <a:xfrm>
            <a:off x="3260164" y="3070010"/>
            <a:ext cx="2661798" cy="5811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Test Trace 1</a:t>
            </a:r>
          </a:p>
        </p:txBody>
      </p:sp>
      <p:sp>
        <p:nvSpPr>
          <p:cNvPr id="57" name="Rectangle 56">
            <a:extLst>
              <a:ext uri="{FF2B5EF4-FFF2-40B4-BE49-F238E27FC236}">
                <a16:creationId xmlns:a16="http://schemas.microsoft.com/office/drawing/2014/main" id="{6CAB9E46-5248-4C30-8F10-1A7593720606}"/>
              </a:ext>
            </a:extLst>
          </p:cNvPr>
          <p:cNvSpPr/>
          <p:nvPr/>
        </p:nvSpPr>
        <p:spPr>
          <a:xfrm>
            <a:off x="6029124" y="3075584"/>
            <a:ext cx="2661798" cy="5811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Test Trace 2</a:t>
            </a:r>
          </a:p>
        </p:txBody>
      </p:sp>
      <p:sp>
        <p:nvSpPr>
          <p:cNvPr id="58" name="Rectangle 57">
            <a:extLst>
              <a:ext uri="{FF2B5EF4-FFF2-40B4-BE49-F238E27FC236}">
                <a16:creationId xmlns:a16="http://schemas.microsoft.com/office/drawing/2014/main" id="{518DD6ED-D47D-4441-8876-12605B19B169}"/>
              </a:ext>
            </a:extLst>
          </p:cNvPr>
          <p:cNvSpPr/>
          <p:nvPr/>
        </p:nvSpPr>
        <p:spPr>
          <a:xfrm>
            <a:off x="8798084" y="3070010"/>
            <a:ext cx="2661798" cy="5811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Test Trace 3</a:t>
            </a:r>
          </a:p>
        </p:txBody>
      </p:sp>
      <p:sp>
        <p:nvSpPr>
          <p:cNvPr id="4" name="Rectangle 3">
            <a:extLst>
              <a:ext uri="{FF2B5EF4-FFF2-40B4-BE49-F238E27FC236}">
                <a16:creationId xmlns:a16="http://schemas.microsoft.com/office/drawing/2014/main" id="{8741F93E-1D83-684D-862A-9C6B5BB8AEB8}"/>
              </a:ext>
            </a:extLst>
          </p:cNvPr>
          <p:cNvSpPr/>
          <p:nvPr/>
        </p:nvSpPr>
        <p:spPr>
          <a:xfrm>
            <a:off x="3237648" y="2807576"/>
            <a:ext cx="3017702" cy="904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F70A026-5544-8E4E-9E34-79C29897E095}"/>
              </a:ext>
            </a:extLst>
          </p:cNvPr>
          <p:cNvSpPr/>
          <p:nvPr/>
        </p:nvSpPr>
        <p:spPr>
          <a:xfrm>
            <a:off x="5979670" y="2851972"/>
            <a:ext cx="3017702" cy="904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6FAA54-279E-6745-B65A-8C07A7038658}"/>
              </a:ext>
            </a:extLst>
          </p:cNvPr>
          <p:cNvSpPr/>
          <p:nvPr/>
        </p:nvSpPr>
        <p:spPr>
          <a:xfrm>
            <a:off x="8648250" y="2899975"/>
            <a:ext cx="3017702" cy="904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E525901-8873-4CE3-A9E8-5D0CDE9C94E9}"/>
              </a:ext>
            </a:extLst>
          </p:cNvPr>
          <p:cNvSpPr>
            <a:spLocks noGrp="1"/>
          </p:cNvSpPr>
          <p:nvPr>
            <p:ph type="sldNum" sz="quarter" idx="12"/>
          </p:nvPr>
        </p:nvSpPr>
        <p:spPr/>
        <p:txBody>
          <a:bodyPr/>
          <a:lstStyle/>
          <a:p>
            <a:fld id="{5E9D59E2-FF9E-824B-BC6B-E1567BE22C0E}" type="slidenum">
              <a:rPr lang="en-US" smtClean="0"/>
              <a:t>37</a:t>
            </a:fld>
            <a:endParaRPr lang="en-US" dirty="0"/>
          </a:p>
        </p:txBody>
      </p:sp>
    </p:spTree>
    <p:extLst>
      <p:ext uri="{BB962C8B-B14F-4D97-AF65-F5344CB8AC3E}">
        <p14:creationId xmlns:p14="http://schemas.microsoft.com/office/powerpoint/2010/main" val="79320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19205 -0.18912 L -2.29167E-6 4.81481E-6 " pathEditMode="relative" rAng="0" ptsTypes="AA">
                                      <p:cBhvr>
                                        <p:cTn id="10" dur="2000" fill="hold"/>
                                        <p:tgtEl>
                                          <p:spTgt spid="52"/>
                                        </p:tgtEl>
                                        <p:attrNameLst>
                                          <p:attrName>ppt_x</p:attrName>
                                          <p:attrName>ppt_y</p:attrName>
                                        </p:attrNameLst>
                                      </p:cBhvr>
                                      <p:rCtr x="9596" y="9514"/>
                                    </p:animMotion>
                                  </p:childTnLst>
                                </p:cTn>
                              </p:par>
                              <p:par>
                                <p:cTn id="11" presetID="1" presetClass="exit"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22396 -0.19051 L 4.16667E-6 -7.40741E-7 " pathEditMode="relative" rAng="0" ptsTypes="AA">
                                      <p:cBhvr>
                                        <p:cTn id="16" dur="2000" fill="hold"/>
                                        <p:tgtEl>
                                          <p:spTgt spid="57"/>
                                        </p:tgtEl>
                                        <p:attrNameLst>
                                          <p:attrName>ppt_x</p:attrName>
                                          <p:attrName>ppt_y</p:attrName>
                                        </p:attrNameLst>
                                      </p:cBhvr>
                                      <p:rCtr x="11198" y="9514"/>
                                    </p:animMotion>
                                  </p:childTnLst>
                                </p:cTn>
                              </p:par>
                              <p:par>
                                <p:cTn id="17" presetID="1" presetClass="exit"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25521 -0.18959 L 8.14236E-17 -4.81481E-6 " pathEditMode="relative" rAng="0" ptsTypes="AA">
                                      <p:cBhvr>
                                        <p:cTn id="22" dur="2000" fill="hold"/>
                                        <p:tgtEl>
                                          <p:spTgt spid="58"/>
                                        </p:tgtEl>
                                        <p:attrNameLst>
                                          <p:attrName>ppt_x</p:attrName>
                                          <p:attrName>ppt_y</p:attrName>
                                        </p:attrNameLst>
                                      </p:cBhvr>
                                      <p:rCtr x="12786" y="9468"/>
                                    </p:animMotion>
                                  </p:childTnLst>
                                </p:cTn>
                              </p:par>
                              <p:par>
                                <p:cTn id="23" presetID="1" presetClass="exit"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9" grpId="0"/>
      <p:bldP spid="52" grpId="0" animBg="1"/>
      <p:bldP spid="57" grpId="0" animBg="1"/>
      <p:bldP spid="58" grpId="0" animBg="1"/>
      <p:bldP spid="4" grpId="0" animBg="1"/>
      <p:bldP spid="18"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D8FDD-F38E-4635-84B2-AE1F77AF3A70}"/>
              </a:ext>
            </a:extLst>
          </p:cNvPr>
          <p:cNvSpPr>
            <a:spLocks noGrp="1"/>
          </p:cNvSpPr>
          <p:nvPr>
            <p:ph type="title"/>
          </p:nvPr>
        </p:nvSpPr>
        <p:spPr/>
        <p:txBody>
          <a:bodyPr/>
          <a:lstStyle/>
          <a:p>
            <a:r>
              <a:rPr lang="en-US" dirty="0"/>
              <a:t>CHECKING ENGINE EXECUTION</a:t>
            </a:r>
          </a:p>
        </p:txBody>
      </p:sp>
      <p:cxnSp>
        <p:nvCxnSpPr>
          <p:cNvPr id="22" name="Straight Arrow Connector 21">
            <a:extLst>
              <a:ext uri="{FF2B5EF4-FFF2-40B4-BE49-F238E27FC236}">
                <a16:creationId xmlns:a16="http://schemas.microsoft.com/office/drawing/2014/main" id="{9EF1B353-6434-4718-8A01-6E6B7BC22954}"/>
              </a:ext>
            </a:extLst>
          </p:cNvPr>
          <p:cNvCxnSpPr/>
          <p:nvPr/>
        </p:nvCxnSpPr>
        <p:spPr>
          <a:xfrm>
            <a:off x="822880" y="2446154"/>
            <a:ext cx="906579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DB16A90-D5AC-40CD-BC65-56F3FDCB44F7}"/>
              </a:ext>
            </a:extLst>
          </p:cNvPr>
          <p:cNvSpPr/>
          <p:nvPr/>
        </p:nvSpPr>
        <p:spPr>
          <a:xfrm>
            <a:off x="9850488" y="1920973"/>
            <a:ext cx="1669495" cy="954107"/>
          </a:xfrm>
          <a:prstGeom prst="rect">
            <a:avLst/>
          </a:prstGeom>
        </p:spPr>
        <p:txBody>
          <a:bodyPr wrap="none">
            <a:spAutoFit/>
          </a:bodyPr>
          <a:lstStyle/>
          <a:p>
            <a:pPr algn="ctr"/>
            <a:r>
              <a:rPr lang="en-US" sz="2800" dirty="0">
                <a:latin typeface="Franklin Gothic Medium" panose="020B0603020102020204" pitchFamily="34" charset="0"/>
              </a:rPr>
              <a:t>Execution</a:t>
            </a:r>
          </a:p>
          <a:p>
            <a:pPr algn="ctr"/>
            <a:r>
              <a:rPr lang="en-US" sz="2800" dirty="0">
                <a:latin typeface="Franklin Gothic Medium" panose="020B0603020102020204" pitchFamily="34" charset="0"/>
              </a:rPr>
              <a:t>Timeline</a:t>
            </a:r>
          </a:p>
        </p:txBody>
      </p:sp>
      <p:sp>
        <p:nvSpPr>
          <p:cNvPr id="19" name="Rounded Rectangle 20">
            <a:extLst>
              <a:ext uri="{FF2B5EF4-FFF2-40B4-BE49-F238E27FC236}">
                <a16:creationId xmlns:a16="http://schemas.microsoft.com/office/drawing/2014/main" id="{04DDEFF0-8EAB-4B8D-ACBE-CB0204EA77E2}"/>
              </a:ext>
            </a:extLst>
          </p:cNvPr>
          <p:cNvSpPr/>
          <p:nvPr/>
        </p:nvSpPr>
        <p:spPr>
          <a:xfrm>
            <a:off x="0" y="5605456"/>
            <a:ext cx="12192000" cy="677632"/>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ts val="4000"/>
              </a:lnSpc>
            </a:pPr>
            <a:r>
              <a:rPr lang="en-US" sz="3800" dirty="0">
                <a:solidFill>
                  <a:schemeClr val="tx1"/>
                </a:solidFill>
                <a:latin typeface="Franklin Gothic Medium" panose="020B0603020102020204" pitchFamily="34" charset="0"/>
              </a:rPr>
              <a:t>PMTest checks independent traces </a:t>
            </a:r>
            <a:r>
              <a:rPr lang="en-US" sz="3800" dirty="0">
                <a:solidFill>
                  <a:schemeClr val="accent2">
                    <a:lumMod val="75000"/>
                  </a:schemeClr>
                </a:solidFill>
                <a:latin typeface="Franklin Gothic Medium" panose="020B0603020102020204" pitchFamily="34" charset="0"/>
              </a:rPr>
              <a:t>in parallel</a:t>
            </a:r>
          </a:p>
        </p:txBody>
      </p:sp>
      <p:sp>
        <p:nvSpPr>
          <p:cNvPr id="20" name="Rectangle 19">
            <a:extLst>
              <a:ext uri="{FF2B5EF4-FFF2-40B4-BE49-F238E27FC236}">
                <a16:creationId xmlns:a16="http://schemas.microsoft.com/office/drawing/2014/main" id="{A6B98660-36C0-47CE-8733-7665D482CE6D}"/>
              </a:ext>
            </a:extLst>
          </p:cNvPr>
          <p:cNvSpPr/>
          <p:nvPr/>
        </p:nvSpPr>
        <p:spPr>
          <a:xfrm>
            <a:off x="164593" y="2978640"/>
            <a:ext cx="1593642" cy="523220"/>
          </a:xfrm>
          <a:prstGeom prst="rect">
            <a:avLst/>
          </a:prstGeom>
        </p:spPr>
        <p:txBody>
          <a:bodyPr wrap="none">
            <a:spAutoFit/>
          </a:bodyPr>
          <a:lstStyle/>
          <a:p>
            <a:pPr algn="ctr"/>
            <a:r>
              <a:rPr lang="en-US" sz="2800" dirty="0">
                <a:latin typeface="Franklin Gothic Medium" panose="020B0603020102020204" pitchFamily="34" charset="0"/>
              </a:rPr>
              <a:t>Worker 1</a:t>
            </a:r>
          </a:p>
        </p:txBody>
      </p:sp>
      <p:sp>
        <p:nvSpPr>
          <p:cNvPr id="32" name="Rectangle 31">
            <a:extLst>
              <a:ext uri="{FF2B5EF4-FFF2-40B4-BE49-F238E27FC236}">
                <a16:creationId xmlns:a16="http://schemas.microsoft.com/office/drawing/2014/main" id="{D3D53238-4023-4FC1-ADDD-306F7213388D}"/>
              </a:ext>
            </a:extLst>
          </p:cNvPr>
          <p:cNvSpPr/>
          <p:nvPr/>
        </p:nvSpPr>
        <p:spPr>
          <a:xfrm>
            <a:off x="164593" y="3979940"/>
            <a:ext cx="1593642" cy="523220"/>
          </a:xfrm>
          <a:prstGeom prst="rect">
            <a:avLst/>
          </a:prstGeom>
        </p:spPr>
        <p:txBody>
          <a:bodyPr wrap="none">
            <a:spAutoFit/>
          </a:bodyPr>
          <a:lstStyle/>
          <a:p>
            <a:pPr algn="ctr"/>
            <a:r>
              <a:rPr lang="en-US" sz="2800" dirty="0">
                <a:latin typeface="Franklin Gothic Medium" panose="020B0603020102020204" pitchFamily="34" charset="0"/>
              </a:rPr>
              <a:t>Worker 2</a:t>
            </a:r>
          </a:p>
        </p:txBody>
      </p:sp>
      <p:sp>
        <p:nvSpPr>
          <p:cNvPr id="44" name="Rectangle 43">
            <a:extLst>
              <a:ext uri="{FF2B5EF4-FFF2-40B4-BE49-F238E27FC236}">
                <a16:creationId xmlns:a16="http://schemas.microsoft.com/office/drawing/2014/main" id="{D7A041C3-8C45-41A8-A3D7-E2D0CD6E4629}"/>
              </a:ext>
            </a:extLst>
          </p:cNvPr>
          <p:cNvSpPr/>
          <p:nvPr/>
        </p:nvSpPr>
        <p:spPr>
          <a:xfrm>
            <a:off x="3417322" y="3011625"/>
            <a:ext cx="2661798" cy="5811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Test Trace 1</a:t>
            </a:r>
          </a:p>
        </p:txBody>
      </p:sp>
      <p:sp>
        <p:nvSpPr>
          <p:cNvPr id="45" name="Rectangle 44">
            <a:extLst>
              <a:ext uri="{FF2B5EF4-FFF2-40B4-BE49-F238E27FC236}">
                <a16:creationId xmlns:a16="http://schemas.microsoft.com/office/drawing/2014/main" id="{010E8175-6130-4BA5-8F5B-B6481BA1F398}"/>
              </a:ext>
            </a:extLst>
          </p:cNvPr>
          <p:cNvSpPr/>
          <p:nvPr/>
        </p:nvSpPr>
        <p:spPr>
          <a:xfrm>
            <a:off x="5684792" y="3950997"/>
            <a:ext cx="2661798" cy="5811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Test Trace 2</a:t>
            </a:r>
          </a:p>
        </p:txBody>
      </p:sp>
      <p:sp>
        <p:nvSpPr>
          <p:cNvPr id="46" name="Rectangle 45">
            <a:extLst>
              <a:ext uri="{FF2B5EF4-FFF2-40B4-BE49-F238E27FC236}">
                <a16:creationId xmlns:a16="http://schemas.microsoft.com/office/drawing/2014/main" id="{C7A34931-551E-4BDB-9889-B2A1173E32AE}"/>
              </a:ext>
            </a:extLst>
          </p:cNvPr>
          <p:cNvSpPr/>
          <p:nvPr/>
        </p:nvSpPr>
        <p:spPr>
          <a:xfrm>
            <a:off x="8061413" y="2996805"/>
            <a:ext cx="2661798" cy="58110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Test Trace 3</a:t>
            </a:r>
          </a:p>
        </p:txBody>
      </p:sp>
      <p:sp>
        <p:nvSpPr>
          <p:cNvPr id="17" name="Rectangle 16">
            <a:extLst>
              <a:ext uri="{FF2B5EF4-FFF2-40B4-BE49-F238E27FC236}">
                <a16:creationId xmlns:a16="http://schemas.microsoft.com/office/drawing/2014/main" id="{9DF2072A-52C5-4381-AA23-0735AA311D79}"/>
              </a:ext>
            </a:extLst>
          </p:cNvPr>
          <p:cNvSpPr/>
          <p:nvPr/>
        </p:nvSpPr>
        <p:spPr>
          <a:xfrm>
            <a:off x="8135825" y="2237232"/>
            <a:ext cx="107162" cy="1159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18" name="Rectangle 17">
            <a:extLst>
              <a:ext uri="{FF2B5EF4-FFF2-40B4-BE49-F238E27FC236}">
                <a16:creationId xmlns:a16="http://schemas.microsoft.com/office/drawing/2014/main" id="{80F0130D-DB15-4466-9FA8-D357D0AFAA80}"/>
              </a:ext>
            </a:extLst>
          </p:cNvPr>
          <p:cNvSpPr/>
          <p:nvPr/>
        </p:nvSpPr>
        <p:spPr>
          <a:xfrm>
            <a:off x="8395387" y="2237232"/>
            <a:ext cx="107162" cy="1159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21" name="Rectangle 20">
            <a:extLst>
              <a:ext uri="{FF2B5EF4-FFF2-40B4-BE49-F238E27FC236}">
                <a16:creationId xmlns:a16="http://schemas.microsoft.com/office/drawing/2014/main" id="{CC30E1A0-2DA0-4B55-83D9-69D1D8CE9450}"/>
              </a:ext>
            </a:extLst>
          </p:cNvPr>
          <p:cNvSpPr/>
          <p:nvPr/>
        </p:nvSpPr>
        <p:spPr>
          <a:xfrm>
            <a:off x="8648250" y="2237233"/>
            <a:ext cx="107162" cy="1159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Franklin Gothic Medium" panose="020B0603020102020204" pitchFamily="34" charset="0"/>
            </a:endParaRPr>
          </a:p>
        </p:txBody>
      </p:sp>
      <p:sp>
        <p:nvSpPr>
          <p:cNvPr id="30" name="Rectangle 29">
            <a:extLst>
              <a:ext uri="{FF2B5EF4-FFF2-40B4-BE49-F238E27FC236}">
                <a16:creationId xmlns:a16="http://schemas.microsoft.com/office/drawing/2014/main" id="{40D6F677-D1A8-4EA4-A898-57D6E3D9ABC3}"/>
              </a:ext>
            </a:extLst>
          </p:cNvPr>
          <p:cNvSpPr/>
          <p:nvPr/>
        </p:nvSpPr>
        <p:spPr>
          <a:xfrm>
            <a:off x="924596" y="1772103"/>
            <a:ext cx="2298984"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Transaction 1</a:t>
            </a:r>
          </a:p>
        </p:txBody>
      </p:sp>
      <p:sp>
        <p:nvSpPr>
          <p:cNvPr id="31" name="Rectangle 30">
            <a:extLst>
              <a:ext uri="{FF2B5EF4-FFF2-40B4-BE49-F238E27FC236}">
                <a16:creationId xmlns:a16="http://schemas.microsoft.com/office/drawing/2014/main" id="{2142047E-31BD-4BD0-B7EF-613EF86D5509}"/>
              </a:ext>
            </a:extLst>
          </p:cNvPr>
          <p:cNvSpPr/>
          <p:nvPr/>
        </p:nvSpPr>
        <p:spPr>
          <a:xfrm>
            <a:off x="3304694" y="1772103"/>
            <a:ext cx="2298984"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Transaction 2</a:t>
            </a:r>
          </a:p>
        </p:txBody>
      </p:sp>
      <p:sp>
        <p:nvSpPr>
          <p:cNvPr id="33" name="Rectangle 32">
            <a:extLst>
              <a:ext uri="{FF2B5EF4-FFF2-40B4-BE49-F238E27FC236}">
                <a16:creationId xmlns:a16="http://schemas.microsoft.com/office/drawing/2014/main" id="{0C569133-659B-4093-9027-26A420845ABE}"/>
              </a:ext>
            </a:extLst>
          </p:cNvPr>
          <p:cNvSpPr/>
          <p:nvPr/>
        </p:nvSpPr>
        <p:spPr>
          <a:xfrm>
            <a:off x="5684792" y="1772103"/>
            <a:ext cx="2298984"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Transaction 3</a:t>
            </a:r>
          </a:p>
        </p:txBody>
      </p:sp>
      <p:sp>
        <p:nvSpPr>
          <p:cNvPr id="27" name="Rectangle 26">
            <a:extLst>
              <a:ext uri="{FF2B5EF4-FFF2-40B4-BE49-F238E27FC236}">
                <a16:creationId xmlns:a16="http://schemas.microsoft.com/office/drawing/2014/main" id="{843CDCB3-C52A-D847-9265-EE8C3914906C}"/>
              </a:ext>
            </a:extLst>
          </p:cNvPr>
          <p:cNvSpPr/>
          <p:nvPr/>
        </p:nvSpPr>
        <p:spPr>
          <a:xfrm>
            <a:off x="3237648" y="2807576"/>
            <a:ext cx="3017702" cy="904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A817CE7-37EB-3345-8842-4115E9F870B2}"/>
              </a:ext>
            </a:extLst>
          </p:cNvPr>
          <p:cNvSpPr/>
          <p:nvPr/>
        </p:nvSpPr>
        <p:spPr>
          <a:xfrm>
            <a:off x="5484847" y="3843696"/>
            <a:ext cx="3017702" cy="904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F86065B-B9C1-584B-9240-BBE84D367F20}"/>
              </a:ext>
            </a:extLst>
          </p:cNvPr>
          <p:cNvSpPr/>
          <p:nvPr/>
        </p:nvSpPr>
        <p:spPr>
          <a:xfrm>
            <a:off x="7883461" y="2842081"/>
            <a:ext cx="3017702" cy="904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1589069-98DB-4AE0-8392-CAB66C2A6149}"/>
              </a:ext>
            </a:extLst>
          </p:cNvPr>
          <p:cNvSpPr>
            <a:spLocks noGrp="1"/>
          </p:cNvSpPr>
          <p:nvPr>
            <p:ph type="sldNum" sz="quarter" idx="12"/>
          </p:nvPr>
        </p:nvSpPr>
        <p:spPr/>
        <p:txBody>
          <a:bodyPr/>
          <a:lstStyle/>
          <a:p>
            <a:fld id="{5E9D59E2-FF9E-824B-BC6B-E1567BE22C0E}" type="slidenum">
              <a:rPr lang="en-US" smtClean="0"/>
              <a:t>38</a:t>
            </a:fld>
            <a:endParaRPr lang="en-US" dirty="0"/>
          </a:p>
        </p:txBody>
      </p:sp>
    </p:spTree>
    <p:extLst>
      <p:ext uri="{BB962C8B-B14F-4D97-AF65-F5344CB8AC3E}">
        <p14:creationId xmlns:p14="http://schemas.microsoft.com/office/powerpoint/2010/main" val="4144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20377 -0.18079 L -3.125E-6 0.00046 " pathEditMode="relative" rAng="0" ptsTypes="AA">
                                      <p:cBhvr>
                                        <p:cTn id="16" dur="2000" fill="hold"/>
                                        <p:tgtEl>
                                          <p:spTgt spid="44"/>
                                        </p:tgtEl>
                                        <p:attrNameLst>
                                          <p:attrName>ppt_x</p:attrName>
                                          <p:attrName>ppt_y</p:attrName>
                                        </p:attrNameLst>
                                      </p:cBhvr>
                                      <p:rCtr x="10182" y="9051"/>
                                    </p:animMotion>
                                  </p:childTnLst>
                                </p:cTn>
                              </p:par>
                              <p:par>
                                <p:cTn id="17" presetID="1" presetClass="exit"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19466 -0.31783 L -8.33333E-7 7.31836E-17 " pathEditMode="relative" rAng="0" ptsTypes="AA">
                                      <p:cBhvr>
                                        <p:cTn id="22" dur="2000" fill="hold"/>
                                        <p:tgtEl>
                                          <p:spTgt spid="45"/>
                                        </p:tgtEl>
                                        <p:attrNameLst>
                                          <p:attrName>ppt_x</p:attrName>
                                          <p:attrName>ppt_y</p:attrName>
                                        </p:attrNameLst>
                                      </p:cBhvr>
                                      <p:rCtr x="9740" y="15903"/>
                                    </p:animMotion>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0.19518 -0.17847 L -2.5E-6 1.85185E-6 " pathEditMode="relative" rAng="0" ptsTypes="AA">
                                      <p:cBhvr>
                                        <p:cTn id="28" dur="2000" fill="hold"/>
                                        <p:tgtEl>
                                          <p:spTgt spid="46"/>
                                        </p:tgtEl>
                                        <p:attrNameLst>
                                          <p:attrName>ppt_x</p:attrName>
                                          <p:attrName>ppt_y</p:attrName>
                                        </p:attrNameLst>
                                      </p:cBhvr>
                                      <p:rCtr x="9753" y="8912"/>
                                    </p:animMotion>
                                  </p:childTnLst>
                                </p:cTn>
                              </p:par>
                              <p:par>
                                <p:cTn id="29" presetID="1" presetClass="exit"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32" grpId="0"/>
      <p:bldP spid="44" grpId="0" animBg="1"/>
      <p:bldP spid="45" grpId="0" animBg="1"/>
      <p:bldP spid="46" grpId="0" animBg="1"/>
      <p:bldP spid="27" grpId="0" animBg="1"/>
      <p:bldP spid="28"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E2451-2FB5-437C-9793-0F549DA1EC7C}"/>
              </a:ext>
            </a:extLst>
          </p:cNvPr>
          <p:cNvSpPr>
            <a:spLocks noGrp="1"/>
          </p:cNvSpPr>
          <p:nvPr>
            <p:ph type="title"/>
          </p:nvPr>
        </p:nvSpPr>
        <p:spPr/>
        <p:txBody>
          <a:bodyPr/>
          <a:lstStyle/>
          <a:p>
            <a:r>
              <a:rPr lang="en-US" dirty="0"/>
              <a:t>SYSTEM INTEGRATION</a:t>
            </a:r>
          </a:p>
        </p:txBody>
      </p:sp>
      <p:sp>
        <p:nvSpPr>
          <p:cNvPr id="5" name="Rectangle 4">
            <a:extLst>
              <a:ext uri="{FF2B5EF4-FFF2-40B4-BE49-F238E27FC236}">
                <a16:creationId xmlns:a16="http://schemas.microsoft.com/office/drawing/2014/main" id="{74D79CCD-C038-644F-BBFB-632F16350F6E}"/>
              </a:ext>
            </a:extLst>
          </p:cNvPr>
          <p:cNvSpPr/>
          <p:nvPr/>
        </p:nvSpPr>
        <p:spPr>
          <a:xfrm>
            <a:off x="8846615" y="1769460"/>
            <a:ext cx="2098652" cy="584775"/>
          </a:xfrm>
          <a:prstGeom prst="rect">
            <a:avLst/>
          </a:prstGeom>
        </p:spPr>
        <p:txBody>
          <a:bodyPr wrap="none">
            <a:spAutoFit/>
          </a:bodyPr>
          <a:lstStyle/>
          <a:p>
            <a:pPr algn="ctr"/>
            <a:r>
              <a:rPr lang="en-US" sz="3200" i="1" dirty="0">
                <a:solidFill>
                  <a:schemeClr val="accent1">
                    <a:lumMod val="75000"/>
                  </a:schemeClr>
                </a:solidFill>
                <a:latin typeface="Franklin Gothic Medium" panose="020B0603020102020204" pitchFamily="34" charset="0"/>
              </a:rPr>
              <a:t>User-space</a:t>
            </a:r>
          </a:p>
        </p:txBody>
      </p:sp>
      <p:sp>
        <p:nvSpPr>
          <p:cNvPr id="7" name="Rectangle 6">
            <a:extLst>
              <a:ext uri="{FF2B5EF4-FFF2-40B4-BE49-F238E27FC236}">
                <a16:creationId xmlns:a16="http://schemas.microsoft.com/office/drawing/2014/main" id="{D83FB2CE-C846-684D-B4EA-8BA4ED474202}"/>
              </a:ext>
            </a:extLst>
          </p:cNvPr>
          <p:cNvSpPr/>
          <p:nvPr/>
        </p:nvSpPr>
        <p:spPr>
          <a:xfrm>
            <a:off x="9623983" y="4025290"/>
            <a:ext cx="1317413" cy="584775"/>
          </a:xfrm>
          <a:prstGeom prst="rect">
            <a:avLst/>
          </a:prstGeom>
        </p:spPr>
        <p:txBody>
          <a:bodyPr wrap="none">
            <a:spAutoFit/>
          </a:bodyPr>
          <a:lstStyle/>
          <a:p>
            <a:pPr algn="ctr"/>
            <a:r>
              <a:rPr lang="en-US" sz="3200" i="1" dirty="0">
                <a:solidFill>
                  <a:schemeClr val="accent1">
                    <a:lumMod val="75000"/>
                  </a:schemeClr>
                </a:solidFill>
                <a:latin typeface="Franklin Gothic Medium" panose="020B0603020102020204" pitchFamily="34" charset="0"/>
              </a:rPr>
              <a:t>Kernel</a:t>
            </a:r>
          </a:p>
        </p:txBody>
      </p:sp>
      <p:sp>
        <p:nvSpPr>
          <p:cNvPr id="10" name="Rectangle 9">
            <a:extLst>
              <a:ext uri="{FF2B5EF4-FFF2-40B4-BE49-F238E27FC236}">
                <a16:creationId xmlns:a16="http://schemas.microsoft.com/office/drawing/2014/main" id="{F1AAE930-41A0-B64D-B6A2-915FC0A33806}"/>
              </a:ext>
            </a:extLst>
          </p:cNvPr>
          <p:cNvSpPr/>
          <p:nvPr/>
        </p:nvSpPr>
        <p:spPr>
          <a:xfrm>
            <a:off x="2242868" y="3584570"/>
            <a:ext cx="2193984" cy="6642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PM Program</a:t>
            </a:r>
          </a:p>
        </p:txBody>
      </p:sp>
      <p:sp>
        <p:nvSpPr>
          <p:cNvPr id="11" name="Rectangle 10">
            <a:extLst>
              <a:ext uri="{FF2B5EF4-FFF2-40B4-BE49-F238E27FC236}">
                <a16:creationId xmlns:a16="http://schemas.microsoft.com/office/drawing/2014/main" id="{C3D5CD23-1476-CE49-A7D4-67617403CA3F}"/>
              </a:ext>
            </a:extLst>
          </p:cNvPr>
          <p:cNvSpPr/>
          <p:nvPr/>
        </p:nvSpPr>
        <p:spPr>
          <a:xfrm>
            <a:off x="6384764" y="3581246"/>
            <a:ext cx="2970361" cy="6642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Franklin Gothic Medium" panose="020B0603020102020204" pitchFamily="34" charset="0"/>
              </a:rPr>
              <a:t>PM Kernel Module</a:t>
            </a:r>
          </a:p>
        </p:txBody>
      </p:sp>
      <p:sp>
        <p:nvSpPr>
          <p:cNvPr id="12" name="Rectangle 11">
            <a:extLst>
              <a:ext uri="{FF2B5EF4-FFF2-40B4-BE49-F238E27FC236}">
                <a16:creationId xmlns:a16="http://schemas.microsoft.com/office/drawing/2014/main" id="{EECB7A9E-C908-2E40-990F-D73F90D2B571}"/>
              </a:ext>
            </a:extLst>
          </p:cNvPr>
          <p:cNvSpPr/>
          <p:nvPr/>
        </p:nvSpPr>
        <p:spPr>
          <a:xfrm>
            <a:off x="928776" y="3584570"/>
            <a:ext cx="1314091" cy="66423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PMTest</a:t>
            </a:r>
          </a:p>
        </p:txBody>
      </p:sp>
      <p:sp>
        <p:nvSpPr>
          <p:cNvPr id="13" name="Rectangle 12">
            <a:extLst>
              <a:ext uri="{FF2B5EF4-FFF2-40B4-BE49-F238E27FC236}">
                <a16:creationId xmlns:a16="http://schemas.microsoft.com/office/drawing/2014/main" id="{7282C9B6-F193-C64C-B2F1-A78D0B128C82}"/>
              </a:ext>
            </a:extLst>
          </p:cNvPr>
          <p:cNvSpPr/>
          <p:nvPr/>
        </p:nvSpPr>
        <p:spPr>
          <a:xfrm>
            <a:off x="7212898" y="2360367"/>
            <a:ext cx="1314091" cy="66423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PMTest</a:t>
            </a:r>
          </a:p>
        </p:txBody>
      </p:sp>
      <p:sp>
        <p:nvSpPr>
          <p:cNvPr id="14" name="U-Turn Arrow 13">
            <a:extLst>
              <a:ext uri="{FF2B5EF4-FFF2-40B4-BE49-F238E27FC236}">
                <a16:creationId xmlns:a16="http://schemas.microsoft.com/office/drawing/2014/main" id="{EA3B10E6-8AF6-9E42-BE7B-F9CC5CDC2612}"/>
              </a:ext>
            </a:extLst>
          </p:cNvPr>
          <p:cNvSpPr/>
          <p:nvPr/>
        </p:nvSpPr>
        <p:spPr>
          <a:xfrm flipH="1">
            <a:off x="1993417" y="3252452"/>
            <a:ext cx="473737" cy="332117"/>
          </a:xfrm>
          <a:prstGeom prst="uturnArrow">
            <a:avLst>
              <a:gd name="adj1" fmla="val 25000"/>
              <a:gd name="adj2" fmla="val 25000"/>
              <a:gd name="adj3" fmla="val 35389"/>
              <a:gd name="adj4" fmla="val 64611"/>
              <a:gd name="adj5" fmla="val 10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309C9428-9B4E-AA4A-AE85-F95279148E8B}"/>
              </a:ext>
            </a:extLst>
          </p:cNvPr>
          <p:cNvSpPr/>
          <p:nvPr/>
        </p:nvSpPr>
        <p:spPr>
          <a:xfrm>
            <a:off x="2467154" y="3056575"/>
            <a:ext cx="2629822" cy="523220"/>
          </a:xfrm>
          <a:prstGeom prst="rect">
            <a:avLst/>
          </a:prstGeom>
        </p:spPr>
        <p:txBody>
          <a:bodyPr wrap="none">
            <a:spAutoFit/>
          </a:bodyPr>
          <a:lstStyle/>
          <a:p>
            <a:pPr algn="ctr"/>
            <a:r>
              <a:rPr lang="en-US" sz="2800" b="1" dirty="0">
                <a:solidFill>
                  <a:schemeClr val="accent2">
                    <a:lumMod val="75000"/>
                  </a:schemeClr>
                </a:solidFill>
                <a:latin typeface="Franklin Gothic Medium" panose="020B0603020102020204" pitchFamily="34" charset="0"/>
              </a:rPr>
              <a:t>Shared Memory</a:t>
            </a:r>
          </a:p>
        </p:txBody>
      </p:sp>
      <p:sp>
        <p:nvSpPr>
          <p:cNvPr id="16" name="Rectangle 15">
            <a:extLst>
              <a:ext uri="{FF2B5EF4-FFF2-40B4-BE49-F238E27FC236}">
                <a16:creationId xmlns:a16="http://schemas.microsoft.com/office/drawing/2014/main" id="{F6D9B241-66E4-784E-B2DA-FC46B7719BC2}"/>
              </a:ext>
            </a:extLst>
          </p:cNvPr>
          <p:cNvSpPr/>
          <p:nvPr/>
        </p:nvSpPr>
        <p:spPr>
          <a:xfrm>
            <a:off x="928776" y="4922587"/>
            <a:ext cx="3508075" cy="6015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Persistent Memory</a:t>
            </a:r>
          </a:p>
        </p:txBody>
      </p:sp>
      <p:sp>
        <p:nvSpPr>
          <p:cNvPr id="17" name="Rectangle 16">
            <a:extLst>
              <a:ext uri="{FF2B5EF4-FFF2-40B4-BE49-F238E27FC236}">
                <a16:creationId xmlns:a16="http://schemas.microsoft.com/office/drawing/2014/main" id="{444341CF-B10C-A044-8CE5-EFF9EC5E7DDA}"/>
              </a:ext>
            </a:extLst>
          </p:cNvPr>
          <p:cNvSpPr/>
          <p:nvPr/>
        </p:nvSpPr>
        <p:spPr>
          <a:xfrm>
            <a:off x="6115908" y="4922587"/>
            <a:ext cx="3508075" cy="60151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ysClr val="windowText" lastClr="000000"/>
                </a:solidFill>
                <a:latin typeface="Franklin Gothic Medium" panose="020B0603020102020204" pitchFamily="34" charset="0"/>
              </a:rPr>
              <a:t>Persistent Memory</a:t>
            </a:r>
          </a:p>
        </p:txBody>
      </p:sp>
      <p:cxnSp>
        <p:nvCxnSpPr>
          <p:cNvPr id="19" name="Straight Arrow Connector 18">
            <a:extLst>
              <a:ext uri="{FF2B5EF4-FFF2-40B4-BE49-F238E27FC236}">
                <a16:creationId xmlns:a16="http://schemas.microsoft.com/office/drawing/2014/main" id="{003FC38A-A98F-974B-A3E9-ACF852363CFF}"/>
              </a:ext>
            </a:extLst>
          </p:cNvPr>
          <p:cNvCxnSpPr>
            <a:stCxn id="10" idx="2"/>
          </p:cNvCxnSpPr>
          <p:nvPr/>
        </p:nvCxnSpPr>
        <p:spPr>
          <a:xfrm>
            <a:off x="3339860" y="4248804"/>
            <a:ext cx="0" cy="67378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E883EC4-89FD-ED4A-B312-E5AA1AC2BD35}"/>
              </a:ext>
            </a:extLst>
          </p:cNvPr>
          <p:cNvCxnSpPr/>
          <p:nvPr/>
        </p:nvCxnSpPr>
        <p:spPr>
          <a:xfrm>
            <a:off x="7869945" y="4246588"/>
            <a:ext cx="0" cy="673783"/>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50695F0-D85F-9047-947E-B2EEB4D1D3C0}"/>
              </a:ext>
            </a:extLst>
          </p:cNvPr>
          <p:cNvSpPr/>
          <p:nvPr/>
        </p:nvSpPr>
        <p:spPr>
          <a:xfrm>
            <a:off x="981974" y="1768116"/>
            <a:ext cx="2098652" cy="584775"/>
          </a:xfrm>
          <a:prstGeom prst="rect">
            <a:avLst/>
          </a:prstGeom>
        </p:spPr>
        <p:txBody>
          <a:bodyPr wrap="none">
            <a:spAutoFit/>
          </a:bodyPr>
          <a:lstStyle/>
          <a:p>
            <a:pPr algn="ctr"/>
            <a:r>
              <a:rPr lang="en-US" sz="3200" i="1" dirty="0">
                <a:solidFill>
                  <a:schemeClr val="accent1">
                    <a:lumMod val="75000"/>
                  </a:schemeClr>
                </a:solidFill>
                <a:latin typeface="Franklin Gothic Medium" panose="020B0603020102020204" pitchFamily="34" charset="0"/>
              </a:rPr>
              <a:t>User-space</a:t>
            </a:r>
          </a:p>
        </p:txBody>
      </p:sp>
      <p:sp>
        <p:nvSpPr>
          <p:cNvPr id="23" name="Rectangle 22">
            <a:extLst>
              <a:ext uri="{FF2B5EF4-FFF2-40B4-BE49-F238E27FC236}">
                <a16:creationId xmlns:a16="http://schemas.microsoft.com/office/drawing/2014/main" id="{35E045B4-F648-EA47-B77B-FD4C9913517A}"/>
              </a:ext>
            </a:extLst>
          </p:cNvPr>
          <p:cNvSpPr/>
          <p:nvPr/>
        </p:nvSpPr>
        <p:spPr>
          <a:xfrm>
            <a:off x="8048762" y="2950461"/>
            <a:ext cx="1947970" cy="523220"/>
          </a:xfrm>
          <a:prstGeom prst="rect">
            <a:avLst/>
          </a:prstGeom>
        </p:spPr>
        <p:txBody>
          <a:bodyPr wrap="none">
            <a:spAutoFit/>
          </a:bodyPr>
          <a:lstStyle/>
          <a:p>
            <a:pPr algn="ctr"/>
            <a:r>
              <a:rPr lang="en-US" sz="2800" b="1" dirty="0">
                <a:solidFill>
                  <a:schemeClr val="accent2">
                    <a:lumMod val="75000"/>
                  </a:schemeClr>
                </a:solidFill>
                <a:latin typeface="Franklin Gothic Medium" panose="020B0603020102020204" pitchFamily="34" charset="0"/>
              </a:rPr>
              <a:t>Kernel FIFO</a:t>
            </a:r>
          </a:p>
        </p:txBody>
      </p:sp>
      <p:cxnSp>
        <p:nvCxnSpPr>
          <p:cNvPr id="25" name="Straight Connector 24">
            <a:extLst>
              <a:ext uri="{FF2B5EF4-FFF2-40B4-BE49-F238E27FC236}">
                <a16:creationId xmlns:a16="http://schemas.microsoft.com/office/drawing/2014/main" id="{AF8BE7FA-6C08-A34D-9B33-30DBE8778426}"/>
              </a:ext>
            </a:extLst>
          </p:cNvPr>
          <p:cNvCxnSpPr>
            <a:cxnSpLocks/>
          </p:cNvCxnSpPr>
          <p:nvPr/>
        </p:nvCxnSpPr>
        <p:spPr>
          <a:xfrm>
            <a:off x="5988117" y="3418510"/>
            <a:ext cx="4953279"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ight Arrow 21">
            <a:extLst>
              <a:ext uri="{FF2B5EF4-FFF2-40B4-BE49-F238E27FC236}">
                <a16:creationId xmlns:a16="http://schemas.microsoft.com/office/drawing/2014/main" id="{2CEDE6F9-A8C5-6348-8752-A8A6133F8B57}"/>
              </a:ext>
            </a:extLst>
          </p:cNvPr>
          <p:cNvSpPr/>
          <p:nvPr/>
        </p:nvSpPr>
        <p:spPr>
          <a:xfrm rot="16200000">
            <a:off x="7615648" y="3192769"/>
            <a:ext cx="526506" cy="24601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7C78C5A-DE16-4CEC-9AE2-2D27F62DC179}"/>
              </a:ext>
            </a:extLst>
          </p:cNvPr>
          <p:cNvSpPr>
            <a:spLocks noGrp="1"/>
          </p:cNvSpPr>
          <p:nvPr>
            <p:ph type="sldNum" sz="quarter" idx="12"/>
          </p:nvPr>
        </p:nvSpPr>
        <p:spPr/>
        <p:txBody>
          <a:bodyPr/>
          <a:lstStyle/>
          <a:p>
            <a:fld id="{5E9D59E2-FF9E-824B-BC6B-E1567BE22C0E}" type="slidenum">
              <a:rPr lang="en-US" smtClean="0"/>
              <a:t>39</a:t>
            </a:fld>
            <a:endParaRPr lang="en-US" dirty="0"/>
          </a:p>
        </p:txBody>
      </p:sp>
      <p:sp>
        <p:nvSpPr>
          <p:cNvPr id="24" name="Rounded Rectangle 20">
            <a:extLst>
              <a:ext uri="{FF2B5EF4-FFF2-40B4-BE49-F238E27FC236}">
                <a16:creationId xmlns:a16="http://schemas.microsoft.com/office/drawing/2014/main" id="{A48B1605-24F0-4718-9B43-DB4705B149FD}"/>
              </a:ext>
            </a:extLst>
          </p:cNvPr>
          <p:cNvSpPr/>
          <p:nvPr/>
        </p:nvSpPr>
        <p:spPr>
          <a:xfrm>
            <a:off x="0" y="5795984"/>
            <a:ext cx="12192000" cy="632230"/>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ts val="4000"/>
              </a:lnSpc>
            </a:pPr>
            <a:r>
              <a:rPr lang="en-US" sz="3200" dirty="0">
                <a:solidFill>
                  <a:schemeClr val="tx1"/>
                </a:solidFill>
                <a:latin typeface="Franklin Gothic Medium" panose="020B0603020102020204" pitchFamily="34" charset="0"/>
              </a:rPr>
              <a:t>Efficient testing for both </a:t>
            </a:r>
            <a:r>
              <a:rPr lang="en-US" sz="3200" b="1" dirty="0">
                <a:solidFill>
                  <a:schemeClr val="accent2">
                    <a:lumMod val="75000"/>
                  </a:schemeClr>
                </a:solidFill>
                <a:latin typeface="Franklin Gothic Medium" panose="020B0603020102020204" pitchFamily="34" charset="0"/>
              </a:rPr>
              <a:t>user-space</a:t>
            </a:r>
            <a:r>
              <a:rPr lang="en-US" sz="3200" dirty="0">
                <a:solidFill>
                  <a:schemeClr val="tx1"/>
                </a:solidFill>
                <a:latin typeface="Franklin Gothic Medium" panose="020B0603020102020204" pitchFamily="34" charset="0"/>
              </a:rPr>
              <a:t> programs and </a:t>
            </a:r>
            <a:r>
              <a:rPr lang="en-US" sz="3200" b="1" dirty="0">
                <a:solidFill>
                  <a:schemeClr val="accent2">
                    <a:lumMod val="75000"/>
                  </a:schemeClr>
                </a:solidFill>
                <a:latin typeface="Franklin Gothic Medium" panose="020B0603020102020204" pitchFamily="34" charset="0"/>
              </a:rPr>
              <a:t>kernel</a:t>
            </a:r>
            <a:r>
              <a:rPr lang="en-US" sz="3200" dirty="0">
                <a:solidFill>
                  <a:schemeClr val="tx1"/>
                </a:solidFill>
                <a:latin typeface="Franklin Gothic Medium" panose="020B0603020102020204" pitchFamily="34" charset="0"/>
              </a:rPr>
              <a:t> modules</a:t>
            </a:r>
            <a:endParaRPr lang="en-US" sz="3200" dirty="0">
              <a:solidFill>
                <a:schemeClr val="accent2">
                  <a:lumMod val="75000"/>
                </a:schemeClr>
              </a:solidFill>
              <a:latin typeface="Franklin Gothic Medium" panose="020B0603020102020204" pitchFamily="34" charset="0"/>
            </a:endParaRPr>
          </a:p>
        </p:txBody>
      </p:sp>
    </p:spTree>
    <p:extLst>
      <p:ext uri="{BB962C8B-B14F-4D97-AF65-F5344CB8AC3E}">
        <p14:creationId xmlns:p14="http://schemas.microsoft.com/office/powerpoint/2010/main" val="311063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1" grpId="0" animBg="1"/>
      <p:bldP spid="12" grpId="0" animBg="1"/>
      <p:bldP spid="13" grpId="0" animBg="1"/>
      <p:bldP spid="14" grpId="0" animBg="1"/>
      <p:bldP spid="15" grpId="0"/>
      <p:bldP spid="16" grpId="0" animBg="1"/>
      <p:bldP spid="17" grpId="0" animBg="1"/>
      <p:bldP spid="21" grpId="0"/>
      <p:bldP spid="23" grpId="0"/>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F52204-9741-E74D-9FE1-C6334F5C6ABD}"/>
              </a:ext>
            </a:extLst>
          </p:cNvPr>
          <p:cNvPicPr>
            <a:picLocks noChangeAspect="1"/>
          </p:cNvPicPr>
          <p:nvPr/>
        </p:nvPicPr>
        <p:blipFill>
          <a:blip r:embed="rId3"/>
          <a:stretch>
            <a:fillRect/>
          </a:stretch>
        </p:blipFill>
        <p:spPr>
          <a:xfrm>
            <a:off x="2318801" y="1653285"/>
            <a:ext cx="1163117" cy="1107376"/>
          </a:xfrm>
          <a:prstGeom prst="rect">
            <a:avLst/>
          </a:prstGeom>
        </p:spPr>
      </p:pic>
      <p:pic>
        <p:nvPicPr>
          <p:cNvPr id="9" name="Picture 8">
            <a:extLst>
              <a:ext uri="{FF2B5EF4-FFF2-40B4-BE49-F238E27FC236}">
                <a16:creationId xmlns:a16="http://schemas.microsoft.com/office/drawing/2014/main" id="{AAFF10BC-A611-164C-9C44-1948E9FD0BC1}"/>
              </a:ext>
            </a:extLst>
          </p:cNvPr>
          <p:cNvPicPr>
            <a:picLocks noChangeAspect="1"/>
          </p:cNvPicPr>
          <p:nvPr/>
        </p:nvPicPr>
        <p:blipFill>
          <a:blip r:embed="rId3"/>
          <a:stretch>
            <a:fillRect/>
          </a:stretch>
        </p:blipFill>
        <p:spPr>
          <a:xfrm>
            <a:off x="7785905" y="1703602"/>
            <a:ext cx="1163117" cy="1107376"/>
          </a:xfrm>
          <a:prstGeom prst="rect">
            <a:avLst/>
          </a:prstGeom>
        </p:spPr>
      </p:pic>
      <p:sp>
        <p:nvSpPr>
          <p:cNvPr id="10" name="Rectangle 9">
            <a:extLst>
              <a:ext uri="{FF2B5EF4-FFF2-40B4-BE49-F238E27FC236}">
                <a16:creationId xmlns:a16="http://schemas.microsoft.com/office/drawing/2014/main" id="{0B001E75-6B2C-BA42-A77F-2F3D2C122FBB}"/>
              </a:ext>
            </a:extLst>
          </p:cNvPr>
          <p:cNvSpPr/>
          <p:nvPr/>
        </p:nvSpPr>
        <p:spPr>
          <a:xfrm>
            <a:off x="1795168" y="3322072"/>
            <a:ext cx="2210385" cy="7419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Franklin Gothic Medium" panose="020B0603020102020204" pitchFamily="34" charset="0"/>
              </a:rPr>
              <a:t>File System</a:t>
            </a:r>
          </a:p>
        </p:txBody>
      </p:sp>
      <p:pic>
        <p:nvPicPr>
          <p:cNvPr id="11" name="Picture 10">
            <a:extLst>
              <a:ext uri="{FF2B5EF4-FFF2-40B4-BE49-F238E27FC236}">
                <a16:creationId xmlns:a16="http://schemas.microsoft.com/office/drawing/2014/main" id="{0447B826-2D38-2149-90A4-97670482830B}"/>
              </a:ext>
            </a:extLst>
          </p:cNvPr>
          <p:cNvPicPr>
            <a:picLocks noChangeAspect="1"/>
          </p:cNvPicPr>
          <p:nvPr/>
        </p:nvPicPr>
        <p:blipFill>
          <a:blip r:embed="rId4"/>
          <a:stretch>
            <a:fillRect/>
          </a:stretch>
        </p:blipFill>
        <p:spPr>
          <a:xfrm>
            <a:off x="2235779" y="4559965"/>
            <a:ext cx="1194117" cy="1194117"/>
          </a:xfrm>
          <a:prstGeom prst="rect">
            <a:avLst/>
          </a:prstGeom>
        </p:spPr>
      </p:pic>
      <p:cxnSp>
        <p:nvCxnSpPr>
          <p:cNvPr id="13" name="Straight Arrow Connector 12">
            <a:extLst>
              <a:ext uri="{FF2B5EF4-FFF2-40B4-BE49-F238E27FC236}">
                <a16:creationId xmlns:a16="http://schemas.microsoft.com/office/drawing/2014/main" id="{9E1BD8C9-B166-1F4D-8F93-1C8901970D92}"/>
              </a:ext>
            </a:extLst>
          </p:cNvPr>
          <p:cNvCxnSpPr/>
          <p:nvPr/>
        </p:nvCxnSpPr>
        <p:spPr>
          <a:xfrm>
            <a:off x="2835539" y="2824361"/>
            <a:ext cx="0" cy="4977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4F75DEF-F1AB-0C4D-A3B4-1D793958006B}"/>
              </a:ext>
            </a:extLst>
          </p:cNvPr>
          <p:cNvCxnSpPr/>
          <p:nvPr/>
        </p:nvCxnSpPr>
        <p:spPr>
          <a:xfrm>
            <a:off x="2835539" y="4064025"/>
            <a:ext cx="0" cy="4977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FF42DF8-6A82-9543-8524-AF58D9CB1BD7}"/>
              </a:ext>
            </a:extLst>
          </p:cNvPr>
          <p:cNvPicPr>
            <a:picLocks noChangeAspect="1"/>
          </p:cNvPicPr>
          <p:nvPr/>
        </p:nvPicPr>
        <p:blipFill rotWithShape="1">
          <a:blip r:embed="rId5"/>
          <a:srcRect t="31609" b="35841"/>
          <a:stretch/>
        </p:blipFill>
        <p:spPr>
          <a:xfrm>
            <a:off x="6977773" y="4625420"/>
            <a:ext cx="2575563" cy="902826"/>
          </a:xfrm>
          <a:prstGeom prst="rect">
            <a:avLst/>
          </a:prstGeom>
        </p:spPr>
      </p:pic>
      <p:sp>
        <p:nvSpPr>
          <p:cNvPr id="16" name="Rectangle 15">
            <a:extLst>
              <a:ext uri="{FF2B5EF4-FFF2-40B4-BE49-F238E27FC236}">
                <a16:creationId xmlns:a16="http://schemas.microsoft.com/office/drawing/2014/main" id="{6D66166C-09D8-1145-A6E6-BC4657541090}"/>
              </a:ext>
            </a:extLst>
          </p:cNvPr>
          <p:cNvSpPr/>
          <p:nvPr/>
        </p:nvSpPr>
        <p:spPr>
          <a:xfrm>
            <a:off x="7407787" y="5341912"/>
            <a:ext cx="1715534" cy="523220"/>
          </a:xfrm>
          <a:prstGeom prst="rect">
            <a:avLst/>
          </a:prstGeom>
        </p:spPr>
        <p:txBody>
          <a:bodyPr wrap="none">
            <a:spAutoFit/>
          </a:bodyPr>
          <a:lstStyle/>
          <a:p>
            <a:r>
              <a:rPr lang="en-US" sz="2800" dirty="0">
                <a:latin typeface="Franklin Gothic Medium" panose="020B0603020102020204" pitchFamily="34" charset="0"/>
              </a:rPr>
              <a:t>PM-DIMM</a:t>
            </a:r>
          </a:p>
        </p:txBody>
      </p:sp>
      <p:cxnSp>
        <p:nvCxnSpPr>
          <p:cNvPr id="17" name="Straight Arrow Connector 16">
            <a:extLst>
              <a:ext uri="{FF2B5EF4-FFF2-40B4-BE49-F238E27FC236}">
                <a16:creationId xmlns:a16="http://schemas.microsoft.com/office/drawing/2014/main" id="{DE4985E2-16AF-344E-972F-0F4B68B82767}"/>
              </a:ext>
            </a:extLst>
          </p:cNvPr>
          <p:cNvCxnSpPr>
            <a:cxnSpLocks/>
          </p:cNvCxnSpPr>
          <p:nvPr/>
        </p:nvCxnSpPr>
        <p:spPr>
          <a:xfrm>
            <a:off x="8265555" y="2874678"/>
            <a:ext cx="0" cy="173462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AD18054-62DE-AB4A-B08E-3E306C1291AA}"/>
              </a:ext>
            </a:extLst>
          </p:cNvPr>
          <p:cNvSpPr txBox="1"/>
          <p:nvPr/>
        </p:nvSpPr>
        <p:spPr>
          <a:xfrm>
            <a:off x="1" y="6012520"/>
            <a:ext cx="12191999" cy="715089"/>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dirty="0">
                <a:latin typeface="Franklin Gothic Medium" panose="020B0603020102020204" pitchFamily="34" charset="0"/>
              </a:rPr>
              <a:t>The </a:t>
            </a:r>
            <a:r>
              <a:rPr lang="en-US" sz="3600" b="1" dirty="0">
                <a:solidFill>
                  <a:schemeClr val="accent2">
                    <a:lumMod val="75000"/>
                  </a:schemeClr>
                </a:solidFill>
                <a:latin typeface="Franklin Gothic Medium" panose="020B0603020102020204" pitchFamily="34" charset="0"/>
              </a:rPr>
              <a:t>file system </a:t>
            </a:r>
            <a:r>
              <a:rPr lang="en-US" sz="3600" dirty="0">
                <a:latin typeface="Franklin Gothic Medium" panose="020B0603020102020204" pitchFamily="34" charset="0"/>
              </a:rPr>
              <a:t>guarantees crash consistency</a:t>
            </a:r>
          </a:p>
        </p:txBody>
      </p:sp>
      <p:sp>
        <p:nvSpPr>
          <p:cNvPr id="27" name="Title 1">
            <a:extLst>
              <a:ext uri="{FF2B5EF4-FFF2-40B4-BE49-F238E27FC236}">
                <a16:creationId xmlns:a16="http://schemas.microsoft.com/office/drawing/2014/main" id="{4C66F308-A0AF-3949-8AE8-A5DFF9D3C7F2}"/>
              </a:ext>
            </a:extLst>
          </p:cNvPr>
          <p:cNvSpPr>
            <a:spLocks noGrp="1"/>
          </p:cNvSpPr>
          <p:nvPr>
            <p:ph type="title"/>
          </p:nvPr>
        </p:nvSpPr>
        <p:spPr>
          <a:xfrm>
            <a:off x="838200" y="365125"/>
            <a:ext cx="10515600" cy="1325563"/>
          </a:xfrm>
        </p:spPr>
        <p:txBody>
          <a:bodyPr/>
          <a:lstStyle/>
          <a:p>
            <a:r>
              <a:rPr lang="en-US" dirty="0"/>
              <a:t>INTEGRATION OF PM</a:t>
            </a:r>
          </a:p>
        </p:txBody>
      </p:sp>
      <p:sp>
        <p:nvSpPr>
          <p:cNvPr id="29" name="Right Arrow 28">
            <a:extLst>
              <a:ext uri="{FF2B5EF4-FFF2-40B4-BE49-F238E27FC236}">
                <a16:creationId xmlns:a16="http://schemas.microsoft.com/office/drawing/2014/main" id="{F9483CD6-4D01-DA42-94DE-0E06AB405E15}"/>
              </a:ext>
            </a:extLst>
          </p:cNvPr>
          <p:cNvSpPr/>
          <p:nvPr/>
        </p:nvSpPr>
        <p:spPr>
          <a:xfrm>
            <a:off x="5268917" y="3095822"/>
            <a:ext cx="1295086" cy="71508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0A2A5D4-CEC2-4953-86F6-1F8DC997BDE0}"/>
              </a:ext>
            </a:extLst>
          </p:cNvPr>
          <p:cNvSpPr/>
          <p:nvPr/>
        </p:nvSpPr>
        <p:spPr>
          <a:xfrm>
            <a:off x="5065923" y="2621412"/>
            <a:ext cx="1620957" cy="523220"/>
          </a:xfrm>
          <a:prstGeom prst="rect">
            <a:avLst/>
          </a:prstGeom>
        </p:spPr>
        <p:txBody>
          <a:bodyPr wrap="none">
            <a:spAutoFit/>
          </a:bodyPr>
          <a:lstStyle/>
          <a:p>
            <a:r>
              <a:rPr lang="en-US" sz="2800" dirty="0">
                <a:latin typeface="Franklin Gothic Medium" panose="020B0603020102020204" pitchFamily="34" charset="0"/>
              </a:rPr>
              <a:t>Using PM</a:t>
            </a:r>
          </a:p>
        </p:txBody>
      </p:sp>
      <p:grpSp>
        <p:nvGrpSpPr>
          <p:cNvPr id="6" name="Group 5">
            <a:extLst>
              <a:ext uri="{FF2B5EF4-FFF2-40B4-BE49-F238E27FC236}">
                <a16:creationId xmlns:a16="http://schemas.microsoft.com/office/drawing/2014/main" id="{EDFA1173-DA07-4435-A5CB-DE4B36711DD8}"/>
              </a:ext>
            </a:extLst>
          </p:cNvPr>
          <p:cNvGrpSpPr/>
          <p:nvPr/>
        </p:nvGrpSpPr>
        <p:grpSpPr>
          <a:xfrm>
            <a:off x="795512" y="3580795"/>
            <a:ext cx="958941" cy="834738"/>
            <a:chOff x="1129892" y="3563672"/>
            <a:chExt cx="958941" cy="834738"/>
          </a:xfrm>
        </p:grpSpPr>
        <p:pic>
          <p:nvPicPr>
            <p:cNvPr id="1030" name="Picture 6" descr="Related image">
              <a:extLst>
                <a:ext uri="{FF2B5EF4-FFF2-40B4-BE49-F238E27FC236}">
                  <a16:creationId xmlns:a16="http://schemas.microsoft.com/office/drawing/2014/main" id="{63A24942-AA59-48D7-BBAF-84F0B7558B20}"/>
                </a:ext>
              </a:extLst>
            </p:cNvPr>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1203076" y="3689249"/>
              <a:ext cx="537528" cy="663083"/>
            </a:xfrm>
            <a:prstGeom prst="rect">
              <a:avLst/>
            </a:prstGeom>
            <a:noFill/>
            <a:extLst>
              <a:ext uri="{909E8E84-426E-40DD-AFC4-6F175D3DCCD1}">
                <a14:hiddenFill xmlns:a14="http://schemas.microsoft.com/office/drawing/2010/main">
                  <a:solidFill>
                    <a:srgbClr val="FFFFFF"/>
                  </a:solidFill>
                </a14:hiddenFill>
              </a:ext>
            </a:extLst>
          </p:spPr>
        </p:pic>
        <p:sp>
          <p:nvSpPr>
            <p:cNvPr id="21" name="Lightning Bolt 20">
              <a:extLst>
                <a:ext uri="{FF2B5EF4-FFF2-40B4-BE49-F238E27FC236}">
                  <a16:creationId xmlns:a16="http://schemas.microsoft.com/office/drawing/2014/main" id="{384286CF-C3C1-4002-9D7A-69007F14EDBB}"/>
                </a:ext>
              </a:extLst>
            </p:cNvPr>
            <p:cNvSpPr/>
            <p:nvPr/>
          </p:nvSpPr>
          <p:spPr>
            <a:xfrm>
              <a:off x="1129892" y="3563672"/>
              <a:ext cx="537528" cy="443429"/>
            </a:xfrm>
            <a:prstGeom prst="lightningBolt">
              <a:avLst/>
            </a:prstGeom>
            <a:solidFill>
              <a:schemeClr val="accent4"/>
            </a:solidFill>
            <a:ln w="190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581C899D-A071-42D0-BF9A-E5F500DBE9AD}"/>
                </a:ext>
              </a:extLst>
            </p:cNvPr>
            <p:cNvPicPr>
              <a:picLocks noChangeAspect="1" noChangeArrowheads="1"/>
            </p:cNvPicPr>
            <p:nvPr/>
          </p:nvPicPr>
          <p:blipFill>
            <a:blip r:embed="rId7"/>
            <a:stretch>
              <a:fillRect/>
            </a:stretch>
          </p:blipFill>
          <p:spPr bwMode="auto">
            <a:xfrm>
              <a:off x="1551381" y="3900284"/>
              <a:ext cx="537452" cy="4981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7776CFAD-4E82-4F70-9DB0-01DF6EB701AD}"/>
              </a:ext>
            </a:extLst>
          </p:cNvPr>
          <p:cNvGrpSpPr/>
          <p:nvPr/>
        </p:nvGrpSpPr>
        <p:grpSpPr>
          <a:xfrm>
            <a:off x="9123321" y="1877450"/>
            <a:ext cx="958941" cy="834738"/>
            <a:chOff x="1129892" y="3563672"/>
            <a:chExt cx="958941" cy="834738"/>
          </a:xfrm>
        </p:grpSpPr>
        <p:pic>
          <p:nvPicPr>
            <p:cNvPr id="31" name="Picture 6" descr="Related image">
              <a:extLst>
                <a:ext uri="{FF2B5EF4-FFF2-40B4-BE49-F238E27FC236}">
                  <a16:creationId xmlns:a16="http://schemas.microsoft.com/office/drawing/2014/main" id="{7DEE643A-5C39-483D-BFB0-EACC4BD371ED}"/>
                </a:ext>
              </a:extLst>
            </p:cNvPr>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1203076" y="3689249"/>
              <a:ext cx="537528" cy="663083"/>
            </a:xfrm>
            <a:prstGeom prst="rect">
              <a:avLst/>
            </a:prstGeom>
            <a:noFill/>
            <a:extLst>
              <a:ext uri="{909E8E84-426E-40DD-AFC4-6F175D3DCCD1}">
                <a14:hiddenFill xmlns:a14="http://schemas.microsoft.com/office/drawing/2010/main">
                  <a:solidFill>
                    <a:srgbClr val="FFFFFF"/>
                  </a:solidFill>
                </a14:hiddenFill>
              </a:ext>
            </a:extLst>
          </p:spPr>
        </p:pic>
        <p:sp>
          <p:nvSpPr>
            <p:cNvPr id="32" name="Lightning Bolt 31">
              <a:extLst>
                <a:ext uri="{FF2B5EF4-FFF2-40B4-BE49-F238E27FC236}">
                  <a16:creationId xmlns:a16="http://schemas.microsoft.com/office/drawing/2014/main" id="{3EED3D6A-9D5B-47DE-A13A-85FE965968C0}"/>
                </a:ext>
              </a:extLst>
            </p:cNvPr>
            <p:cNvSpPr/>
            <p:nvPr/>
          </p:nvSpPr>
          <p:spPr>
            <a:xfrm>
              <a:off x="1129892" y="3563672"/>
              <a:ext cx="537528" cy="443429"/>
            </a:xfrm>
            <a:prstGeom prst="lightningBolt">
              <a:avLst/>
            </a:prstGeom>
            <a:solidFill>
              <a:schemeClr val="accent4"/>
            </a:solidFill>
            <a:ln w="190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3" name="Picture 12">
              <a:extLst>
                <a:ext uri="{FF2B5EF4-FFF2-40B4-BE49-F238E27FC236}">
                  <a16:creationId xmlns:a16="http://schemas.microsoft.com/office/drawing/2014/main" id="{7AC37388-E5E7-4202-88BE-C9DB8D28A01D}"/>
                </a:ext>
              </a:extLst>
            </p:cNvPr>
            <p:cNvPicPr>
              <a:picLocks noChangeAspect="1" noChangeArrowheads="1"/>
            </p:cNvPicPr>
            <p:nvPr/>
          </p:nvPicPr>
          <p:blipFill>
            <a:blip r:embed="rId7"/>
            <a:stretch>
              <a:fillRect/>
            </a:stretch>
          </p:blipFill>
          <p:spPr bwMode="auto">
            <a:xfrm>
              <a:off x="1551381" y="3900284"/>
              <a:ext cx="537452" cy="49812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B8774FE7-2644-4A03-A0D8-BBA64116947B}"/>
              </a:ext>
            </a:extLst>
          </p:cNvPr>
          <p:cNvSpPr>
            <a:spLocks noGrp="1"/>
          </p:cNvSpPr>
          <p:nvPr>
            <p:ph type="sldNum" sz="quarter" idx="12"/>
          </p:nvPr>
        </p:nvSpPr>
        <p:spPr/>
        <p:txBody>
          <a:bodyPr/>
          <a:lstStyle/>
          <a:p>
            <a:fld id="{5E9D59E2-FF9E-824B-BC6B-E1567BE22C0E}" type="slidenum">
              <a:rPr lang="en-US" smtClean="0"/>
              <a:t>4</a:t>
            </a:fld>
            <a:endParaRPr lang="en-US" dirty="0"/>
          </a:p>
        </p:txBody>
      </p:sp>
      <p:sp>
        <p:nvSpPr>
          <p:cNvPr id="28" name="TextBox 27">
            <a:extLst>
              <a:ext uri="{FF2B5EF4-FFF2-40B4-BE49-F238E27FC236}">
                <a16:creationId xmlns:a16="http://schemas.microsoft.com/office/drawing/2014/main" id="{F8C6DB09-A5AA-4C41-B90F-E569D1883F1D}"/>
              </a:ext>
            </a:extLst>
          </p:cNvPr>
          <p:cNvSpPr txBox="1"/>
          <p:nvPr/>
        </p:nvSpPr>
        <p:spPr>
          <a:xfrm>
            <a:off x="1" y="6004985"/>
            <a:ext cx="12191999" cy="715089"/>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a:solidFill>
                  <a:schemeClr val="accent2">
                    <a:lumMod val="75000"/>
                  </a:schemeClr>
                </a:solidFill>
                <a:latin typeface="Franklin Gothic Medium" panose="020B0603020102020204" pitchFamily="34" charset="0"/>
              </a:rPr>
              <a:t>Program</a:t>
            </a:r>
            <a:r>
              <a:rPr lang="en-US" sz="3600" dirty="0">
                <a:latin typeface="Franklin Gothic Medium" panose="020B0603020102020204" pitchFamily="34" charset="0"/>
              </a:rPr>
              <a:t> guarantees crash consistency</a:t>
            </a:r>
          </a:p>
        </p:txBody>
      </p:sp>
    </p:spTree>
    <p:extLst>
      <p:ext uri="{BB962C8B-B14F-4D97-AF65-F5344CB8AC3E}">
        <p14:creationId xmlns:p14="http://schemas.microsoft.com/office/powerpoint/2010/main" val="127732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par>
                                <p:cTn id="48" presetID="22" presetClass="entr" presetSubtype="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20" grpId="0" animBg="1"/>
      <p:bldP spid="29" grpId="0" animBg="1"/>
      <p:bldP spid="2" grpId="0"/>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7C20-BA23-4126-BBD8-92C3C6362027}"/>
              </a:ext>
            </a:extLst>
          </p:cNvPr>
          <p:cNvSpPr>
            <a:spLocks noGrp="1"/>
          </p:cNvSpPr>
          <p:nvPr>
            <p:ph type="title"/>
          </p:nvPr>
        </p:nvSpPr>
        <p:spPr>
          <a:xfrm>
            <a:off x="838200" y="288965"/>
            <a:ext cx="10515600" cy="1325563"/>
          </a:xfrm>
        </p:spPr>
        <p:txBody>
          <a:bodyPr/>
          <a:lstStyle/>
          <a:p>
            <a:pPr algn="ctr"/>
            <a:r>
              <a:rPr lang="en-US" dirty="0"/>
              <a:t>OUTLINE</a:t>
            </a:r>
          </a:p>
        </p:txBody>
      </p:sp>
      <p:sp>
        <p:nvSpPr>
          <p:cNvPr id="4" name="Rectangle 3">
            <a:extLst>
              <a:ext uri="{FF2B5EF4-FFF2-40B4-BE49-F238E27FC236}">
                <a16:creationId xmlns:a16="http://schemas.microsoft.com/office/drawing/2014/main" id="{28D91DC8-AD6E-4759-9D85-5A4C0EC9805A}"/>
              </a:ext>
            </a:extLst>
          </p:cNvPr>
          <p:cNvSpPr/>
          <p:nvPr/>
        </p:nvSpPr>
        <p:spPr>
          <a:xfrm>
            <a:off x="2563778" y="1614528"/>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BACKGROUND AND MOTIVATION</a:t>
            </a:r>
          </a:p>
        </p:txBody>
      </p:sp>
      <p:sp>
        <p:nvSpPr>
          <p:cNvPr id="5" name="Rectangle 4">
            <a:extLst>
              <a:ext uri="{FF2B5EF4-FFF2-40B4-BE49-F238E27FC236}">
                <a16:creationId xmlns:a16="http://schemas.microsoft.com/office/drawing/2014/main" id="{8224AC19-760F-4C88-948D-5C1739BF19C3}"/>
              </a:ext>
            </a:extLst>
          </p:cNvPr>
          <p:cNvSpPr/>
          <p:nvPr/>
        </p:nvSpPr>
        <p:spPr>
          <a:xfrm>
            <a:off x="2563778" y="2333544"/>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REQUIREMENTS AND KEY IDEAS</a:t>
            </a:r>
          </a:p>
        </p:txBody>
      </p:sp>
      <p:sp>
        <p:nvSpPr>
          <p:cNvPr id="6" name="Rectangle 5">
            <a:extLst>
              <a:ext uri="{FF2B5EF4-FFF2-40B4-BE49-F238E27FC236}">
                <a16:creationId xmlns:a16="http://schemas.microsoft.com/office/drawing/2014/main" id="{16BA0016-02EC-48D5-A349-E53C366CE343}"/>
              </a:ext>
            </a:extLst>
          </p:cNvPr>
          <p:cNvSpPr/>
          <p:nvPr/>
        </p:nvSpPr>
        <p:spPr>
          <a:xfrm>
            <a:off x="2563778" y="3052560"/>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PMT</a:t>
            </a:r>
            <a:r>
              <a:rPr lang="en-US" sz="2400" dirty="0">
                <a:solidFill>
                  <a:schemeClr val="accent2">
                    <a:lumMod val="60000"/>
                    <a:lumOff val="40000"/>
                  </a:schemeClr>
                </a:solidFill>
                <a:latin typeface="Franklin Gothic Medium" panose="020B0603020102020204" pitchFamily="34" charset="0"/>
              </a:rPr>
              <a:t>EST</a:t>
            </a:r>
            <a:r>
              <a:rPr lang="en-US" sz="2000" dirty="0">
                <a:solidFill>
                  <a:schemeClr val="accent2">
                    <a:lumMod val="60000"/>
                    <a:lumOff val="40000"/>
                  </a:schemeClr>
                </a:solidFill>
                <a:latin typeface="Franklin Gothic Medium" panose="020B0603020102020204" pitchFamily="34" charset="0"/>
              </a:rPr>
              <a:t> </a:t>
            </a:r>
            <a:r>
              <a:rPr lang="en-US" sz="2800" dirty="0">
                <a:solidFill>
                  <a:schemeClr val="accent2">
                    <a:lumMod val="60000"/>
                    <a:lumOff val="40000"/>
                  </a:schemeClr>
                </a:solidFill>
                <a:latin typeface="Franklin Gothic Medium" panose="020B0603020102020204" pitchFamily="34" charset="0"/>
              </a:rPr>
              <a:t>INTERFACE</a:t>
            </a:r>
          </a:p>
        </p:txBody>
      </p:sp>
      <p:sp>
        <p:nvSpPr>
          <p:cNvPr id="7" name="Rectangle 6">
            <a:extLst>
              <a:ext uri="{FF2B5EF4-FFF2-40B4-BE49-F238E27FC236}">
                <a16:creationId xmlns:a16="http://schemas.microsoft.com/office/drawing/2014/main" id="{C648D44D-53F9-450B-BFF1-C54B08062AD7}"/>
              </a:ext>
            </a:extLst>
          </p:cNvPr>
          <p:cNvSpPr/>
          <p:nvPr/>
        </p:nvSpPr>
        <p:spPr>
          <a:xfrm>
            <a:off x="2563778" y="3771576"/>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PMT</a:t>
            </a:r>
            <a:r>
              <a:rPr lang="en-US" sz="2400" dirty="0">
                <a:solidFill>
                  <a:schemeClr val="accent2">
                    <a:lumMod val="60000"/>
                    <a:lumOff val="40000"/>
                  </a:schemeClr>
                </a:solidFill>
                <a:latin typeface="Franklin Gothic Medium" panose="020B0603020102020204" pitchFamily="34" charset="0"/>
              </a:rPr>
              <a:t>EST</a:t>
            </a:r>
            <a:r>
              <a:rPr lang="en-US" sz="2000" dirty="0">
                <a:solidFill>
                  <a:schemeClr val="accent2">
                    <a:lumMod val="60000"/>
                    <a:lumOff val="40000"/>
                  </a:schemeClr>
                </a:solidFill>
                <a:latin typeface="Franklin Gothic Medium" panose="020B0603020102020204" pitchFamily="34" charset="0"/>
              </a:rPr>
              <a:t> </a:t>
            </a:r>
            <a:r>
              <a:rPr lang="en-US" sz="2800" dirty="0">
                <a:solidFill>
                  <a:schemeClr val="accent2">
                    <a:lumMod val="60000"/>
                    <a:lumOff val="40000"/>
                  </a:schemeClr>
                </a:solidFill>
                <a:latin typeface="Franklin Gothic Medium" panose="020B0603020102020204" pitchFamily="34" charset="0"/>
              </a:rPr>
              <a:t>MECHANISM</a:t>
            </a:r>
          </a:p>
        </p:txBody>
      </p:sp>
      <p:sp>
        <p:nvSpPr>
          <p:cNvPr id="8" name="Rectangle 7">
            <a:extLst>
              <a:ext uri="{FF2B5EF4-FFF2-40B4-BE49-F238E27FC236}">
                <a16:creationId xmlns:a16="http://schemas.microsoft.com/office/drawing/2014/main" id="{19CFD995-BDDA-4D8C-9A9A-FFF1B936A9D7}"/>
              </a:ext>
            </a:extLst>
          </p:cNvPr>
          <p:cNvSpPr/>
          <p:nvPr/>
        </p:nvSpPr>
        <p:spPr>
          <a:xfrm>
            <a:off x="2563778" y="4490592"/>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EVALUATION</a:t>
            </a:r>
          </a:p>
        </p:txBody>
      </p:sp>
      <p:sp>
        <p:nvSpPr>
          <p:cNvPr id="9" name="Rectangle 8">
            <a:extLst>
              <a:ext uri="{FF2B5EF4-FFF2-40B4-BE49-F238E27FC236}">
                <a16:creationId xmlns:a16="http://schemas.microsoft.com/office/drawing/2014/main" id="{42D0BE94-EC98-4277-B191-C7C8A7D642A8}"/>
              </a:ext>
            </a:extLst>
          </p:cNvPr>
          <p:cNvSpPr/>
          <p:nvPr/>
        </p:nvSpPr>
        <p:spPr>
          <a:xfrm>
            <a:off x="2563777" y="5210094"/>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SUMMARY</a:t>
            </a:r>
          </a:p>
        </p:txBody>
      </p:sp>
      <p:sp>
        <p:nvSpPr>
          <p:cNvPr id="3" name="Slide Number Placeholder 2">
            <a:extLst>
              <a:ext uri="{FF2B5EF4-FFF2-40B4-BE49-F238E27FC236}">
                <a16:creationId xmlns:a16="http://schemas.microsoft.com/office/drawing/2014/main" id="{5EC82332-ED69-41CC-BA54-A22D03D2C030}"/>
              </a:ext>
            </a:extLst>
          </p:cNvPr>
          <p:cNvSpPr>
            <a:spLocks noGrp="1"/>
          </p:cNvSpPr>
          <p:nvPr>
            <p:ph type="sldNum" sz="quarter" idx="12"/>
          </p:nvPr>
        </p:nvSpPr>
        <p:spPr/>
        <p:txBody>
          <a:bodyPr/>
          <a:lstStyle/>
          <a:p>
            <a:fld id="{5E9D59E2-FF9E-824B-BC6B-E1567BE22C0E}" type="slidenum">
              <a:rPr lang="en-US" smtClean="0"/>
              <a:t>40</a:t>
            </a:fld>
            <a:endParaRPr lang="en-US" dirty="0"/>
          </a:p>
        </p:txBody>
      </p:sp>
    </p:spTree>
    <p:extLst>
      <p:ext uri="{BB962C8B-B14F-4D97-AF65-F5344CB8AC3E}">
        <p14:creationId xmlns:p14="http://schemas.microsoft.com/office/powerpoint/2010/main" val="1131384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309E5-D2E3-477D-B4A0-0A8D6A1DEB5A}"/>
              </a:ext>
            </a:extLst>
          </p:cNvPr>
          <p:cNvSpPr>
            <a:spLocks noGrp="1"/>
          </p:cNvSpPr>
          <p:nvPr>
            <p:ph type="title"/>
          </p:nvPr>
        </p:nvSpPr>
        <p:spPr>
          <a:xfrm>
            <a:off x="838200" y="365125"/>
            <a:ext cx="10515600" cy="1325563"/>
          </a:xfrm>
        </p:spPr>
        <p:txBody>
          <a:bodyPr/>
          <a:lstStyle/>
          <a:p>
            <a:r>
              <a:rPr lang="en-US" dirty="0"/>
              <a:t>METHODOLOGY </a:t>
            </a:r>
          </a:p>
        </p:txBody>
      </p:sp>
      <p:sp>
        <p:nvSpPr>
          <p:cNvPr id="3" name="Content Placeholder 2">
            <a:extLst>
              <a:ext uri="{FF2B5EF4-FFF2-40B4-BE49-F238E27FC236}">
                <a16:creationId xmlns:a16="http://schemas.microsoft.com/office/drawing/2014/main" id="{46CDDC6E-58CB-4736-A2C3-DD86CB68376F}"/>
              </a:ext>
            </a:extLst>
          </p:cNvPr>
          <p:cNvSpPr>
            <a:spLocks noGrp="1"/>
          </p:cNvSpPr>
          <p:nvPr>
            <p:ph idx="1"/>
          </p:nvPr>
        </p:nvSpPr>
        <p:spPr>
          <a:xfrm>
            <a:off x="3264862" y="2500161"/>
            <a:ext cx="5716578" cy="2361400"/>
          </a:xfrm>
        </p:spPr>
        <p:txBody>
          <a:bodyPr>
            <a:normAutofit/>
          </a:bodyPr>
          <a:lstStyle/>
          <a:p>
            <a:pPr marL="0" indent="0">
              <a:buNone/>
            </a:pPr>
            <a:r>
              <a:rPr lang="en-US" sz="2400" dirty="0"/>
              <a:t>CPU:         </a:t>
            </a:r>
            <a:r>
              <a:rPr lang="en-US" sz="2400" dirty="0">
                <a:solidFill>
                  <a:schemeClr val="accent1">
                    <a:lumMod val="75000"/>
                  </a:schemeClr>
                </a:solidFill>
              </a:rPr>
              <a:t>8-core Skylake 2.1GHz</a:t>
            </a:r>
          </a:p>
          <a:p>
            <a:pPr marL="0" indent="0">
              <a:buNone/>
            </a:pPr>
            <a:r>
              <a:rPr lang="en-US" sz="2400" dirty="0"/>
              <a:t>Memory:  </a:t>
            </a:r>
            <a:r>
              <a:rPr lang="en-US" sz="2400" dirty="0">
                <a:solidFill>
                  <a:schemeClr val="accent1">
                    <a:lumMod val="75000"/>
                  </a:schemeClr>
                </a:solidFill>
              </a:rPr>
              <a:t>64GB DDR4</a:t>
            </a:r>
          </a:p>
          <a:p>
            <a:pPr marL="0" indent="0">
              <a:buNone/>
            </a:pPr>
            <a:r>
              <a:rPr lang="en-US" sz="2400" dirty="0"/>
              <a:t>NVM:        </a:t>
            </a:r>
            <a:r>
              <a:rPr lang="en-US" sz="2400" dirty="0">
                <a:solidFill>
                  <a:schemeClr val="accent1">
                    <a:lumMod val="75000"/>
                  </a:schemeClr>
                </a:solidFill>
              </a:rPr>
              <a:t>64GB Battery-backed NVDIMM</a:t>
            </a:r>
          </a:p>
          <a:p>
            <a:pPr marL="0" indent="0">
              <a:buNone/>
            </a:pPr>
            <a:r>
              <a:rPr lang="en-US" sz="2400" dirty="0"/>
              <a:t>OS:           </a:t>
            </a:r>
            <a:r>
              <a:rPr lang="en-US" sz="2400" dirty="0">
                <a:solidFill>
                  <a:schemeClr val="accent1">
                    <a:lumMod val="75000"/>
                  </a:schemeClr>
                </a:solidFill>
              </a:rPr>
              <a:t>Ubuntu 14.04, Linux kernel 4.4</a:t>
            </a:r>
          </a:p>
          <a:p>
            <a:pPr marL="0" indent="0">
              <a:buNone/>
            </a:pPr>
            <a:r>
              <a:rPr lang="en-US" sz="2400" dirty="0"/>
              <a:t>Compiler: </a:t>
            </a:r>
            <a:r>
              <a:rPr lang="en-US" sz="2400" dirty="0" err="1">
                <a:solidFill>
                  <a:schemeClr val="accent1">
                    <a:lumMod val="75000"/>
                  </a:schemeClr>
                </a:solidFill>
              </a:rPr>
              <a:t>gcc</a:t>
            </a:r>
            <a:r>
              <a:rPr lang="en-US" sz="2400" dirty="0">
                <a:solidFill>
                  <a:schemeClr val="accent1">
                    <a:lumMod val="75000"/>
                  </a:schemeClr>
                </a:solidFill>
              </a:rPr>
              <a:t>/g++-4.8.4, O3</a:t>
            </a:r>
          </a:p>
        </p:txBody>
      </p:sp>
      <p:sp>
        <p:nvSpPr>
          <p:cNvPr id="6" name="Rectangle 5">
            <a:extLst>
              <a:ext uri="{FF2B5EF4-FFF2-40B4-BE49-F238E27FC236}">
                <a16:creationId xmlns:a16="http://schemas.microsoft.com/office/drawing/2014/main" id="{77C3D3EA-2C6B-B74E-A5B7-9FD609EC383F}"/>
              </a:ext>
            </a:extLst>
          </p:cNvPr>
          <p:cNvSpPr/>
          <p:nvPr/>
        </p:nvSpPr>
        <p:spPr>
          <a:xfrm>
            <a:off x="5262595" y="1790425"/>
            <a:ext cx="1721112" cy="584775"/>
          </a:xfrm>
          <a:prstGeom prst="rect">
            <a:avLst/>
          </a:prstGeom>
        </p:spPr>
        <p:txBody>
          <a:bodyPr wrap="none">
            <a:spAutoFit/>
          </a:bodyPr>
          <a:lstStyle/>
          <a:p>
            <a:r>
              <a:rPr lang="en-US" sz="3200" b="1" dirty="0">
                <a:latin typeface="Franklin Gothic Medium" panose="020B0603020102020204" pitchFamily="34" charset="0"/>
              </a:rPr>
              <a:t>Platform</a:t>
            </a:r>
            <a:endParaRPr lang="en-US" b="1" dirty="0">
              <a:latin typeface="Franklin Gothic Medium" panose="020B0603020102020204" pitchFamily="34" charset="0"/>
            </a:endParaRPr>
          </a:p>
        </p:txBody>
      </p:sp>
      <p:sp>
        <p:nvSpPr>
          <p:cNvPr id="7" name="Slide Number Placeholder 6">
            <a:extLst>
              <a:ext uri="{FF2B5EF4-FFF2-40B4-BE49-F238E27FC236}">
                <a16:creationId xmlns:a16="http://schemas.microsoft.com/office/drawing/2014/main" id="{8C23904B-223E-4837-A60A-108E8533BA56}"/>
              </a:ext>
            </a:extLst>
          </p:cNvPr>
          <p:cNvSpPr>
            <a:spLocks noGrp="1"/>
          </p:cNvSpPr>
          <p:nvPr>
            <p:ph type="sldNum" sz="quarter" idx="12"/>
          </p:nvPr>
        </p:nvSpPr>
        <p:spPr/>
        <p:txBody>
          <a:bodyPr/>
          <a:lstStyle/>
          <a:p>
            <a:fld id="{5E9D59E2-FF9E-824B-BC6B-E1567BE22C0E}" type="slidenum">
              <a:rPr lang="en-US" smtClean="0"/>
              <a:t>41</a:t>
            </a:fld>
            <a:endParaRPr lang="en-US" dirty="0"/>
          </a:p>
        </p:txBody>
      </p:sp>
    </p:spTree>
    <p:extLst>
      <p:ext uri="{BB962C8B-B14F-4D97-AF65-F5344CB8AC3E}">
        <p14:creationId xmlns:p14="http://schemas.microsoft.com/office/powerpoint/2010/main" val="1226099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309E5-D2E3-477D-B4A0-0A8D6A1DEB5A}"/>
              </a:ext>
            </a:extLst>
          </p:cNvPr>
          <p:cNvSpPr>
            <a:spLocks noGrp="1"/>
          </p:cNvSpPr>
          <p:nvPr>
            <p:ph type="title"/>
          </p:nvPr>
        </p:nvSpPr>
        <p:spPr/>
        <p:txBody>
          <a:bodyPr/>
          <a:lstStyle/>
          <a:p>
            <a:r>
              <a:rPr lang="en-US" dirty="0"/>
              <a:t>METHODOLOGY </a:t>
            </a:r>
          </a:p>
        </p:txBody>
      </p:sp>
      <p:sp>
        <p:nvSpPr>
          <p:cNvPr id="4" name="Content Placeholder 2">
            <a:extLst>
              <a:ext uri="{FF2B5EF4-FFF2-40B4-BE49-F238E27FC236}">
                <a16:creationId xmlns:a16="http://schemas.microsoft.com/office/drawing/2014/main" id="{5B3430A3-69F6-0D4B-8D1C-7C730D7B8B4E}"/>
              </a:ext>
            </a:extLst>
          </p:cNvPr>
          <p:cNvSpPr txBox="1">
            <a:spLocks/>
          </p:cNvSpPr>
          <p:nvPr/>
        </p:nvSpPr>
        <p:spPr>
          <a:xfrm>
            <a:off x="1464002" y="2049401"/>
            <a:ext cx="3372158" cy="23214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800"/>
              </a:lnSpc>
              <a:spcBef>
                <a:spcPts val="0"/>
              </a:spcBef>
              <a:buNone/>
            </a:pPr>
            <a:r>
              <a:rPr lang="en-US" sz="2600" dirty="0"/>
              <a:t>Micro-benchmarks (from PMDK)</a:t>
            </a:r>
          </a:p>
          <a:p>
            <a:pPr>
              <a:lnSpc>
                <a:spcPts val="2800"/>
              </a:lnSpc>
              <a:spcBef>
                <a:spcPts val="0"/>
              </a:spcBef>
            </a:pPr>
            <a:r>
              <a:rPr lang="en-US" sz="2600" dirty="0">
                <a:solidFill>
                  <a:schemeClr val="accent1">
                    <a:lumMod val="75000"/>
                  </a:schemeClr>
                </a:solidFill>
              </a:rPr>
              <a:t>C-Tree</a:t>
            </a:r>
          </a:p>
          <a:p>
            <a:pPr>
              <a:lnSpc>
                <a:spcPts val="2800"/>
              </a:lnSpc>
              <a:spcBef>
                <a:spcPts val="0"/>
              </a:spcBef>
            </a:pPr>
            <a:r>
              <a:rPr lang="en-US" sz="2600" dirty="0">
                <a:solidFill>
                  <a:schemeClr val="accent1">
                    <a:lumMod val="75000"/>
                  </a:schemeClr>
                </a:solidFill>
              </a:rPr>
              <a:t>B-Tree</a:t>
            </a:r>
          </a:p>
          <a:p>
            <a:pPr>
              <a:lnSpc>
                <a:spcPts val="2800"/>
              </a:lnSpc>
              <a:spcBef>
                <a:spcPts val="0"/>
              </a:spcBef>
            </a:pPr>
            <a:r>
              <a:rPr lang="en-US" sz="2600" dirty="0">
                <a:solidFill>
                  <a:schemeClr val="accent1">
                    <a:lumMod val="75000"/>
                  </a:schemeClr>
                </a:solidFill>
              </a:rPr>
              <a:t>RB-Tree</a:t>
            </a:r>
          </a:p>
          <a:p>
            <a:pPr>
              <a:lnSpc>
                <a:spcPts val="2800"/>
              </a:lnSpc>
              <a:spcBef>
                <a:spcPts val="0"/>
              </a:spcBef>
            </a:pPr>
            <a:r>
              <a:rPr lang="en-US" sz="2600" dirty="0">
                <a:solidFill>
                  <a:schemeClr val="accent1">
                    <a:lumMod val="75000"/>
                  </a:schemeClr>
                </a:solidFill>
              </a:rPr>
              <a:t>HashMap</a:t>
            </a:r>
            <a:endParaRPr lang="en-US" sz="2200" dirty="0">
              <a:solidFill>
                <a:schemeClr val="accent1">
                  <a:lumMod val="75000"/>
                </a:schemeClr>
              </a:solidFill>
            </a:endParaRPr>
          </a:p>
          <a:p>
            <a:pPr marL="0" indent="0">
              <a:lnSpc>
                <a:spcPts val="2800"/>
              </a:lnSpc>
              <a:spcBef>
                <a:spcPts val="0"/>
              </a:spcBef>
              <a:buNone/>
            </a:pPr>
            <a:endParaRPr lang="en-US" sz="2600" dirty="0">
              <a:solidFill>
                <a:schemeClr val="accent1">
                  <a:lumMod val="75000"/>
                </a:schemeClr>
              </a:solidFill>
            </a:endParaRPr>
          </a:p>
        </p:txBody>
      </p:sp>
      <p:sp>
        <p:nvSpPr>
          <p:cNvPr id="5" name="Rectangle 4">
            <a:extLst>
              <a:ext uri="{FF2B5EF4-FFF2-40B4-BE49-F238E27FC236}">
                <a16:creationId xmlns:a16="http://schemas.microsoft.com/office/drawing/2014/main" id="{C2A87B1B-FC8A-0C4B-B520-CF53D579A79C}"/>
              </a:ext>
            </a:extLst>
          </p:cNvPr>
          <p:cNvSpPr/>
          <p:nvPr/>
        </p:nvSpPr>
        <p:spPr>
          <a:xfrm>
            <a:off x="4742661" y="1436621"/>
            <a:ext cx="2055178" cy="584775"/>
          </a:xfrm>
          <a:prstGeom prst="rect">
            <a:avLst/>
          </a:prstGeom>
        </p:spPr>
        <p:txBody>
          <a:bodyPr wrap="none">
            <a:spAutoFit/>
          </a:bodyPr>
          <a:lstStyle/>
          <a:p>
            <a:r>
              <a:rPr lang="en-US" sz="3200" b="1" dirty="0">
                <a:latin typeface="Franklin Gothic Medium" panose="020B0603020102020204" pitchFamily="34" charset="0"/>
              </a:rPr>
              <a:t>Workloads</a:t>
            </a:r>
            <a:endParaRPr lang="en-US" b="1" dirty="0">
              <a:latin typeface="Franklin Gothic Medium" panose="020B0603020102020204" pitchFamily="34" charset="0"/>
            </a:endParaRPr>
          </a:p>
        </p:txBody>
      </p:sp>
      <p:sp>
        <p:nvSpPr>
          <p:cNvPr id="7" name="Slide Number Placeholder 6">
            <a:extLst>
              <a:ext uri="{FF2B5EF4-FFF2-40B4-BE49-F238E27FC236}">
                <a16:creationId xmlns:a16="http://schemas.microsoft.com/office/drawing/2014/main" id="{8C23904B-223E-4837-A60A-108E8533BA56}"/>
              </a:ext>
            </a:extLst>
          </p:cNvPr>
          <p:cNvSpPr>
            <a:spLocks noGrp="1"/>
          </p:cNvSpPr>
          <p:nvPr>
            <p:ph type="sldNum" sz="quarter" idx="12"/>
          </p:nvPr>
        </p:nvSpPr>
        <p:spPr/>
        <p:txBody>
          <a:bodyPr/>
          <a:lstStyle/>
          <a:p>
            <a:fld id="{5E9D59E2-FF9E-824B-BC6B-E1567BE22C0E}" type="slidenum">
              <a:rPr lang="en-US" smtClean="0"/>
              <a:t>42</a:t>
            </a:fld>
            <a:endParaRPr lang="en-US" dirty="0"/>
          </a:p>
        </p:txBody>
      </p:sp>
      <p:sp>
        <p:nvSpPr>
          <p:cNvPr id="10" name="Rectangle 9">
            <a:extLst>
              <a:ext uri="{FF2B5EF4-FFF2-40B4-BE49-F238E27FC236}">
                <a16:creationId xmlns:a16="http://schemas.microsoft.com/office/drawing/2014/main" id="{83DB6284-5673-42F1-8338-DF7A22DD7A7A}"/>
              </a:ext>
            </a:extLst>
          </p:cNvPr>
          <p:cNvSpPr/>
          <p:nvPr/>
        </p:nvSpPr>
        <p:spPr>
          <a:xfrm>
            <a:off x="5207000" y="2049400"/>
            <a:ext cx="6146800" cy="2246769"/>
          </a:xfrm>
          <a:prstGeom prst="rect">
            <a:avLst/>
          </a:prstGeom>
        </p:spPr>
        <p:txBody>
          <a:bodyPr wrap="square">
            <a:spAutoFit/>
          </a:bodyPr>
          <a:lstStyle/>
          <a:p>
            <a:pPr>
              <a:lnSpc>
                <a:spcPts val="2800"/>
              </a:lnSpc>
            </a:pPr>
            <a:r>
              <a:rPr lang="en-US" sz="2600" dirty="0">
                <a:latin typeface="Franklin Gothic Medium" panose="020B0603020102020204" pitchFamily="34" charset="0"/>
              </a:rPr>
              <a:t>Real-world workloads</a:t>
            </a:r>
          </a:p>
          <a:p>
            <a:pPr marL="285750" indent="-285750">
              <a:lnSpc>
                <a:spcPts val="2800"/>
              </a:lnSpc>
              <a:buFont typeface="Arial" panose="020B0604020202020204" pitchFamily="34" charset="0"/>
              <a:buChar char="•"/>
            </a:pPr>
            <a:r>
              <a:rPr lang="en-US" sz="2600" dirty="0">
                <a:latin typeface="Franklin Gothic Medium" panose="020B0603020102020204" pitchFamily="34" charset="0"/>
              </a:rPr>
              <a:t>PM-optimized file system</a:t>
            </a:r>
          </a:p>
          <a:p>
            <a:pPr marL="742950" lvl="1" indent="-285750">
              <a:lnSpc>
                <a:spcPts val="2800"/>
              </a:lnSpc>
              <a:buFont typeface="Arial" panose="020B0604020202020204" pitchFamily="34" charset="0"/>
              <a:buChar char="•"/>
            </a:pPr>
            <a:r>
              <a:rPr lang="en-US" sz="2600" dirty="0">
                <a:solidFill>
                  <a:schemeClr val="accent1">
                    <a:lumMod val="75000"/>
                  </a:schemeClr>
                </a:solidFill>
                <a:latin typeface="Franklin Gothic Medium" panose="020B0603020102020204" pitchFamily="34" charset="0"/>
              </a:rPr>
              <a:t>Intel’s PMFS (kernel module)</a:t>
            </a:r>
          </a:p>
          <a:p>
            <a:pPr marL="285750" indent="-285750">
              <a:lnSpc>
                <a:spcPts val="2800"/>
              </a:lnSpc>
              <a:buFont typeface="Arial" panose="020B0604020202020204" pitchFamily="34" charset="0"/>
              <a:buChar char="•"/>
            </a:pPr>
            <a:r>
              <a:rPr lang="en-US" sz="2600" dirty="0">
                <a:latin typeface="Franklin Gothic Medium" panose="020B0603020102020204" pitchFamily="34" charset="0"/>
              </a:rPr>
              <a:t>PM-optimized database </a:t>
            </a:r>
          </a:p>
          <a:p>
            <a:pPr marL="742950" lvl="1" indent="-285750">
              <a:lnSpc>
                <a:spcPts val="2800"/>
              </a:lnSpc>
              <a:buFont typeface="Arial" panose="020B0604020202020204" pitchFamily="34" charset="0"/>
              <a:buChar char="•"/>
            </a:pPr>
            <a:r>
              <a:rPr lang="en-US" sz="2600" dirty="0">
                <a:solidFill>
                  <a:schemeClr val="accent1">
                    <a:lumMod val="75000"/>
                  </a:schemeClr>
                </a:solidFill>
                <a:latin typeface="Franklin Gothic Medium" panose="020B0603020102020204" pitchFamily="34" charset="0"/>
              </a:rPr>
              <a:t>Redis (PMDK Library)</a:t>
            </a:r>
          </a:p>
          <a:p>
            <a:pPr marL="742950" lvl="1" indent="-285750">
              <a:lnSpc>
                <a:spcPts val="2800"/>
              </a:lnSpc>
              <a:buFont typeface="Arial" panose="020B0604020202020204" pitchFamily="34" charset="0"/>
              <a:buChar char="•"/>
            </a:pPr>
            <a:r>
              <a:rPr lang="en-US" sz="2600" dirty="0">
                <a:solidFill>
                  <a:schemeClr val="accent1">
                    <a:lumMod val="75000"/>
                  </a:schemeClr>
                </a:solidFill>
                <a:latin typeface="Franklin Gothic Medium" panose="020B0603020102020204" pitchFamily="34" charset="0"/>
              </a:rPr>
              <a:t>Memcached (Mnemosyne Library)</a:t>
            </a:r>
          </a:p>
        </p:txBody>
      </p:sp>
      <p:sp>
        <p:nvSpPr>
          <p:cNvPr id="11" name="Rectangle 10">
            <a:extLst>
              <a:ext uri="{FF2B5EF4-FFF2-40B4-BE49-F238E27FC236}">
                <a16:creationId xmlns:a16="http://schemas.microsoft.com/office/drawing/2014/main" id="{36F8D2B2-43A9-4520-8CEE-1C00F4A29AA0}"/>
              </a:ext>
            </a:extLst>
          </p:cNvPr>
          <p:cNvSpPr/>
          <p:nvPr/>
        </p:nvSpPr>
        <p:spPr>
          <a:xfrm>
            <a:off x="4828325" y="4435699"/>
            <a:ext cx="1883849" cy="584775"/>
          </a:xfrm>
          <a:prstGeom prst="rect">
            <a:avLst/>
          </a:prstGeom>
        </p:spPr>
        <p:txBody>
          <a:bodyPr wrap="none">
            <a:spAutoFit/>
          </a:bodyPr>
          <a:lstStyle/>
          <a:p>
            <a:r>
              <a:rPr lang="en-US" sz="3200" b="1" dirty="0">
                <a:latin typeface="Franklin Gothic Medium" panose="020B0603020102020204" pitchFamily="34" charset="0"/>
              </a:rPr>
              <a:t>Baselines</a:t>
            </a:r>
            <a:endParaRPr lang="en-US" b="1" dirty="0">
              <a:latin typeface="Franklin Gothic Medium" panose="020B0603020102020204" pitchFamily="34" charset="0"/>
            </a:endParaRPr>
          </a:p>
        </p:txBody>
      </p:sp>
      <p:sp>
        <p:nvSpPr>
          <p:cNvPr id="12" name="Content Placeholder 2">
            <a:extLst>
              <a:ext uri="{FF2B5EF4-FFF2-40B4-BE49-F238E27FC236}">
                <a16:creationId xmlns:a16="http://schemas.microsoft.com/office/drawing/2014/main" id="{9D0652A6-B017-4772-88F7-C9CF757B207B}"/>
              </a:ext>
            </a:extLst>
          </p:cNvPr>
          <p:cNvSpPr txBox="1">
            <a:spLocks/>
          </p:cNvSpPr>
          <p:nvPr/>
        </p:nvSpPr>
        <p:spPr>
          <a:xfrm>
            <a:off x="1396946" y="4977143"/>
            <a:ext cx="8996734" cy="10055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spcBef>
                <a:spcPts val="0"/>
              </a:spcBef>
            </a:pPr>
            <a:r>
              <a:rPr lang="en-US" sz="2600" dirty="0"/>
              <a:t>No testing tool</a:t>
            </a:r>
          </a:p>
          <a:p>
            <a:pPr>
              <a:lnSpc>
                <a:spcPts val="2800"/>
              </a:lnSpc>
              <a:spcBef>
                <a:spcPts val="0"/>
              </a:spcBef>
            </a:pPr>
            <a:r>
              <a:rPr lang="en-US" sz="2600" dirty="0"/>
              <a:t>With Intel’s </a:t>
            </a:r>
            <a:r>
              <a:rPr lang="en-US" sz="2600" b="1" dirty="0" err="1">
                <a:solidFill>
                  <a:schemeClr val="accent2">
                    <a:lumMod val="75000"/>
                  </a:schemeClr>
                </a:solidFill>
              </a:rPr>
              <a:t>Pmemcheck</a:t>
            </a:r>
            <a:r>
              <a:rPr lang="en-US" sz="2600" dirty="0"/>
              <a:t> (only for PMDK-based programs)</a:t>
            </a:r>
          </a:p>
        </p:txBody>
      </p:sp>
      <p:sp>
        <p:nvSpPr>
          <p:cNvPr id="13" name="Rectangle: Rounded Corners 12">
            <a:extLst>
              <a:ext uri="{FF2B5EF4-FFF2-40B4-BE49-F238E27FC236}">
                <a16:creationId xmlns:a16="http://schemas.microsoft.com/office/drawing/2014/main" id="{A0FAEDEA-9078-409B-8934-8C242DFD2429}"/>
              </a:ext>
            </a:extLst>
          </p:cNvPr>
          <p:cNvSpPr/>
          <p:nvPr/>
        </p:nvSpPr>
        <p:spPr>
          <a:xfrm>
            <a:off x="1464002" y="2804160"/>
            <a:ext cx="1809550" cy="1492009"/>
          </a:xfrm>
          <a:prstGeom prst="roundRect">
            <a:avLst>
              <a:gd name="adj" fmla="val 11503"/>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A790345-4831-4437-BAF7-9C8D29DAEEC3}"/>
              </a:ext>
            </a:extLst>
          </p:cNvPr>
          <p:cNvSpPr/>
          <p:nvPr/>
        </p:nvSpPr>
        <p:spPr>
          <a:xfrm>
            <a:off x="5670242" y="3485135"/>
            <a:ext cx="3467662" cy="416306"/>
          </a:xfrm>
          <a:prstGeom prst="roundRect">
            <a:avLst>
              <a:gd name="adj" fmla="val 11503"/>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65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A8FC-C07F-4E15-87E5-C422CC750D2A}"/>
              </a:ext>
            </a:extLst>
          </p:cNvPr>
          <p:cNvSpPr>
            <a:spLocks noGrp="1"/>
          </p:cNvSpPr>
          <p:nvPr>
            <p:ph type="title"/>
          </p:nvPr>
        </p:nvSpPr>
        <p:spPr/>
        <p:txBody>
          <a:bodyPr/>
          <a:lstStyle/>
          <a:p>
            <a:r>
              <a:rPr lang="en-US" dirty="0"/>
              <a:t>MICRO-BENCHMARK</a:t>
            </a:r>
          </a:p>
        </p:txBody>
      </p:sp>
      <p:graphicFrame>
        <p:nvGraphicFramePr>
          <p:cNvPr id="4" name="Chart 3">
            <a:extLst>
              <a:ext uri="{FF2B5EF4-FFF2-40B4-BE49-F238E27FC236}">
                <a16:creationId xmlns:a16="http://schemas.microsoft.com/office/drawing/2014/main" id="{C2A362DF-4753-4CCF-8712-26A5D6DAB02F}"/>
              </a:ext>
            </a:extLst>
          </p:cNvPr>
          <p:cNvGraphicFramePr>
            <a:graphicFrameLocks/>
          </p:cNvGraphicFramePr>
          <p:nvPr>
            <p:extLst>
              <p:ext uri="{D42A27DB-BD31-4B8C-83A1-F6EECF244321}">
                <p14:modId xmlns:p14="http://schemas.microsoft.com/office/powerpoint/2010/main" val="3003344054"/>
              </p:ext>
            </p:extLst>
          </p:nvPr>
        </p:nvGraphicFramePr>
        <p:xfrm>
          <a:off x="1060306" y="2348345"/>
          <a:ext cx="9060440" cy="294112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23F3604-5380-434B-82F8-1FDBCB350D75}"/>
              </a:ext>
            </a:extLst>
          </p:cNvPr>
          <p:cNvSpPr txBox="1"/>
          <p:nvPr/>
        </p:nvSpPr>
        <p:spPr>
          <a:xfrm rot="16200000">
            <a:off x="558152" y="3034861"/>
            <a:ext cx="2204028" cy="830997"/>
          </a:xfrm>
          <a:prstGeom prst="rect">
            <a:avLst/>
          </a:prstGeom>
          <a:noFill/>
        </p:spPr>
        <p:txBody>
          <a:bodyPr wrap="square" rtlCol="0">
            <a:spAutoFit/>
          </a:bodyPr>
          <a:lstStyle/>
          <a:p>
            <a:pPr algn="ctr"/>
            <a:r>
              <a:rPr lang="en-US" sz="2400" dirty="0">
                <a:solidFill>
                  <a:schemeClr val="accent1">
                    <a:lumMod val="75000"/>
                  </a:schemeClr>
                </a:solidFill>
                <a:latin typeface="Franklin Gothic Medium" panose="020B0603020102020204" pitchFamily="34" charset="0"/>
              </a:rPr>
              <a:t>Speedup vs. </a:t>
            </a:r>
            <a:r>
              <a:rPr lang="en-US" sz="2400" dirty="0" err="1">
                <a:solidFill>
                  <a:schemeClr val="accent1">
                    <a:lumMod val="75000"/>
                  </a:schemeClr>
                </a:solidFill>
                <a:latin typeface="Franklin Gothic Medium" panose="020B0603020102020204" pitchFamily="34" charset="0"/>
              </a:rPr>
              <a:t>Pmemcheck</a:t>
            </a:r>
            <a:endParaRPr lang="en-US" sz="2400" dirty="0">
              <a:solidFill>
                <a:schemeClr val="accent1">
                  <a:lumMod val="75000"/>
                </a:schemeClr>
              </a:solidFill>
              <a:latin typeface="Franklin Gothic Medium" panose="020B0603020102020204" pitchFamily="34" charset="0"/>
            </a:endParaRPr>
          </a:p>
        </p:txBody>
      </p:sp>
      <p:sp>
        <p:nvSpPr>
          <p:cNvPr id="8" name="Rounded Rectangle 20">
            <a:extLst>
              <a:ext uri="{FF2B5EF4-FFF2-40B4-BE49-F238E27FC236}">
                <a16:creationId xmlns:a16="http://schemas.microsoft.com/office/drawing/2014/main" id="{AAE96C37-5B0F-4E54-B01E-78C470525E7B}"/>
              </a:ext>
            </a:extLst>
          </p:cNvPr>
          <p:cNvSpPr/>
          <p:nvPr/>
        </p:nvSpPr>
        <p:spPr>
          <a:xfrm>
            <a:off x="0" y="5507662"/>
            <a:ext cx="12192000" cy="669687"/>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ts val="4000"/>
              </a:lnSpc>
            </a:pPr>
            <a:r>
              <a:rPr lang="en-US" sz="3800" dirty="0">
                <a:solidFill>
                  <a:schemeClr val="tx1"/>
                </a:solidFill>
                <a:latin typeface="Franklin Gothic Medium" panose="020B0603020102020204" pitchFamily="34" charset="0"/>
              </a:rPr>
              <a:t>PMTest is </a:t>
            </a:r>
            <a:r>
              <a:rPr lang="en-US" sz="3800" b="1" dirty="0">
                <a:solidFill>
                  <a:schemeClr val="accent2">
                    <a:lumMod val="75000"/>
                  </a:schemeClr>
                </a:solidFill>
                <a:latin typeface="Franklin Gothic Medium" panose="020B0603020102020204" pitchFamily="34" charset="0"/>
              </a:rPr>
              <a:t>7.1X faster </a:t>
            </a:r>
            <a:r>
              <a:rPr lang="en-US" sz="3800" dirty="0">
                <a:solidFill>
                  <a:schemeClr val="tx1"/>
                </a:solidFill>
                <a:latin typeface="Franklin Gothic Medium" panose="020B0603020102020204" pitchFamily="34" charset="0"/>
              </a:rPr>
              <a:t>than </a:t>
            </a:r>
            <a:r>
              <a:rPr lang="en-US" sz="3800" dirty="0" err="1">
                <a:solidFill>
                  <a:schemeClr val="tx1"/>
                </a:solidFill>
                <a:latin typeface="Franklin Gothic Medium" panose="020B0603020102020204" pitchFamily="34" charset="0"/>
              </a:rPr>
              <a:t>Pmemcheck</a:t>
            </a:r>
            <a:endParaRPr lang="en-US" sz="3800" dirty="0">
              <a:solidFill>
                <a:schemeClr val="tx1"/>
              </a:solidFill>
              <a:latin typeface="Franklin Gothic Medium" panose="020B0603020102020204" pitchFamily="34" charset="0"/>
            </a:endParaRPr>
          </a:p>
        </p:txBody>
      </p:sp>
      <p:sp>
        <p:nvSpPr>
          <p:cNvPr id="3" name="Slide Number Placeholder 2">
            <a:extLst>
              <a:ext uri="{FF2B5EF4-FFF2-40B4-BE49-F238E27FC236}">
                <a16:creationId xmlns:a16="http://schemas.microsoft.com/office/drawing/2014/main" id="{79917171-8150-40B2-BC20-E84FADE77318}"/>
              </a:ext>
            </a:extLst>
          </p:cNvPr>
          <p:cNvSpPr>
            <a:spLocks noGrp="1"/>
          </p:cNvSpPr>
          <p:nvPr>
            <p:ph type="sldNum" sz="quarter" idx="12"/>
          </p:nvPr>
        </p:nvSpPr>
        <p:spPr/>
        <p:txBody>
          <a:bodyPr/>
          <a:lstStyle/>
          <a:p>
            <a:fld id="{5E9D59E2-FF9E-824B-BC6B-E1567BE22C0E}" type="slidenum">
              <a:rPr lang="en-US" smtClean="0"/>
              <a:t>43</a:t>
            </a:fld>
            <a:endParaRPr lang="en-US" dirty="0"/>
          </a:p>
        </p:txBody>
      </p:sp>
      <p:sp>
        <p:nvSpPr>
          <p:cNvPr id="5" name="TextBox 4">
            <a:extLst>
              <a:ext uri="{FF2B5EF4-FFF2-40B4-BE49-F238E27FC236}">
                <a16:creationId xmlns:a16="http://schemas.microsoft.com/office/drawing/2014/main" id="{72E6B9E3-7D10-4029-96F4-8041EB758C0B}"/>
              </a:ext>
            </a:extLst>
          </p:cNvPr>
          <p:cNvSpPr txBox="1"/>
          <p:nvPr/>
        </p:nvSpPr>
        <p:spPr>
          <a:xfrm>
            <a:off x="4812792" y="4794526"/>
            <a:ext cx="1789176" cy="461665"/>
          </a:xfrm>
          <a:prstGeom prst="rect">
            <a:avLst/>
          </a:prstGeom>
          <a:noFill/>
        </p:spPr>
        <p:txBody>
          <a:bodyPr wrap="square" rtlCol="0">
            <a:spAutoFit/>
          </a:bodyPr>
          <a:lstStyle/>
          <a:p>
            <a:pPr algn="ctr"/>
            <a:r>
              <a:rPr lang="en-US" sz="2400" dirty="0">
                <a:solidFill>
                  <a:schemeClr val="accent1">
                    <a:lumMod val="75000"/>
                  </a:schemeClr>
                </a:solidFill>
                <a:latin typeface="Franklin Gothic Medium Cond" panose="020B0606030402020204" pitchFamily="34" charset="0"/>
              </a:rPr>
              <a:t>(Transaction)</a:t>
            </a:r>
          </a:p>
        </p:txBody>
      </p:sp>
    </p:spTree>
    <p:extLst>
      <p:ext uri="{BB962C8B-B14F-4D97-AF65-F5344CB8AC3E}">
        <p14:creationId xmlns:p14="http://schemas.microsoft.com/office/powerpoint/2010/main" val="1452970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98103-67A0-544C-957B-9C635C7AB686}"/>
              </a:ext>
            </a:extLst>
          </p:cNvPr>
          <p:cNvSpPr>
            <a:spLocks noGrp="1"/>
          </p:cNvSpPr>
          <p:nvPr>
            <p:ph type="title"/>
          </p:nvPr>
        </p:nvSpPr>
        <p:spPr/>
        <p:txBody>
          <a:bodyPr/>
          <a:lstStyle/>
          <a:p>
            <a:r>
              <a:rPr lang="en-US" dirty="0"/>
              <a:t>REAL-WORLD WORKLOADS</a:t>
            </a:r>
          </a:p>
        </p:txBody>
      </p:sp>
      <p:graphicFrame>
        <p:nvGraphicFramePr>
          <p:cNvPr id="4" name="Chart 3">
            <a:extLst>
              <a:ext uri="{FF2B5EF4-FFF2-40B4-BE49-F238E27FC236}">
                <a16:creationId xmlns:a16="http://schemas.microsoft.com/office/drawing/2014/main" id="{625FE720-1E66-4307-9AD0-91F120161C0E}"/>
              </a:ext>
            </a:extLst>
          </p:cNvPr>
          <p:cNvGraphicFramePr>
            <a:graphicFrameLocks/>
          </p:cNvGraphicFramePr>
          <p:nvPr>
            <p:extLst>
              <p:ext uri="{D42A27DB-BD31-4B8C-83A1-F6EECF244321}">
                <p14:modId xmlns:p14="http://schemas.microsoft.com/office/powerpoint/2010/main" val="3903173834"/>
              </p:ext>
            </p:extLst>
          </p:nvPr>
        </p:nvGraphicFramePr>
        <p:xfrm>
          <a:off x="1022609" y="1250731"/>
          <a:ext cx="9926781" cy="3895874"/>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20">
            <a:extLst>
              <a:ext uri="{FF2B5EF4-FFF2-40B4-BE49-F238E27FC236}">
                <a16:creationId xmlns:a16="http://schemas.microsoft.com/office/drawing/2014/main" id="{BED40D8C-FC43-4103-B3E2-5BDFA4FBA68B}"/>
              </a:ext>
            </a:extLst>
          </p:cNvPr>
          <p:cNvSpPr/>
          <p:nvPr/>
        </p:nvSpPr>
        <p:spPr>
          <a:xfrm>
            <a:off x="0" y="5507662"/>
            <a:ext cx="12192000" cy="669687"/>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ts val="4000"/>
              </a:lnSpc>
            </a:pPr>
            <a:r>
              <a:rPr lang="en-US" sz="3800" dirty="0">
                <a:solidFill>
                  <a:schemeClr val="tx1"/>
                </a:solidFill>
                <a:latin typeface="Franklin Gothic Medium" panose="020B0603020102020204" pitchFamily="34" charset="0"/>
              </a:rPr>
              <a:t>PMTest has </a:t>
            </a:r>
            <a:r>
              <a:rPr lang="en-US" sz="3800" b="1" dirty="0">
                <a:solidFill>
                  <a:schemeClr val="accent2">
                    <a:lumMod val="75000"/>
                  </a:schemeClr>
                </a:solidFill>
                <a:latin typeface="Franklin Gothic Medium" panose="020B0603020102020204" pitchFamily="34" charset="0"/>
              </a:rPr>
              <a:t>&lt; 2X </a:t>
            </a:r>
            <a:r>
              <a:rPr lang="en-US" sz="3800" dirty="0">
                <a:solidFill>
                  <a:schemeClr val="tx1"/>
                </a:solidFill>
                <a:latin typeface="Franklin Gothic Medium" panose="020B0603020102020204" pitchFamily="34" charset="0"/>
              </a:rPr>
              <a:t>overhead in real-world workloads</a:t>
            </a:r>
          </a:p>
        </p:txBody>
      </p:sp>
      <p:sp>
        <p:nvSpPr>
          <p:cNvPr id="3" name="Slide Number Placeholder 2">
            <a:extLst>
              <a:ext uri="{FF2B5EF4-FFF2-40B4-BE49-F238E27FC236}">
                <a16:creationId xmlns:a16="http://schemas.microsoft.com/office/drawing/2014/main" id="{B64FBFD8-3A95-4478-8297-751BC7B30D4C}"/>
              </a:ext>
            </a:extLst>
          </p:cNvPr>
          <p:cNvSpPr>
            <a:spLocks noGrp="1"/>
          </p:cNvSpPr>
          <p:nvPr>
            <p:ph type="sldNum" sz="quarter" idx="12"/>
          </p:nvPr>
        </p:nvSpPr>
        <p:spPr/>
        <p:txBody>
          <a:bodyPr/>
          <a:lstStyle/>
          <a:p>
            <a:fld id="{5E9D59E2-FF9E-824B-BC6B-E1567BE22C0E}" type="slidenum">
              <a:rPr lang="en-US" smtClean="0"/>
              <a:t>44</a:t>
            </a:fld>
            <a:endParaRPr lang="en-US" dirty="0"/>
          </a:p>
        </p:txBody>
      </p:sp>
      <p:sp>
        <p:nvSpPr>
          <p:cNvPr id="6" name="Rectangle 5">
            <a:extLst>
              <a:ext uri="{FF2B5EF4-FFF2-40B4-BE49-F238E27FC236}">
                <a16:creationId xmlns:a16="http://schemas.microsoft.com/office/drawing/2014/main" id="{4A48549B-3153-4611-8834-CC2080516172}"/>
              </a:ext>
            </a:extLst>
          </p:cNvPr>
          <p:cNvSpPr/>
          <p:nvPr/>
        </p:nvSpPr>
        <p:spPr>
          <a:xfrm>
            <a:off x="6359384" y="1690688"/>
            <a:ext cx="5000856" cy="523220"/>
          </a:xfrm>
          <a:prstGeom prst="rect">
            <a:avLst/>
          </a:prstGeom>
        </p:spPr>
        <p:txBody>
          <a:bodyPr wrap="none">
            <a:spAutoFit/>
          </a:bodyPr>
          <a:lstStyle/>
          <a:p>
            <a:r>
              <a:rPr lang="en-US" sz="2800" b="1" dirty="0">
                <a:solidFill>
                  <a:schemeClr val="accent2">
                    <a:lumMod val="75000"/>
                  </a:schemeClr>
                </a:solidFill>
              </a:rPr>
              <a:t>22X slowdown with </a:t>
            </a:r>
            <a:r>
              <a:rPr lang="en-US" sz="2800" b="1" dirty="0" err="1">
                <a:solidFill>
                  <a:schemeClr val="accent2">
                    <a:lumMod val="75000"/>
                  </a:schemeClr>
                </a:solidFill>
              </a:rPr>
              <a:t>Pmemcheck</a:t>
            </a:r>
            <a:endParaRPr lang="en-US" sz="2800" dirty="0"/>
          </a:p>
        </p:txBody>
      </p:sp>
      <p:sp>
        <p:nvSpPr>
          <p:cNvPr id="7" name="Right Arrow 21">
            <a:extLst>
              <a:ext uri="{FF2B5EF4-FFF2-40B4-BE49-F238E27FC236}">
                <a16:creationId xmlns:a16="http://schemas.microsoft.com/office/drawing/2014/main" id="{A48B0542-8E0C-4351-B0DE-962DFFB37003}"/>
              </a:ext>
            </a:extLst>
          </p:cNvPr>
          <p:cNvSpPr/>
          <p:nvPr/>
        </p:nvSpPr>
        <p:spPr>
          <a:xfrm rot="7690498">
            <a:off x="5878423" y="2266492"/>
            <a:ext cx="526506" cy="372334"/>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5206952-E853-4EC5-BB64-3BCABCCFCCF7}"/>
              </a:ext>
            </a:extLst>
          </p:cNvPr>
          <p:cNvSpPr/>
          <p:nvPr/>
        </p:nvSpPr>
        <p:spPr>
          <a:xfrm>
            <a:off x="5424185" y="4039870"/>
            <a:ext cx="769351" cy="812546"/>
          </a:xfrm>
          <a:prstGeom prst="roundRect">
            <a:avLst>
              <a:gd name="adj" fmla="val 18629"/>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93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3F409-72C8-944F-AF74-035E85B3DA4B}"/>
              </a:ext>
            </a:extLst>
          </p:cNvPr>
          <p:cNvSpPr>
            <a:spLocks noGrp="1"/>
          </p:cNvSpPr>
          <p:nvPr>
            <p:ph type="title"/>
          </p:nvPr>
        </p:nvSpPr>
        <p:spPr/>
        <p:txBody>
          <a:bodyPr/>
          <a:lstStyle/>
          <a:p>
            <a:r>
              <a:rPr lang="en-US" dirty="0"/>
              <a:t>BUG DETECTION</a:t>
            </a:r>
          </a:p>
        </p:txBody>
      </p:sp>
      <p:sp>
        <p:nvSpPr>
          <p:cNvPr id="3" name="Content Placeholder 2">
            <a:extLst>
              <a:ext uri="{FF2B5EF4-FFF2-40B4-BE49-F238E27FC236}">
                <a16:creationId xmlns:a16="http://schemas.microsoft.com/office/drawing/2014/main" id="{BF43DC0F-7EE8-7146-B325-369252CF69C5}"/>
              </a:ext>
            </a:extLst>
          </p:cNvPr>
          <p:cNvSpPr>
            <a:spLocks noGrp="1"/>
          </p:cNvSpPr>
          <p:nvPr>
            <p:ph idx="1"/>
          </p:nvPr>
        </p:nvSpPr>
        <p:spPr/>
        <p:txBody>
          <a:bodyPr/>
          <a:lstStyle/>
          <a:p>
            <a:r>
              <a:rPr lang="en-US" dirty="0"/>
              <a:t>Validated with</a:t>
            </a:r>
          </a:p>
          <a:p>
            <a:pPr lvl="1"/>
            <a:r>
              <a:rPr lang="en-US" dirty="0">
                <a:solidFill>
                  <a:schemeClr val="accent1">
                    <a:lumMod val="75000"/>
                  </a:schemeClr>
                </a:solidFill>
              </a:rPr>
              <a:t>42 synthetic bugs injected to micro-benchmarks</a:t>
            </a:r>
          </a:p>
          <a:p>
            <a:pPr lvl="1"/>
            <a:r>
              <a:rPr lang="en-US" dirty="0">
                <a:solidFill>
                  <a:schemeClr val="accent1">
                    <a:lumMod val="75000"/>
                  </a:schemeClr>
                </a:solidFill>
              </a:rPr>
              <a:t>3 existing bugs from commit history</a:t>
            </a:r>
          </a:p>
          <a:p>
            <a:r>
              <a:rPr lang="en-US" dirty="0"/>
              <a:t>New bugs found</a:t>
            </a:r>
          </a:p>
          <a:p>
            <a:pPr lvl="1"/>
            <a:r>
              <a:rPr lang="en-US" dirty="0">
                <a:solidFill>
                  <a:schemeClr val="accent1">
                    <a:lumMod val="75000"/>
                  </a:schemeClr>
                </a:solidFill>
              </a:rPr>
              <a:t>1 crash consistency bug in PMDK applications</a:t>
            </a:r>
          </a:p>
          <a:p>
            <a:pPr lvl="1"/>
            <a:r>
              <a:rPr lang="en-US" dirty="0">
                <a:solidFill>
                  <a:schemeClr val="accent1">
                    <a:lumMod val="75000"/>
                  </a:schemeClr>
                </a:solidFill>
              </a:rPr>
              <a:t>1 performance bug in PMFS</a:t>
            </a:r>
          </a:p>
          <a:p>
            <a:pPr lvl="1"/>
            <a:r>
              <a:rPr lang="en-US" dirty="0">
                <a:solidFill>
                  <a:schemeClr val="accent1">
                    <a:lumMod val="75000"/>
                  </a:schemeClr>
                </a:solidFill>
              </a:rPr>
              <a:t>1 performance bug in PMDK applications</a:t>
            </a:r>
          </a:p>
        </p:txBody>
      </p:sp>
      <p:pic>
        <p:nvPicPr>
          <p:cNvPr id="4" name="Picture 3">
            <a:extLst>
              <a:ext uri="{FF2B5EF4-FFF2-40B4-BE49-F238E27FC236}">
                <a16:creationId xmlns:a16="http://schemas.microsoft.com/office/drawing/2014/main" id="{E9EC9FA2-5D82-490A-87F9-FABF125B0E3A}"/>
              </a:ext>
            </a:extLst>
          </p:cNvPr>
          <p:cNvPicPr>
            <a:picLocks noChangeAspect="1"/>
          </p:cNvPicPr>
          <p:nvPr/>
        </p:nvPicPr>
        <p:blipFill>
          <a:blip r:embed="rId3"/>
          <a:stretch>
            <a:fillRect/>
          </a:stretch>
        </p:blipFill>
        <p:spPr>
          <a:xfrm>
            <a:off x="838200" y="1690688"/>
            <a:ext cx="9524468" cy="4414938"/>
          </a:xfrm>
          <a:prstGeom prst="rect">
            <a:avLst/>
          </a:prstGeom>
        </p:spPr>
      </p:pic>
      <p:pic>
        <p:nvPicPr>
          <p:cNvPr id="5" name="Picture 4">
            <a:extLst>
              <a:ext uri="{FF2B5EF4-FFF2-40B4-BE49-F238E27FC236}">
                <a16:creationId xmlns:a16="http://schemas.microsoft.com/office/drawing/2014/main" id="{56457065-63CB-4AAC-B590-D95AE6FFC6E0}"/>
              </a:ext>
            </a:extLst>
          </p:cNvPr>
          <p:cNvPicPr>
            <a:picLocks noChangeAspect="1"/>
          </p:cNvPicPr>
          <p:nvPr/>
        </p:nvPicPr>
        <p:blipFill rotWithShape="1">
          <a:blip r:embed="rId4"/>
          <a:srcRect b="12143"/>
          <a:stretch/>
        </p:blipFill>
        <p:spPr>
          <a:xfrm>
            <a:off x="838200" y="1354920"/>
            <a:ext cx="9446281" cy="5292748"/>
          </a:xfrm>
          <a:prstGeom prst="rect">
            <a:avLst/>
          </a:prstGeom>
        </p:spPr>
      </p:pic>
      <p:sp>
        <p:nvSpPr>
          <p:cNvPr id="6" name="Slide Number Placeholder 5">
            <a:extLst>
              <a:ext uri="{FF2B5EF4-FFF2-40B4-BE49-F238E27FC236}">
                <a16:creationId xmlns:a16="http://schemas.microsoft.com/office/drawing/2014/main" id="{5DB1633B-25FF-4920-82A7-9D07E59BE74F}"/>
              </a:ext>
            </a:extLst>
          </p:cNvPr>
          <p:cNvSpPr>
            <a:spLocks noGrp="1"/>
          </p:cNvSpPr>
          <p:nvPr>
            <p:ph type="sldNum" sz="quarter" idx="12"/>
          </p:nvPr>
        </p:nvSpPr>
        <p:spPr/>
        <p:txBody>
          <a:bodyPr/>
          <a:lstStyle/>
          <a:p>
            <a:fld id="{5E9D59E2-FF9E-824B-BC6B-E1567BE22C0E}" type="slidenum">
              <a:rPr lang="en-US" smtClean="0"/>
              <a:t>45</a:t>
            </a:fld>
            <a:endParaRPr lang="en-US" dirty="0"/>
          </a:p>
        </p:txBody>
      </p:sp>
    </p:spTree>
    <p:extLst>
      <p:ext uri="{BB962C8B-B14F-4D97-AF65-F5344CB8AC3E}">
        <p14:creationId xmlns:p14="http://schemas.microsoft.com/office/powerpoint/2010/main" val="405922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7C20-BA23-4126-BBD8-92C3C6362027}"/>
              </a:ext>
            </a:extLst>
          </p:cNvPr>
          <p:cNvSpPr>
            <a:spLocks noGrp="1"/>
          </p:cNvSpPr>
          <p:nvPr>
            <p:ph type="title"/>
          </p:nvPr>
        </p:nvSpPr>
        <p:spPr>
          <a:xfrm>
            <a:off x="838200" y="288965"/>
            <a:ext cx="10515600" cy="1325563"/>
          </a:xfrm>
        </p:spPr>
        <p:txBody>
          <a:bodyPr/>
          <a:lstStyle/>
          <a:p>
            <a:pPr algn="ctr"/>
            <a:r>
              <a:rPr lang="en-US" dirty="0"/>
              <a:t>OUTLINE</a:t>
            </a:r>
          </a:p>
        </p:txBody>
      </p:sp>
      <p:sp>
        <p:nvSpPr>
          <p:cNvPr id="4" name="Rectangle 3">
            <a:extLst>
              <a:ext uri="{FF2B5EF4-FFF2-40B4-BE49-F238E27FC236}">
                <a16:creationId xmlns:a16="http://schemas.microsoft.com/office/drawing/2014/main" id="{28D91DC8-AD6E-4759-9D85-5A4C0EC9805A}"/>
              </a:ext>
            </a:extLst>
          </p:cNvPr>
          <p:cNvSpPr/>
          <p:nvPr/>
        </p:nvSpPr>
        <p:spPr>
          <a:xfrm>
            <a:off x="2563778" y="1614528"/>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BACKGROUND AND MOTIVATION</a:t>
            </a:r>
          </a:p>
        </p:txBody>
      </p:sp>
      <p:sp>
        <p:nvSpPr>
          <p:cNvPr id="5" name="Rectangle 4">
            <a:extLst>
              <a:ext uri="{FF2B5EF4-FFF2-40B4-BE49-F238E27FC236}">
                <a16:creationId xmlns:a16="http://schemas.microsoft.com/office/drawing/2014/main" id="{8224AC19-760F-4C88-948D-5C1739BF19C3}"/>
              </a:ext>
            </a:extLst>
          </p:cNvPr>
          <p:cNvSpPr/>
          <p:nvPr/>
        </p:nvSpPr>
        <p:spPr>
          <a:xfrm>
            <a:off x="2563778" y="2333544"/>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REQUIREMENTS AND KEY IDEAS</a:t>
            </a:r>
          </a:p>
        </p:txBody>
      </p:sp>
      <p:sp>
        <p:nvSpPr>
          <p:cNvPr id="6" name="Rectangle 5">
            <a:extLst>
              <a:ext uri="{FF2B5EF4-FFF2-40B4-BE49-F238E27FC236}">
                <a16:creationId xmlns:a16="http://schemas.microsoft.com/office/drawing/2014/main" id="{16BA0016-02EC-48D5-A349-E53C366CE343}"/>
              </a:ext>
            </a:extLst>
          </p:cNvPr>
          <p:cNvSpPr/>
          <p:nvPr/>
        </p:nvSpPr>
        <p:spPr>
          <a:xfrm>
            <a:off x="2563778" y="3052560"/>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PMT</a:t>
            </a:r>
            <a:r>
              <a:rPr lang="en-US" sz="2400" dirty="0">
                <a:solidFill>
                  <a:schemeClr val="accent2">
                    <a:lumMod val="60000"/>
                    <a:lumOff val="40000"/>
                  </a:schemeClr>
                </a:solidFill>
                <a:latin typeface="Franklin Gothic Medium" panose="020B0603020102020204" pitchFamily="34" charset="0"/>
              </a:rPr>
              <a:t>EST</a:t>
            </a:r>
            <a:r>
              <a:rPr lang="en-US" sz="2000" dirty="0">
                <a:solidFill>
                  <a:schemeClr val="accent2">
                    <a:lumMod val="60000"/>
                    <a:lumOff val="40000"/>
                  </a:schemeClr>
                </a:solidFill>
                <a:latin typeface="Franklin Gothic Medium" panose="020B0603020102020204" pitchFamily="34" charset="0"/>
              </a:rPr>
              <a:t> </a:t>
            </a:r>
            <a:r>
              <a:rPr lang="en-US" sz="2800" dirty="0">
                <a:solidFill>
                  <a:schemeClr val="accent2">
                    <a:lumMod val="60000"/>
                    <a:lumOff val="40000"/>
                  </a:schemeClr>
                </a:solidFill>
                <a:latin typeface="Franklin Gothic Medium" panose="020B0603020102020204" pitchFamily="34" charset="0"/>
              </a:rPr>
              <a:t>INTERFACE</a:t>
            </a:r>
          </a:p>
        </p:txBody>
      </p:sp>
      <p:sp>
        <p:nvSpPr>
          <p:cNvPr id="7" name="Rectangle 6">
            <a:extLst>
              <a:ext uri="{FF2B5EF4-FFF2-40B4-BE49-F238E27FC236}">
                <a16:creationId xmlns:a16="http://schemas.microsoft.com/office/drawing/2014/main" id="{C648D44D-53F9-450B-BFF1-C54B08062AD7}"/>
              </a:ext>
            </a:extLst>
          </p:cNvPr>
          <p:cNvSpPr/>
          <p:nvPr/>
        </p:nvSpPr>
        <p:spPr>
          <a:xfrm>
            <a:off x="2563778" y="3771576"/>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PMT</a:t>
            </a:r>
            <a:r>
              <a:rPr lang="en-US" sz="2400" dirty="0">
                <a:solidFill>
                  <a:schemeClr val="accent2">
                    <a:lumMod val="60000"/>
                    <a:lumOff val="40000"/>
                  </a:schemeClr>
                </a:solidFill>
                <a:latin typeface="Franklin Gothic Medium" panose="020B0603020102020204" pitchFamily="34" charset="0"/>
              </a:rPr>
              <a:t>EST</a:t>
            </a:r>
            <a:r>
              <a:rPr lang="en-US" sz="2000" dirty="0">
                <a:solidFill>
                  <a:schemeClr val="accent2">
                    <a:lumMod val="60000"/>
                    <a:lumOff val="40000"/>
                  </a:schemeClr>
                </a:solidFill>
                <a:latin typeface="Franklin Gothic Medium" panose="020B0603020102020204" pitchFamily="34" charset="0"/>
              </a:rPr>
              <a:t> </a:t>
            </a:r>
            <a:r>
              <a:rPr lang="en-US" sz="2800" dirty="0">
                <a:solidFill>
                  <a:schemeClr val="accent2">
                    <a:lumMod val="60000"/>
                    <a:lumOff val="40000"/>
                  </a:schemeClr>
                </a:solidFill>
                <a:latin typeface="Franklin Gothic Medium" panose="020B0603020102020204" pitchFamily="34" charset="0"/>
              </a:rPr>
              <a:t>MECHANISM</a:t>
            </a:r>
          </a:p>
        </p:txBody>
      </p:sp>
      <p:sp>
        <p:nvSpPr>
          <p:cNvPr id="8" name="Rectangle 7">
            <a:extLst>
              <a:ext uri="{FF2B5EF4-FFF2-40B4-BE49-F238E27FC236}">
                <a16:creationId xmlns:a16="http://schemas.microsoft.com/office/drawing/2014/main" id="{19CFD995-BDDA-4D8C-9A9A-FFF1B936A9D7}"/>
              </a:ext>
            </a:extLst>
          </p:cNvPr>
          <p:cNvSpPr/>
          <p:nvPr/>
        </p:nvSpPr>
        <p:spPr>
          <a:xfrm>
            <a:off x="2563778" y="4490592"/>
            <a:ext cx="7266022" cy="5811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60000"/>
                    <a:lumOff val="40000"/>
                  </a:schemeClr>
                </a:solidFill>
                <a:latin typeface="Franklin Gothic Medium" panose="020B0603020102020204" pitchFamily="34" charset="0"/>
              </a:rPr>
              <a:t>EVALUATION</a:t>
            </a:r>
          </a:p>
        </p:txBody>
      </p:sp>
      <p:sp>
        <p:nvSpPr>
          <p:cNvPr id="9" name="Rectangle 8">
            <a:extLst>
              <a:ext uri="{FF2B5EF4-FFF2-40B4-BE49-F238E27FC236}">
                <a16:creationId xmlns:a16="http://schemas.microsoft.com/office/drawing/2014/main" id="{42D0BE94-EC98-4277-B191-C7C8A7D642A8}"/>
              </a:ext>
            </a:extLst>
          </p:cNvPr>
          <p:cNvSpPr/>
          <p:nvPr/>
        </p:nvSpPr>
        <p:spPr>
          <a:xfrm>
            <a:off x="2563777" y="5210094"/>
            <a:ext cx="7266022" cy="5811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solidFill>
                <a:latin typeface="Franklin Gothic Medium" panose="020B0603020102020204" pitchFamily="34" charset="0"/>
              </a:rPr>
              <a:t>CONCLUSION</a:t>
            </a:r>
          </a:p>
        </p:txBody>
      </p:sp>
      <p:sp>
        <p:nvSpPr>
          <p:cNvPr id="3" name="Slide Number Placeholder 2">
            <a:extLst>
              <a:ext uri="{FF2B5EF4-FFF2-40B4-BE49-F238E27FC236}">
                <a16:creationId xmlns:a16="http://schemas.microsoft.com/office/drawing/2014/main" id="{CD2E2D38-BAAF-4182-ADF9-C8F23787E5F9}"/>
              </a:ext>
            </a:extLst>
          </p:cNvPr>
          <p:cNvSpPr>
            <a:spLocks noGrp="1"/>
          </p:cNvSpPr>
          <p:nvPr>
            <p:ph type="sldNum" sz="quarter" idx="12"/>
          </p:nvPr>
        </p:nvSpPr>
        <p:spPr/>
        <p:txBody>
          <a:bodyPr/>
          <a:lstStyle/>
          <a:p>
            <a:fld id="{5E9D59E2-FF9E-824B-BC6B-E1567BE22C0E}" type="slidenum">
              <a:rPr lang="en-US" smtClean="0"/>
              <a:t>46</a:t>
            </a:fld>
            <a:endParaRPr lang="en-US" dirty="0"/>
          </a:p>
        </p:txBody>
      </p:sp>
    </p:spTree>
    <p:extLst>
      <p:ext uri="{BB962C8B-B14F-4D97-AF65-F5344CB8AC3E}">
        <p14:creationId xmlns:p14="http://schemas.microsoft.com/office/powerpoint/2010/main" val="1124228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E508-9967-4CBF-9643-805E363A9BE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3CAA3FA-1350-4D32-9D79-28D9D701B212}"/>
              </a:ext>
            </a:extLst>
          </p:cNvPr>
          <p:cNvSpPr>
            <a:spLocks noGrp="1"/>
          </p:cNvSpPr>
          <p:nvPr>
            <p:ph idx="1"/>
          </p:nvPr>
        </p:nvSpPr>
        <p:spPr>
          <a:xfrm>
            <a:off x="1051560" y="1690688"/>
            <a:ext cx="9799320" cy="4910456"/>
          </a:xfrm>
        </p:spPr>
        <p:txBody>
          <a:bodyPr>
            <a:normAutofit lnSpcReduction="10000"/>
          </a:bodyPr>
          <a:lstStyle/>
          <a:p>
            <a:r>
              <a:rPr lang="en-US" sz="2400" dirty="0"/>
              <a:t>The new persistent memory (PM) allows direct management of persistent data in memory</a:t>
            </a:r>
          </a:p>
          <a:p>
            <a:r>
              <a:rPr lang="en-US" sz="2400" dirty="0"/>
              <a:t>However, it is hard to guarantee crash consistency</a:t>
            </a:r>
          </a:p>
          <a:p>
            <a:r>
              <a:rPr lang="en-US" sz="2400" dirty="0"/>
              <a:t>PMTest detects such crash consistency bugs and performance bugs</a:t>
            </a:r>
          </a:p>
          <a:p>
            <a:r>
              <a:rPr lang="en-US" sz="2400" dirty="0"/>
              <a:t>PMTest is </a:t>
            </a:r>
            <a:r>
              <a:rPr lang="en-US" sz="2400" b="1" dirty="0">
                <a:solidFill>
                  <a:schemeClr val="accent2">
                    <a:lumMod val="75000"/>
                  </a:schemeClr>
                </a:solidFill>
              </a:rPr>
              <a:t>fast</a:t>
            </a:r>
            <a:r>
              <a:rPr lang="en-US" sz="2400" dirty="0"/>
              <a:t> and </a:t>
            </a:r>
            <a:r>
              <a:rPr lang="en-US" sz="2400" b="1" dirty="0">
                <a:solidFill>
                  <a:schemeClr val="accent2">
                    <a:lumMod val="75000"/>
                  </a:schemeClr>
                </a:solidFill>
              </a:rPr>
              <a:t>flexible</a:t>
            </a:r>
          </a:p>
          <a:p>
            <a:pPr lvl="1"/>
            <a:r>
              <a:rPr lang="en-US" sz="2000" dirty="0">
                <a:solidFill>
                  <a:schemeClr val="accent1">
                    <a:lumMod val="75000"/>
                  </a:schemeClr>
                </a:solidFill>
              </a:rPr>
              <a:t>Supports kernel modules, custom PM programs, transaction-based programs, etc.</a:t>
            </a:r>
          </a:p>
          <a:p>
            <a:pPr lvl="1"/>
            <a:r>
              <a:rPr lang="en-US" sz="2000" dirty="0">
                <a:solidFill>
                  <a:schemeClr val="accent1">
                    <a:lumMod val="75000"/>
                  </a:schemeClr>
                </a:solidFill>
              </a:rPr>
              <a:t>Can be extended to support future PM hardware platforms</a:t>
            </a:r>
          </a:p>
          <a:p>
            <a:pPr lvl="1"/>
            <a:r>
              <a:rPr lang="en-US" sz="2000" dirty="0">
                <a:solidFill>
                  <a:schemeClr val="accent1">
                    <a:lumMod val="75000"/>
                  </a:schemeClr>
                </a:solidFill>
              </a:rPr>
              <a:t>Incurs &lt; 2X overhead in real-workload applications</a:t>
            </a:r>
          </a:p>
          <a:p>
            <a:r>
              <a:rPr lang="en-US" sz="2400" dirty="0"/>
              <a:t>PMTest has detected 3 new bugs in PMFS and PMDK applications</a:t>
            </a:r>
          </a:p>
          <a:p>
            <a:pPr marL="0" indent="0">
              <a:buNone/>
            </a:pPr>
            <a:endParaRPr lang="en-US" sz="2400" dirty="0"/>
          </a:p>
          <a:p>
            <a:pPr marL="0" indent="0">
              <a:buNone/>
            </a:pPr>
            <a:endParaRPr lang="en-US" sz="2400" dirty="0"/>
          </a:p>
          <a:p>
            <a:pPr marL="0" indent="0">
              <a:buNone/>
            </a:pPr>
            <a:r>
              <a:rPr lang="en-US" sz="2400" dirty="0"/>
              <a:t>Source code is available at </a:t>
            </a:r>
            <a:r>
              <a:rPr lang="en-US" sz="2400" u="sng" dirty="0"/>
              <a:t>pmtest.persistentmemory.org</a:t>
            </a:r>
            <a:endParaRPr lang="en-US" sz="2400" dirty="0"/>
          </a:p>
          <a:p>
            <a:endParaRPr lang="en-US" sz="2400" dirty="0"/>
          </a:p>
          <a:p>
            <a:endParaRPr lang="en-US" sz="2400" dirty="0"/>
          </a:p>
        </p:txBody>
      </p:sp>
      <p:sp>
        <p:nvSpPr>
          <p:cNvPr id="4" name="Slide Number Placeholder 3">
            <a:extLst>
              <a:ext uri="{FF2B5EF4-FFF2-40B4-BE49-F238E27FC236}">
                <a16:creationId xmlns:a16="http://schemas.microsoft.com/office/drawing/2014/main" id="{E558831F-29F1-4FEB-B385-77EC09C23B0D}"/>
              </a:ext>
            </a:extLst>
          </p:cNvPr>
          <p:cNvSpPr>
            <a:spLocks noGrp="1"/>
          </p:cNvSpPr>
          <p:nvPr>
            <p:ph type="sldNum" sz="quarter" idx="12"/>
          </p:nvPr>
        </p:nvSpPr>
        <p:spPr/>
        <p:txBody>
          <a:bodyPr/>
          <a:lstStyle/>
          <a:p>
            <a:fld id="{5E9D59E2-FF9E-824B-BC6B-E1567BE22C0E}" type="slidenum">
              <a:rPr lang="en-US" smtClean="0"/>
              <a:t>47</a:t>
            </a:fld>
            <a:endParaRPr lang="en-US" dirty="0"/>
          </a:p>
        </p:txBody>
      </p:sp>
    </p:spTree>
    <p:extLst>
      <p:ext uri="{BB962C8B-B14F-4D97-AF65-F5344CB8AC3E}">
        <p14:creationId xmlns:p14="http://schemas.microsoft.com/office/powerpoint/2010/main" val="38263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A12C7A-6607-F344-9410-A23D7CFA8440}"/>
              </a:ext>
            </a:extLst>
          </p:cNvPr>
          <p:cNvPicPr>
            <a:picLocks noChangeAspect="1"/>
          </p:cNvPicPr>
          <p:nvPr/>
        </p:nvPicPr>
        <p:blipFill>
          <a:blip r:embed="rId3"/>
          <a:stretch>
            <a:fillRect/>
          </a:stretch>
        </p:blipFill>
        <p:spPr>
          <a:xfrm>
            <a:off x="1021867" y="4484822"/>
            <a:ext cx="1513700" cy="946062"/>
          </a:xfrm>
          <a:prstGeom prst="rect">
            <a:avLst/>
          </a:prstGeom>
        </p:spPr>
      </p:pic>
      <p:sp>
        <p:nvSpPr>
          <p:cNvPr id="2" name="Title 1">
            <a:extLst>
              <a:ext uri="{FF2B5EF4-FFF2-40B4-BE49-F238E27FC236}">
                <a16:creationId xmlns:a16="http://schemas.microsoft.com/office/drawing/2014/main" id="{A1F3A2C6-7F32-174C-928D-B4CF28915195}"/>
              </a:ext>
            </a:extLst>
          </p:cNvPr>
          <p:cNvSpPr>
            <a:spLocks noGrp="1"/>
          </p:cNvSpPr>
          <p:nvPr>
            <p:ph type="ctrTitle"/>
          </p:nvPr>
        </p:nvSpPr>
        <p:spPr>
          <a:xfrm>
            <a:off x="836853" y="627507"/>
            <a:ext cx="10317479" cy="2356123"/>
          </a:xfrm>
        </p:spPr>
        <p:txBody>
          <a:bodyPr>
            <a:noAutofit/>
          </a:bodyPr>
          <a:lstStyle/>
          <a:p>
            <a:r>
              <a:rPr lang="en-US" sz="4800" dirty="0">
                <a:solidFill>
                  <a:schemeClr val="accent2">
                    <a:lumMod val="75000"/>
                  </a:schemeClr>
                </a:solidFill>
                <a:latin typeface="Franklin Gothic Medium" panose="020B0603020102020204" pitchFamily="34" charset="0"/>
              </a:rPr>
              <a:t>PMTest:</a:t>
            </a:r>
            <a:br>
              <a:rPr lang="en-US" sz="4400" dirty="0">
                <a:latin typeface="Franklin Gothic Medium" panose="020B0603020102020204" pitchFamily="34" charset="0"/>
              </a:rPr>
            </a:br>
            <a:r>
              <a:rPr lang="en-US" sz="4400" dirty="0">
                <a:latin typeface="Franklin Gothic Medium" panose="020B0603020102020204" pitchFamily="34" charset="0"/>
              </a:rPr>
              <a:t>A Fast and Flexible Testing Framework for Persistent Memory Programs </a:t>
            </a:r>
          </a:p>
        </p:txBody>
      </p:sp>
      <p:sp>
        <p:nvSpPr>
          <p:cNvPr id="3" name="Subtitle 2">
            <a:extLst>
              <a:ext uri="{FF2B5EF4-FFF2-40B4-BE49-F238E27FC236}">
                <a16:creationId xmlns:a16="http://schemas.microsoft.com/office/drawing/2014/main" id="{6053DD17-DA6D-024B-9B3B-230BCFD867CE}"/>
              </a:ext>
            </a:extLst>
          </p:cNvPr>
          <p:cNvSpPr>
            <a:spLocks noGrp="1"/>
          </p:cNvSpPr>
          <p:nvPr>
            <p:ph type="subTitle" idx="1"/>
          </p:nvPr>
        </p:nvSpPr>
        <p:spPr>
          <a:xfrm>
            <a:off x="491794" y="3498233"/>
            <a:ext cx="11208411" cy="569269"/>
          </a:xfrm>
        </p:spPr>
        <p:txBody>
          <a:bodyPr>
            <a:noAutofit/>
          </a:bodyPr>
          <a:lstStyle/>
          <a:p>
            <a:r>
              <a:rPr lang="en-US" b="1" dirty="0">
                <a:solidFill>
                  <a:schemeClr val="accent2">
                    <a:lumMod val="75000"/>
                  </a:schemeClr>
                </a:solidFill>
                <a:latin typeface="Franklin Gothic Medium" panose="020B0603020102020204" pitchFamily="34" charset="0"/>
              </a:rPr>
              <a:t>Sihang Liu</a:t>
            </a:r>
            <a:r>
              <a:rPr lang="en-US" baseline="30000" dirty="0">
                <a:solidFill>
                  <a:schemeClr val="accent2">
                    <a:lumMod val="75000"/>
                  </a:schemeClr>
                </a:solidFill>
                <a:latin typeface="Franklin Gothic Medium" panose="020B0603020102020204" pitchFamily="34" charset="0"/>
              </a:rPr>
              <a:t>1</a:t>
            </a:r>
            <a:r>
              <a:rPr lang="en-US" dirty="0">
                <a:latin typeface="Franklin Gothic Medium" panose="020B0603020102020204" pitchFamily="34" charset="0"/>
              </a:rPr>
              <a:t>, </a:t>
            </a:r>
            <a:r>
              <a:rPr lang="en-US" dirty="0" err="1">
                <a:latin typeface="Franklin Gothic Medium" panose="020B0603020102020204" pitchFamily="34" charset="0"/>
              </a:rPr>
              <a:t>Yizhou</a:t>
            </a:r>
            <a:r>
              <a:rPr lang="en-US" dirty="0">
                <a:latin typeface="Franklin Gothic Medium" panose="020B0603020102020204" pitchFamily="34" charset="0"/>
              </a:rPr>
              <a:t> Wei</a:t>
            </a:r>
            <a:r>
              <a:rPr lang="en-US" baseline="30000" dirty="0">
                <a:latin typeface="Franklin Gothic Medium" panose="020B0603020102020204" pitchFamily="34" charset="0"/>
              </a:rPr>
              <a:t>1</a:t>
            </a:r>
            <a:r>
              <a:rPr lang="en-US" dirty="0">
                <a:latin typeface="Franklin Gothic Medium" panose="020B0603020102020204" pitchFamily="34" charset="0"/>
              </a:rPr>
              <a:t>, </a:t>
            </a:r>
            <a:r>
              <a:rPr lang="en-US" dirty="0" err="1">
                <a:latin typeface="Franklin Gothic Medium" panose="020B0603020102020204" pitchFamily="34" charset="0"/>
              </a:rPr>
              <a:t>Jishen</a:t>
            </a:r>
            <a:r>
              <a:rPr lang="en-US" dirty="0">
                <a:latin typeface="Franklin Gothic Medium" panose="020B0603020102020204" pitchFamily="34" charset="0"/>
              </a:rPr>
              <a:t> Zhao</a:t>
            </a:r>
            <a:r>
              <a:rPr lang="en-US" baseline="30000" dirty="0">
                <a:latin typeface="Franklin Gothic Medium" panose="020B0603020102020204" pitchFamily="34" charset="0"/>
              </a:rPr>
              <a:t>2</a:t>
            </a:r>
            <a:r>
              <a:rPr lang="en-US" dirty="0">
                <a:latin typeface="Franklin Gothic Medium" panose="020B0603020102020204" pitchFamily="34" charset="0"/>
              </a:rPr>
              <a:t>, </a:t>
            </a:r>
            <a:r>
              <a:rPr lang="en-US" dirty="0" err="1">
                <a:latin typeface="Franklin Gothic Medium" panose="020B0603020102020204" pitchFamily="34" charset="0"/>
              </a:rPr>
              <a:t>Aasheesh</a:t>
            </a:r>
            <a:r>
              <a:rPr lang="en-US" dirty="0">
                <a:latin typeface="Franklin Gothic Medium" panose="020B0603020102020204" pitchFamily="34" charset="0"/>
              </a:rPr>
              <a:t> Kolli</a:t>
            </a:r>
            <a:r>
              <a:rPr lang="en-US" baseline="30000" dirty="0">
                <a:latin typeface="Franklin Gothic Medium" panose="020B0603020102020204" pitchFamily="34" charset="0"/>
              </a:rPr>
              <a:t>3,4</a:t>
            </a:r>
            <a:r>
              <a:rPr lang="en-US" dirty="0">
                <a:latin typeface="Franklin Gothic Medium" panose="020B0603020102020204" pitchFamily="34" charset="0"/>
              </a:rPr>
              <a:t>, and Samira Khan</a:t>
            </a:r>
            <a:r>
              <a:rPr lang="en-US" baseline="30000" dirty="0">
                <a:latin typeface="Franklin Gothic Medium" panose="020B0603020102020204" pitchFamily="34" charset="0"/>
              </a:rPr>
              <a:t>1</a:t>
            </a:r>
            <a:endParaRPr lang="en-US" dirty="0">
              <a:latin typeface="Franklin Gothic Medium" panose="020B0603020102020204" pitchFamily="34" charset="0"/>
            </a:endParaRPr>
          </a:p>
        </p:txBody>
      </p:sp>
      <p:pic>
        <p:nvPicPr>
          <p:cNvPr id="6" name="Picture 5">
            <a:extLst>
              <a:ext uri="{FF2B5EF4-FFF2-40B4-BE49-F238E27FC236}">
                <a16:creationId xmlns:a16="http://schemas.microsoft.com/office/drawing/2014/main" id="{206CD334-D4C1-C145-886C-B78B4FE44A03}"/>
              </a:ext>
            </a:extLst>
          </p:cNvPr>
          <p:cNvPicPr>
            <a:picLocks noChangeAspect="1"/>
          </p:cNvPicPr>
          <p:nvPr/>
        </p:nvPicPr>
        <p:blipFill>
          <a:blip r:embed="rId4"/>
          <a:stretch>
            <a:fillRect/>
          </a:stretch>
        </p:blipFill>
        <p:spPr>
          <a:xfrm>
            <a:off x="6059214" y="4573329"/>
            <a:ext cx="2510461" cy="976290"/>
          </a:xfrm>
          <a:prstGeom prst="rect">
            <a:avLst/>
          </a:prstGeom>
        </p:spPr>
      </p:pic>
      <p:pic>
        <p:nvPicPr>
          <p:cNvPr id="8" name="Picture 7">
            <a:extLst>
              <a:ext uri="{FF2B5EF4-FFF2-40B4-BE49-F238E27FC236}">
                <a16:creationId xmlns:a16="http://schemas.microsoft.com/office/drawing/2014/main" id="{F070B532-CC63-A044-A680-1A6782087CCA}"/>
              </a:ext>
            </a:extLst>
          </p:cNvPr>
          <p:cNvPicPr>
            <a:picLocks noChangeAspect="1"/>
          </p:cNvPicPr>
          <p:nvPr/>
        </p:nvPicPr>
        <p:blipFill>
          <a:blip r:embed="rId5"/>
          <a:stretch>
            <a:fillRect/>
          </a:stretch>
        </p:blipFill>
        <p:spPr>
          <a:xfrm>
            <a:off x="8696917" y="4484822"/>
            <a:ext cx="2593060" cy="939219"/>
          </a:xfrm>
          <a:prstGeom prst="rect">
            <a:avLst/>
          </a:prstGeom>
        </p:spPr>
      </p:pic>
      <p:pic>
        <p:nvPicPr>
          <p:cNvPr id="9" name="Picture 8">
            <a:extLst>
              <a:ext uri="{FF2B5EF4-FFF2-40B4-BE49-F238E27FC236}">
                <a16:creationId xmlns:a16="http://schemas.microsoft.com/office/drawing/2014/main" id="{AD639E6F-88AD-CC42-B343-321060452968}"/>
              </a:ext>
            </a:extLst>
          </p:cNvPr>
          <p:cNvPicPr>
            <a:picLocks noChangeAspect="1"/>
          </p:cNvPicPr>
          <p:nvPr/>
        </p:nvPicPr>
        <p:blipFill>
          <a:blip r:embed="rId6"/>
          <a:stretch>
            <a:fillRect/>
          </a:stretch>
        </p:blipFill>
        <p:spPr>
          <a:xfrm>
            <a:off x="3097919" y="4777032"/>
            <a:ext cx="2364537" cy="471023"/>
          </a:xfrm>
          <a:prstGeom prst="rect">
            <a:avLst/>
          </a:prstGeom>
        </p:spPr>
      </p:pic>
      <p:sp>
        <p:nvSpPr>
          <p:cNvPr id="10" name="TextBox 9">
            <a:extLst>
              <a:ext uri="{FF2B5EF4-FFF2-40B4-BE49-F238E27FC236}">
                <a16:creationId xmlns:a16="http://schemas.microsoft.com/office/drawing/2014/main" id="{D66B4597-25B3-8B4E-9306-F57B6D252EA2}"/>
              </a:ext>
            </a:extLst>
          </p:cNvPr>
          <p:cNvSpPr txBox="1"/>
          <p:nvPr/>
        </p:nvSpPr>
        <p:spPr>
          <a:xfrm>
            <a:off x="755395" y="4484822"/>
            <a:ext cx="509115" cy="400110"/>
          </a:xfrm>
          <a:prstGeom prst="rect">
            <a:avLst/>
          </a:prstGeom>
          <a:noFill/>
        </p:spPr>
        <p:txBody>
          <a:bodyPr wrap="square" rtlCol="0">
            <a:spAutoFit/>
          </a:bodyPr>
          <a:lstStyle/>
          <a:p>
            <a:r>
              <a:rPr lang="en-US" sz="2000" dirty="0">
                <a:latin typeface="Franklin Gothic Medium" panose="020B0603020102020204" pitchFamily="34" charset="0"/>
              </a:rPr>
              <a:t>1</a:t>
            </a:r>
          </a:p>
        </p:txBody>
      </p:sp>
      <p:sp>
        <p:nvSpPr>
          <p:cNvPr id="11" name="TextBox 10">
            <a:extLst>
              <a:ext uri="{FF2B5EF4-FFF2-40B4-BE49-F238E27FC236}">
                <a16:creationId xmlns:a16="http://schemas.microsoft.com/office/drawing/2014/main" id="{EB1C68A8-7322-C745-B9D4-0F6BE0CEC1B7}"/>
              </a:ext>
            </a:extLst>
          </p:cNvPr>
          <p:cNvSpPr txBox="1"/>
          <p:nvPr/>
        </p:nvSpPr>
        <p:spPr>
          <a:xfrm>
            <a:off x="2844855" y="4475306"/>
            <a:ext cx="509115" cy="400110"/>
          </a:xfrm>
          <a:prstGeom prst="rect">
            <a:avLst/>
          </a:prstGeom>
          <a:noFill/>
        </p:spPr>
        <p:txBody>
          <a:bodyPr wrap="square" rtlCol="0">
            <a:spAutoFit/>
          </a:bodyPr>
          <a:lstStyle/>
          <a:p>
            <a:r>
              <a:rPr lang="en-US" sz="2000" dirty="0">
                <a:latin typeface="Franklin Gothic Medium" panose="020B0603020102020204" pitchFamily="34" charset="0"/>
              </a:rPr>
              <a:t>2</a:t>
            </a:r>
          </a:p>
        </p:txBody>
      </p:sp>
      <p:sp>
        <p:nvSpPr>
          <p:cNvPr id="12" name="TextBox 11">
            <a:extLst>
              <a:ext uri="{FF2B5EF4-FFF2-40B4-BE49-F238E27FC236}">
                <a16:creationId xmlns:a16="http://schemas.microsoft.com/office/drawing/2014/main" id="{1D2B1013-8B69-D448-9FA7-910A62B365EB}"/>
              </a:ext>
            </a:extLst>
          </p:cNvPr>
          <p:cNvSpPr txBox="1"/>
          <p:nvPr/>
        </p:nvSpPr>
        <p:spPr>
          <a:xfrm>
            <a:off x="5741036" y="4490947"/>
            <a:ext cx="509115" cy="400110"/>
          </a:xfrm>
          <a:prstGeom prst="rect">
            <a:avLst/>
          </a:prstGeom>
          <a:noFill/>
        </p:spPr>
        <p:txBody>
          <a:bodyPr wrap="square" rtlCol="0">
            <a:spAutoFit/>
          </a:bodyPr>
          <a:lstStyle/>
          <a:p>
            <a:r>
              <a:rPr lang="en-US" sz="2000" dirty="0">
                <a:latin typeface="Franklin Gothic Medium" panose="020B0603020102020204" pitchFamily="34" charset="0"/>
              </a:rPr>
              <a:t>3</a:t>
            </a:r>
          </a:p>
        </p:txBody>
      </p:sp>
      <p:sp>
        <p:nvSpPr>
          <p:cNvPr id="13" name="TextBox 12">
            <a:extLst>
              <a:ext uri="{FF2B5EF4-FFF2-40B4-BE49-F238E27FC236}">
                <a16:creationId xmlns:a16="http://schemas.microsoft.com/office/drawing/2014/main" id="{40E445D8-1693-8240-A1E6-565B32186FBF}"/>
              </a:ext>
            </a:extLst>
          </p:cNvPr>
          <p:cNvSpPr txBox="1"/>
          <p:nvPr/>
        </p:nvSpPr>
        <p:spPr>
          <a:xfrm>
            <a:off x="8696917" y="4475306"/>
            <a:ext cx="354227" cy="400110"/>
          </a:xfrm>
          <a:prstGeom prst="rect">
            <a:avLst/>
          </a:prstGeom>
          <a:noFill/>
        </p:spPr>
        <p:txBody>
          <a:bodyPr wrap="square" rtlCol="0">
            <a:spAutoFit/>
          </a:bodyPr>
          <a:lstStyle/>
          <a:p>
            <a:r>
              <a:rPr lang="en-US" sz="2000" dirty="0">
                <a:latin typeface="Franklin Gothic Medium" panose="020B0603020102020204" pitchFamily="34" charset="0"/>
              </a:rPr>
              <a:t>4</a:t>
            </a:r>
          </a:p>
        </p:txBody>
      </p:sp>
      <p:sp>
        <p:nvSpPr>
          <p:cNvPr id="5" name="Slide Number Placeholder 4">
            <a:extLst>
              <a:ext uri="{FF2B5EF4-FFF2-40B4-BE49-F238E27FC236}">
                <a16:creationId xmlns:a16="http://schemas.microsoft.com/office/drawing/2014/main" id="{F42105D6-7856-454C-BE2E-DCB5E229664D}"/>
              </a:ext>
            </a:extLst>
          </p:cNvPr>
          <p:cNvSpPr>
            <a:spLocks noGrp="1"/>
          </p:cNvSpPr>
          <p:nvPr>
            <p:ph type="sldNum" sz="quarter" idx="12"/>
          </p:nvPr>
        </p:nvSpPr>
        <p:spPr/>
        <p:txBody>
          <a:bodyPr/>
          <a:lstStyle/>
          <a:p>
            <a:fld id="{5E9D59E2-FF9E-824B-BC6B-E1567BE22C0E}" type="slidenum">
              <a:rPr lang="en-US" smtClean="0"/>
              <a:t>48</a:t>
            </a:fld>
            <a:endParaRPr lang="en-US"/>
          </a:p>
        </p:txBody>
      </p:sp>
    </p:spTree>
    <p:extLst>
      <p:ext uri="{BB962C8B-B14F-4D97-AF65-F5344CB8AC3E}">
        <p14:creationId xmlns:p14="http://schemas.microsoft.com/office/powerpoint/2010/main" val="3183490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DDF3-C799-461E-92D0-351935FFFE1F}"/>
              </a:ext>
            </a:extLst>
          </p:cNvPr>
          <p:cNvSpPr>
            <a:spLocks noGrp="1"/>
          </p:cNvSpPr>
          <p:nvPr>
            <p:ph type="title"/>
          </p:nvPr>
        </p:nvSpPr>
        <p:spPr>
          <a:xfrm>
            <a:off x="838200" y="2468245"/>
            <a:ext cx="10515600" cy="1325563"/>
          </a:xfrm>
        </p:spPr>
        <p:txBody>
          <a:bodyPr>
            <a:normAutofit/>
          </a:bodyPr>
          <a:lstStyle/>
          <a:p>
            <a:pPr algn="ctr"/>
            <a:r>
              <a:rPr lang="en-US" sz="5400" dirty="0"/>
              <a:t>BACKUP SLIDES</a:t>
            </a:r>
          </a:p>
        </p:txBody>
      </p:sp>
      <p:sp>
        <p:nvSpPr>
          <p:cNvPr id="3" name="Slide Number Placeholder 2">
            <a:extLst>
              <a:ext uri="{FF2B5EF4-FFF2-40B4-BE49-F238E27FC236}">
                <a16:creationId xmlns:a16="http://schemas.microsoft.com/office/drawing/2014/main" id="{17C96760-36F8-4BBE-A5E6-CC85D822C6C5}"/>
              </a:ext>
            </a:extLst>
          </p:cNvPr>
          <p:cNvSpPr>
            <a:spLocks noGrp="1"/>
          </p:cNvSpPr>
          <p:nvPr>
            <p:ph type="sldNum" sz="quarter" idx="12"/>
          </p:nvPr>
        </p:nvSpPr>
        <p:spPr/>
        <p:txBody>
          <a:bodyPr/>
          <a:lstStyle/>
          <a:p>
            <a:fld id="{5E9D59E2-FF9E-824B-BC6B-E1567BE22C0E}" type="slidenum">
              <a:rPr lang="en-US" smtClean="0"/>
              <a:t>49</a:t>
            </a:fld>
            <a:endParaRPr lang="en-US" dirty="0"/>
          </a:p>
        </p:txBody>
      </p:sp>
    </p:spTree>
    <p:extLst>
      <p:ext uri="{BB962C8B-B14F-4D97-AF65-F5344CB8AC3E}">
        <p14:creationId xmlns:p14="http://schemas.microsoft.com/office/powerpoint/2010/main" val="3445113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63BF-9EF9-45B5-BB49-9D5EC95C60A3}"/>
              </a:ext>
            </a:extLst>
          </p:cNvPr>
          <p:cNvSpPr>
            <a:spLocks noGrp="1"/>
          </p:cNvSpPr>
          <p:nvPr>
            <p:ph type="title"/>
          </p:nvPr>
        </p:nvSpPr>
        <p:spPr/>
        <p:txBody>
          <a:bodyPr/>
          <a:lstStyle/>
          <a:p>
            <a:r>
              <a:rPr lang="en-US" dirty="0"/>
              <a:t>PERSISTENCY PROGRAMMING</a:t>
            </a:r>
          </a:p>
        </p:txBody>
      </p:sp>
      <p:sp>
        <p:nvSpPr>
          <p:cNvPr id="3" name="Content Placeholder 2">
            <a:extLst>
              <a:ext uri="{FF2B5EF4-FFF2-40B4-BE49-F238E27FC236}">
                <a16:creationId xmlns:a16="http://schemas.microsoft.com/office/drawing/2014/main" id="{A2A717FE-83DA-4675-8BB4-51F2E6252B8C}"/>
              </a:ext>
            </a:extLst>
          </p:cNvPr>
          <p:cNvSpPr>
            <a:spLocks noGrp="1"/>
          </p:cNvSpPr>
          <p:nvPr>
            <p:ph idx="1"/>
          </p:nvPr>
        </p:nvSpPr>
        <p:spPr>
          <a:xfrm>
            <a:off x="838200" y="1825625"/>
            <a:ext cx="10515600" cy="1435368"/>
          </a:xfrm>
        </p:spPr>
        <p:txBody>
          <a:bodyPr>
            <a:normAutofit/>
          </a:bodyPr>
          <a:lstStyle/>
          <a:p>
            <a:r>
              <a:rPr lang="en-US" dirty="0"/>
              <a:t>Support for crash consistency have two fundamental guarantees</a:t>
            </a:r>
          </a:p>
          <a:p>
            <a:pPr lvl="1"/>
            <a:r>
              <a:rPr lang="en-US" b="1" dirty="0">
                <a:solidFill>
                  <a:schemeClr val="accent2">
                    <a:lumMod val="75000"/>
                  </a:schemeClr>
                </a:solidFill>
              </a:rPr>
              <a:t>Durability</a:t>
            </a:r>
            <a:r>
              <a:rPr lang="en-US" dirty="0">
                <a:solidFill>
                  <a:schemeClr val="accent2">
                    <a:lumMod val="75000"/>
                  </a:schemeClr>
                </a:solidFill>
              </a:rPr>
              <a:t>: </a:t>
            </a:r>
            <a:r>
              <a:rPr lang="en-US" dirty="0">
                <a:solidFill>
                  <a:schemeClr val="accent1">
                    <a:lumMod val="75000"/>
                  </a:schemeClr>
                </a:solidFill>
              </a:rPr>
              <a:t>writes become persistent in PM</a:t>
            </a:r>
          </a:p>
          <a:p>
            <a:pPr marL="457200" lvl="1" indent="0">
              <a:buNone/>
            </a:pPr>
            <a:endParaRPr lang="en-US" dirty="0"/>
          </a:p>
        </p:txBody>
      </p:sp>
      <p:sp>
        <p:nvSpPr>
          <p:cNvPr id="4" name="Slide Number Placeholder 3">
            <a:extLst>
              <a:ext uri="{FF2B5EF4-FFF2-40B4-BE49-F238E27FC236}">
                <a16:creationId xmlns:a16="http://schemas.microsoft.com/office/drawing/2014/main" id="{AA5CD7F1-77E8-4118-9F27-6C8834B315FC}"/>
              </a:ext>
            </a:extLst>
          </p:cNvPr>
          <p:cNvSpPr>
            <a:spLocks noGrp="1"/>
          </p:cNvSpPr>
          <p:nvPr>
            <p:ph type="sldNum" sz="quarter" idx="12"/>
          </p:nvPr>
        </p:nvSpPr>
        <p:spPr/>
        <p:txBody>
          <a:bodyPr/>
          <a:lstStyle/>
          <a:p>
            <a:fld id="{5E9D59E2-FF9E-824B-BC6B-E1567BE22C0E}" type="slidenum">
              <a:rPr lang="en-US" smtClean="0"/>
              <a:t>5</a:t>
            </a:fld>
            <a:endParaRPr lang="en-US" dirty="0"/>
          </a:p>
        </p:txBody>
      </p:sp>
      <p:grpSp>
        <p:nvGrpSpPr>
          <p:cNvPr id="29" name="Group 28">
            <a:extLst>
              <a:ext uri="{FF2B5EF4-FFF2-40B4-BE49-F238E27FC236}">
                <a16:creationId xmlns:a16="http://schemas.microsoft.com/office/drawing/2014/main" id="{4505B957-CFE9-4138-8BBC-9FBB31F1C0A9}"/>
              </a:ext>
            </a:extLst>
          </p:cNvPr>
          <p:cNvGrpSpPr/>
          <p:nvPr/>
        </p:nvGrpSpPr>
        <p:grpSpPr>
          <a:xfrm>
            <a:off x="4467872" y="5275221"/>
            <a:ext cx="3064007" cy="1311959"/>
            <a:chOff x="1314657" y="5147661"/>
            <a:chExt cx="2412710" cy="1033083"/>
          </a:xfrm>
        </p:grpSpPr>
        <p:pic>
          <p:nvPicPr>
            <p:cNvPr id="31" name="Picture 30">
              <a:extLst>
                <a:ext uri="{FF2B5EF4-FFF2-40B4-BE49-F238E27FC236}">
                  <a16:creationId xmlns:a16="http://schemas.microsoft.com/office/drawing/2014/main" id="{DB06FEF2-9435-4305-92B6-E286416E9EB0}"/>
                </a:ext>
              </a:extLst>
            </p:cNvPr>
            <p:cNvPicPr>
              <a:picLocks noChangeAspect="1"/>
            </p:cNvPicPr>
            <p:nvPr/>
          </p:nvPicPr>
          <p:blipFill rotWithShape="1">
            <a:blip r:embed="rId3">
              <a:duotone>
                <a:schemeClr val="accent1">
                  <a:shade val="45000"/>
                  <a:satMod val="135000"/>
                </a:schemeClr>
                <a:prstClr val="white"/>
              </a:duotone>
            </a:blip>
            <a:srcRect t="33245" b="35841"/>
            <a:stretch/>
          </p:blipFill>
          <p:spPr>
            <a:xfrm>
              <a:off x="1314657" y="5147661"/>
              <a:ext cx="2412710" cy="803230"/>
            </a:xfrm>
            <a:prstGeom prst="rect">
              <a:avLst/>
            </a:prstGeom>
          </p:spPr>
        </p:pic>
        <p:sp>
          <p:nvSpPr>
            <p:cNvPr id="32" name="Rectangle 31">
              <a:extLst>
                <a:ext uri="{FF2B5EF4-FFF2-40B4-BE49-F238E27FC236}">
                  <a16:creationId xmlns:a16="http://schemas.microsoft.com/office/drawing/2014/main" id="{165C51CC-A46D-47CF-8E29-78059F7CCB7D}"/>
                </a:ext>
              </a:extLst>
            </p:cNvPr>
            <p:cNvSpPr/>
            <p:nvPr/>
          </p:nvSpPr>
          <p:spPr>
            <a:xfrm>
              <a:off x="1943401" y="5817213"/>
              <a:ext cx="1155222" cy="363531"/>
            </a:xfrm>
            <a:prstGeom prst="rect">
              <a:avLst/>
            </a:prstGeom>
          </p:spPr>
          <p:txBody>
            <a:bodyPr wrap="none">
              <a:spAutoFit/>
            </a:bodyPr>
            <a:lstStyle/>
            <a:p>
              <a:r>
                <a:rPr lang="en-US" sz="2400" dirty="0">
                  <a:latin typeface="Franklin Gothic Medium" panose="020B0603020102020204" pitchFamily="34" charset="0"/>
                </a:rPr>
                <a:t>PM-DIMM</a:t>
              </a:r>
              <a:endParaRPr lang="en-US" sz="2000" dirty="0">
                <a:latin typeface="Franklin Gothic Medium" panose="020B0603020102020204" pitchFamily="34" charset="0"/>
              </a:endParaRPr>
            </a:p>
          </p:txBody>
        </p:sp>
      </p:grpSp>
      <p:cxnSp>
        <p:nvCxnSpPr>
          <p:cNvPr id="30" name="Straight Arrow Connector 29">
            <a:extLst>
              <a:ext uri="{FF2B5EF4-FFF2-40B4-BE49-F238E27FC236}">
                <a16:creationId xmlns:a16="http://schemas.microsoft.com/office/drawing/2014/main" id="{6F5D594D-318A-47BA-8069-843FB69ECDF5}"/>
              </a:ext>
            </a:extLst>
          </p:cNvPr>
          <p:cNvCxnSpPr>
            <a:cxnSpLocks/>
          </p:cNvCxnSpPr>
          <p:nvPr/>
        </p:nvCxnSpPr>
        <p:spPr>
          <a:xfrm>
            <a:off x="5998738" y="4528314"/>
            <a:ext cx="0" cy="7469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4E4CD5E4-21B3-4F9E-9D50-607AFDE9F7AC}"/>
              </a:ext>
            </a:extLst>
          </p:cNvPr>
          <p:cNvSpPr/>
          <p:nvPr/>
        </p:nvSpPr>
        <p:spPr>
          <a:xfrm>
            <a:off x="5319208" y="3191313"/>
            <a:ext cx="1337735" cy="1337001"/>
          </a:xfrm>
          <a:prstGeom prst="roundRect">
            <a:avLst>
              <a:gd name="adj" fmla="val 8688"/>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24" name="Rectangle 23">
            <a:extLst>
              <a:ext uri="{FF2B5EF4-FFF2-40B4-BE49-F238E27FC236}">
                <a16:creationId xmlns:a16="http://schemas.microsoft.com/office/drawing/2014/main" id="{75D625CD-D038-4DB3-869A-49078A574811}"/>
              </a:ext>
            </a:extLst>
          </p:cNvPr>
          <p:cNvSpPr/>
          <p:nvPr/>
        </p:nvSpPr>
        <p:spPr>
          <a:xfrm>
            <a:off x="5455600" y="3321661"/>
            <a:ext cx="1049561" cy="5023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Franklin Gothic Medium" panose="020B0603020102020204" pitchFamily="34" charset="0"/>
              </a:rPr>
              <a:t>Core</a:t>
            </a:r>
            <a:endParaRPr lang="en-US" sz="2800" dirty="0">
              <a:solidFill>
                <a:schemeClr val="tx1"/>
              </a:solidFill>
              <a:latin typeface="Franklin Gothic Medium" panose="020B0603020102020204" pitchFamily="34" charset="0"/>
            </a:endParaRPr>
          </a:p>
        </p:txBody>
      </p:sp>
      <p:sp>
        <p:nvSpPr>
          <p:cNvPr id="80" name="Rectangle 79">
            <a:extLst>
              <a:ext uri="{FF2B5EF4-FFF2-40B4-BE49-F238E27FC236}">
                <a16:creationId xmlns:a16="http://schemas.microsoft.com/office/drawing/2014/main" id="{ABBC4923-5C09-42C4-ADA6-80E925701426}"/>
              </a:ext>
            </a:extLst>
          </p:cNvPr>
          <p:cNvSpPr/>
          <p:nvPr/>
        </p:nvSpPr>
        <p:spPr>
          <a:xfrm>
            <a:off x="5466337" y="3903669"/>
            <a:ext cx="1049561" cy="502381"/>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ranklin Gothic Medium" panose="020B0603020102020204" pitchFamily="34" charset="0"/>
            </a:endParaRPr>
          </a:p>
        </p:txBody>
      </p:sp>
      <p:sp>
        <p:nvSpPr>
          <p:cNvPr id="81" name="Rectangle 80">
            <a:extLst>
              <a:ext uri="{FF2B5EF4-FFF2-40B4-BE49-F238E27FC236}">
                <a16:creationId xmlns:a16="http://schemas.microsoft.com/office/drawing/2014/main" id="{14BFC36E-361F-4088-96B4-B69C775CEB48}"/>
              </a:ext>
            </a:extLst>
          </p:cNvPr>
          <p:cNvSpPr/>
          <p:nvPr/>
        </p:nvSpPr>
        <p:spPr>
          <a:xfrm>
            <a:off x="5473957" y="5421079"/>
            <a:ext cx="1049561" cy="502381"/>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ranklin Gothic Medium" panose="020B0603020102020204" pitchFamily="34" charset="0"/>
            </a:endParaRPr>
          </a:p>
        </p:txBody>
      </p:sp>
      <p:sp>
        <p:nvSpPr>
          <p:cNvPr id="37" name="Rectangle 36">
            <a:extLst>
              <a:ext uri="{FF2B5EF4-FFF2-40B4-BE49-F238E27FC236}">
                <a16:creationId xmlns:a16="http://schemas.microsoft.com/office/drawing/2014/main" id="{72338DD4-DB10-483D-BEF7-823B0CC991A7}"/>
              </a:ext>
            </a:extLst>
          </p:cNvPr>
          <p:cNvSpPr/>
          <p:nvPr/>
        </p:nvSpPr>
        <p:spPr>
          <a:xfrm>
            <a:off x="5455599" y="3903669"/>
            <a:ext cx="1049561" cy="502381"/>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Franklin Gothic Medium" panose="020B0603020102020204" pitchFamily="34" charset="0"/>
              </a:rPr>
              <a:t>Cache</a:t>
            </a:r>
          </a:p>
        </p:txBody>
      </p:sp>
      <p:sp>
        <p:nvSpPr>
          <p:cNvPr id="84" name="TextBox 83">
            <a:extLst>
              <a:ext uri="{FF2B5EF4-FFF2-40B4-BE49-F238E27FC236}">
                <a16:creationId xmlns:a16="http://schemas.microsoft.com/office/drawing/2014/main" id="{98A1E719-2877-4C60-9CE5-6006EE6CF0E3}"/>
              </a:ext>
            </a:extLst>
          </p:cNvPr>
          <p:cNvSpPr txBox="1"/>
          <p:nvPr/>
        </p:nvSpPr>
        <p:spPr>
          <a:xfrm>
            <a:off x="2308860" y="3869096"/>
            <a:ext cx="1729740" cy="523220"/>
          </a:xfrm>
          <a:prstGeom prst="rect">
            <a:avLst/>
          </a:prstGeom>
          <a:noFill/>
        </p:spPr>
        <p:txBody>
          <a:bodyPr wrap="square" rtlCol="0">
            <a:spAutoFit/>
          </a:bodyPr>
          <a:lstStyle/>
          <a:p>
            <a:pPr algn="ctr"/>
            <a:r>
              <a:rPr lang="en-US" sz="2800" i="1" dirty="0">
                <a:latin typeface="Franklin Gothic Medium" panose="020B0603020102020204" pitchFamily="34" charset="0"/>
              </a:rPr>
              <a:t>Volatile</a:t>
            </a:r>
          </a:p>
        </p:txBody>
      </p:sp>
      <p:sp>
        <p:nvSpPr>
          <p:cNvPr id="85" name="TextBox 84">
            <a:extLst>
              <a:ext uri="{FF2B5EF4-FFF2-40B4-BE49-F238E27FC236}">
                <a16:creationId xmlns:a16="http://schemas.microsoft.com/office/drawing/2014/main" id="{21532152-0706-4945-8E35-5F10A0B56498}"/>
              </a:ext>
            </a:extLst>
          </p:cNvPr>
          <p:cNvSpPr txBox="1"/>
          <p:nvPr/>
        </p:nvSpPr>
        <p:spPr>
          <a:xfrm>
            <a:off x="2308860" y="5421079"/>
            <a:ext cx="1729740" cy="523220"/>
          </a:xfrm>
          <a:prstGeom prst="rect">
            <a:avLst/>
          </a:prstGeom>
          <a:noFill/>
        </p:spPr>
        <p:txBody>
          <a:bodyPr wrap="square" rtlCol="0">
            <a:spAutoFit/>
          </a:bodyPr>
          <a:lstStyle/>
          <a:p>
            <a:r>
              <a:rPr lang="en-US" sz="2800" i="1" dirty="0">
                <a:latin typeface="Franklin Gothic Medium" panose="020B0603020102020204" pitchFamily="34" charset="0"/>
              </a:rPr>
              <a:t>Persistent</a:t>
            </a:r>
          </a:p>
        </p:txBody>
      </p:sp>
      <p:sp>
        <p:nvSpPr>
          <p:cNvPr id="86" name="Rectangle 85">
            <a:extLst>
              <a:ext uri="{FF2B5EF4-FFF2-40B4-BE49-F238E27FC236}">
                <a16:creationId xmlns:a16="http://schemas.microsoft.com/office/drawing/2014/main" id="{2094470F-6941-40AE-A567-3E734D16E3EC}"/>
              </a:ext>
            </a:extLst>
          </p:cNvPr>
          <p:cNvSpPr/>
          <p:nvPr/>
        </p:nvSpPr>
        <p:spPr>
          <a:xfrm>
            <a:off x="5382735" y="3857637"/>
            <a:ext cx="1232005" cy="589709"/>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46604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3.75E-6 2.96296E-6 L 0.00065 0.22129 " pathEditMode="relative" rAng="0" ptsTypes="AA">
                                      <p:cBhvr>
                                        <p:cTn id="24" dur="2000" fill="hold"/>
                                        <p:tgtEl>
                                          <p:spTgt spid="80"/>
                                        </p:tgtEl>
                                        <p:attrNameLst>
                                          <p:attrName>ppt_x</p:attrName>
                                          <p:attrName>ppt_y</p:attrName>
                                        </p:attrNameLst>
                                      </p:cBhvr>
                                      <p:rCtr x="26" y="11065"/>
                                    </p:animMotion>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4" grpId="0" animBg="1"/>
      <p:bldP spid="80" grpId="0" animBg="1"/>
      <p:bldP spid="81" grpId="0" animBg="1"/>
      <p:bldP spid="37" grpId="0" animBg="1"/>
      <p:bldP spid="84" grpId="0"/>
      <p:bldP spid="85" grpId="0"/>
      <p:bldP spid="8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69D5-A9FF-0249-ACEB-15A75BF9CA39}"/>
              </a:ext>
            </a:extLst>
          </p:cNvPr>
          <p:cNvSpPr>
            <a:spLocks noGrp="1"/>
          </p:cNvSpPr>
          <p:nvPr>
            <p:ph type="title"/>
          </p:nvPr>
        </p:nvSpPr>
        <p:spPr/>
        <p:txBody>
          <a:bodyPr/>
          <a:lstStyle/>
          <a:p>
            <a:r>
              <a:rPr lang="en-US" dirty="0"/>
              <a:t>SCALABILITY</a:t>
            </a:r>
          </a:p>
        </p:txBody>
      </p:sp>
      <p:sp>
        <p:nvSpPr>
          <p:cNvPr id="4" name="Slide Number Placeholder 3">
            <a:extLst>
              <a:ext uri="{FF2B5EF4-FFF2-40B4-BE49-F238E27FC236}">
                <a16:creationId xmlns:a16="http://schemas.microsoft.com/office/drawing/2014/main" id="{0CB6CF9E-34B3-4520-B8C4-4D62203FF828}"/>
              </a:ext>
            </a:extLst>
          </p:cNvPr>
          <p:cNvSpPr>
            <a:spLocks noGrp="1"/>
          </p:cNvSpPr>
          <p:nvPr>
            <p:ph type="sldNum" sz="quarter" idx="12"/>
          </p:nvPr>
        </p:nvSpPr>
        <p:spPr/>
        <p:txBody>
          <a:bodyPr/>
          <a:lstStyle/>
          <a:p>
            <a:fld id="{5E9D59E2-FF9E-824B-BC6B-E1567BE22C0E}" type="slidenum">
              <a:rPr lang="en-US" smtClean="0"/>
              <a:t>50</a:t>
            </a:fld>
            <a:endParaRPr lang="en-US" dirty="0"/>
          </a:p>
        </p:txBody>
      </p:sp>
      <p:graphicFrame>
        <p:nvGraphicFramePr>
          <p:cNvPr id="5" name="Chart 4">
            <a:extLst>
              <a:ext uri="{FF2B5EF4-FFF2-40B4-BE49-F238E27FC236}">
                <a16:creationId xmlns:a16="http://schemas.microsoft.com/office/drawing/2014/main" id="{2487FDA4-B404-40DC-99FE-AB62CF8668E0}"/>
              </a:ext>
            </a:extLst>
          </p:cNvPr>
          <p:cNvGraphicFramePr>
            <a:graphicFrameLocks/>
          </p:cNvGraphicFramePr>
          <p:nvPr>
            <p:extLst>
              <p:ext uri="{D42A27DB-BD31-4B8C-83A1-F6EECF244321}">
                <p14:modId xmlns:p14="http://schemas.microsoft.com/office/powerpoint/2010/main" val="1073581773"/>
              </p:ext>
            </p:extLst>
          </p:nvPr>
        </p:nvGraphicFramePr>
        <p:xfrm>
          <a:off x="916223" y="1611560"/>
          <a:ext cx="4676435" cy="43012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2E914D4C-1A4F-4CE0-9458-7C38052B2ECF}"/>
              </a:ext>
            </a:extLst>
          </p:cNvPr>
          <p:cNvGraphicFramePr>
            <a:graphicFrameLocks/>
          </p:cNvGraphicFramePr>
          <p:nvPr>
            <p:extLst>
              <p:ext uri="{D42A27DB-BD31-4B8C-83A1-F6EECF244321}">
                <p14:modId xmlns:p14="http://schemas.microsoft.com/office/powerpoint/2010/main" val="1537781141"/>
              </p:ext>
            </p:extLst>
          </p:nvPr>
        </p:nvGraphicFramePr>
        <p:xfrm>
          <a:off x="3954421" y="1799373"/>
          <a:ext cx="5021716" cy="37617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1CA219C4-7DC4-4EF1-AFF3-543F7CF05706}"/>
              </a:ext>
            </a:extLst>
          </p:cNvPr>
          <p:cNvGraphicFramePr>
            <a:graphicFrameLocks/>
          </p:cNvGraphicFramePr>
          <p:nvPr>
            <p:extLst>
              <p:ext uri="{D42A27DB-BD31-4B8C-83A1-F6EECF244321}">
                <p14:modId xmlns:p14="http://schemas.microsoft.com/office/powerpoint/2010/main" val="3311156208"/>
              </p:ext>
            </p:extLst>
          </p:nvPr>
        </p:nvGraphicFramePr>
        <p:xfrm>
          <a:off x="7030171" y="1706995"/>
          <a:ext cx="5641427" cy="397910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18D78527-2C25-44C5-98A9-0C14BC60781F}"/>
              </a:ext>
            </a:extLst>
          </p:cNvPr>
          <p:cNvSpPr txBox="1"/>
          <p:nvPr/>
        </p:nvSpPr>
        <p:spPr>
          <a:xfrm rot="16200000">
            <a:off x="74563" y="2867144"/>
            <a:ext cx="1580026" cy="707886"/>
          </a:xfrm>
          <a:prstGeom prst="rect">
            <a:avLst/>
          </a:prstGeom>
          <a:noFill/>
        </p:spPr>
        <p:txBody>
          <a:bodyPr wrap="square" rtlCol="0">
            <a:spAutoFit/>
          </a:bodyPr>
          <a:lstStyle/>
          <a:p>
            <a:pPr algn="ctr">
              <a:lnSpc>
                <a:spcPts val="2400"/>
              </a:lnSpc>
            </a:pPr>
            <a:r>
              <a:rPr lang="en-US" sz="2400" dirty="0">
                <a:solidFill>
                  <a:schemeClr val="accent1">
                    <a:lumMod val="75000"/>
                  </a:schemeClr>
                </a:solidFill>
                <a:latin typeface="Franklin Gothic Medium" panose="020B0603020102020204" pitchFamily="34" charset="0"/>
              </a:rPr>
              <a:t>PMTest </a:t>
            </a:r>
          </a:p>
          <a:p>
            <a:pPr algn="ctr">
              <a:lnSpc>
                <a:spcPts val="2400"/>
              </a:lnSpc>
            </a:pPr>
            <a:r>
              <a:rPr lang="en-US" sz="2400" dirty="0">
                <a:solidFill>
                  <a:schemeClr val="accent1">
                    <a:lumMod val="75000"/>
                  </a:schemeClr>
                </a:solidFill>
                <a:latin typeface="Franklin Gothic Medium" panose="020B0603020102020204" pitchFamily="34" charset="0"/>
              </a:rPr>
              <a:t>Overhead</a:t>
            </a:r>
          </a:p>
        </p:txBody>
      </p:sp>
      <p:sp>
        <p:nvSpPr>
          <p:cNvPr id="9" name="TextBox 8">
            <a:extLst>
              <a:ext uri="{FF2B5EF4-FFF2-40B4-BE49-F238E27FC236}">
                <a16:creationId xmlns:a16="http://schemas.microsoft.com/office/drawing/2014/main" id="{450BB7B1-2127-424E-9330-13ED62D5EB82}"/>
              </a:ext>
            </a:extLst>
          </p:cNvPr>
          <p:cNvSpPr txBox="1"/>
          <p:nvPr/>
        </p:nvSpPr>
        <p:spPr>
          <a:xfrm>
            <a:off x="1369964" y="4531148"/>
            <a:ext cx="2969040" cy="707886"/>
          </a:xfrm>
          <a:prstGeom prst="rect">
            <a:avLst/>
          </a:prstGeom>
          <a:noFill/>
        </p:spPr>
        <p:txBody>
          <a:bodyPr wrap="square" rtlCol="0">
            <a:spAutoFit/>
          </a:bodyPr>
          <a:lstStyle/>
          <a:p>
            <a:pPr algn="ctr">
              <a:lnSpc>
                <a:spcPts val="2400"/>
              </a:lnSpc>
            </a:pPr>
            <a:r>
              <a:rPr lang="en-US" sz="2400" dirty="0">
                <a:solidFill>
                  <a:schemeClr val="accent1">
                    <a:lumMod val="75000"/>
                  </a:schemeClr>
                </a:solidFill>
                <a:latin typeface="Franklin Gothic Medium" panose="020B0603020102020204" pitchFamily="34" charset="0"/>
              </a:rPr>
              <a:t>#Workload clients</a:t>
            </a:r>
          </a:p>
          <a:p>
            <a:pPr algn="ctr">
              <a:lnSpc>
                <a:spcPts val="2400"/>
              </a:lnSpc>
            </a:pPr>
            <a:r>
              <a:rPr lang="en-US" sz="2400" dirty="0">
                <a:solidFill>
                  <a:schemeClr val="accent1">
                    <a:lumMod val="75000"/>
                  </a:schemeClr>
                </a:solidFill>
                <a:latin typeface="Franklin Gothic Medium" panose="020B0603020102020204" pitchFamily="34" charset="0"/>
              </a:rPr>
              <a:t>(1x PMTest worker)</a:t>
            </a:r>
          </a:p>
        </p:txBody>
      </p:sp>
      <p:sp>
        <p:nvSpPr>
          <p:cNvPr id="10" name="TextBox 9">
            <a:extLst>
              <a:ext uri="{FF2B5EF4-FFF2-40B4-BE49-F238E27FC236}">
                <a16:creationId xmlns:a16="http://schemas.microsoft.com/office/drawing/2014/main" id="{FFFEE1AA-B448-4417-B3E0-C546DDB22398}"/>
              </a:ext>
            </a:extLst>
          </p:cNvPr>
          <p:cNvSpPr txBox="1"/>
          <p:nvPr/>
        </p:nvSpPr>
        <p:spPr>
          <a:xfrm>
            <a:off x="4573056" y="4531148"/>
            <a:ext cx="3045887" cy="707886"/>
          </a:xfrm>
          <a:prstGeom prst="rect">
            <a:avLst/>
          </a:prstGeom>
          <a:noFill/>
        </p:spPr>
        <p:txBody>
          <a:bodyPr wrap="square" rtlCol="0">
            <a:spAutoFit/>
          </a:bodyPr>
          <a:lstStyle/>
          <a:p>
            <a:pPr algn="ctr">
              <a:lnSpc>
                <a:spcPts val="2400"/>
              </a:lnSpc>
            </a:pPr>
            <a:r>
              <a:rPr lang="en-US" sz="2400" dirty="0">
                <a:solidFill>
                  <a:schemeClr val="accent1">
                    <a:lumMod val="75000"/>
                  </a:schemeClr>
                </a:solidFill>
                <a:latin typeface="Franklin Gothic Medium" panose="020B0603020102020204" pitchFamily="34" charset="0"/>
              </a:rPr>
              <a:t>#PMTest workers</a:t>
            </a:r>
          </a:p>
          <a:p>
            <a:pPr algn="ctr">
              <a:lnSpc>
                <a:spcPts val="2400"/>
              </a:lnSpc>
            </a:pPr>
            <a:r>
              <a:rPr lang="en-US" sz="2400" dirty="0">
                <a:solidFill>
                  <a:schemeClr val="accent1">
                    <a:lumMod val="75000"/>
                  </a:schemeClr>
                </a:solidFill>
                <a:latin typeface="Franklin Gothic Medium" panose="020B0603020102020204" pitchFamily="34" charset="0"/>
              </a:rPr>
              <a:t>(4x workload clients)</a:t>
            </a:r>
          </a:p>
        </p:txBody>
      </p:sp>
      <p:sp>
        <p:nvSpPr>
          <p:cNvPr id="12" name="TextBox 11">
            <a:extLst>
              <a:ext uri="{FF2B5EF4-FFF2-40B4-BE49-F238E27FC236}">
                <a16:creationId xmlns:a16="http://schemas.microsoft.com/office/drawing/2014/main" id="{690CEC81-A775-485B-8C66-109AC8D2C053}"/>
              </a:ext>
            </a:extLst>
          </p:cNvPr>
          <p:cNvSpPr txBox="1"/>
          <p:nvPr/>
        </p:nvSpPr>
        <p:spPr>
          <a:xfrm>
            <a:off x="7836041" y="4531148"/>
            <a:ext cx="3045887" cy="707886"/>
          </a:xfrm>
          <a:prstGeom prst="rect">
            <a:avLst/>
          </a:prstGeom>
          <a:noFill/>
        </p:spPr>
        <p:txBody>
          <a:bodyPr wrap="square" rtlCol="0">
            <a:spAutoFit/>
          </a:bodyPr>
          <a:lstStyle/>
          <a:p>
            <a:pPr algn="ctr">
              <a:lnSpc>
                <a:spcPts val="2400"/>
              </a:lnSpc>
            </a:pPr>
            <a:r>
              <a:rPr lang="en-US" sz="2400" dirty="0">
                <a:solidFill>
                  <a:schemeClr val="accent1">
                    <a:lumMod val="75000"/>
                  </a:schemeClr>
                </a:solidFill>
                <a:latin typeface="Franklin Gothic Medium" panose="020B0603020102020204" pitchFamily="34" charset="0"/>
              </a:rPr>
              <a:t>#PMTest workers and workload clients</a:t>
            </a:r>
          </a:p>
        </p:txBody>
      </p:sp>
      <p:sp>
        <p:nvSpPr>
          <p:cNvPr id="13" name="Rounded Rectangle 20">
            <a:extLst>
              <a:ext uri="{FF2B5EF4-FFF2-40B4-BE49-F238E27FC236}">
                <a16:creationId xmlns:a16="http://schemas.microsoft.com/office/drawing/2014/main" id="{99CD1B86-851C-4335-8685-71748CE6B840}"/>
              </a:ext>
            </a:extLst>
          </p:cNvPr>
          <p:cNvSpPr/>
          <p:nvPr/>
        </p:nvSpPr>
        <p:spPr>
          <a:xfrm>
            <a:off x="-1" y="5610245"/>
            <a:ext cx="12192000" cy="669687"/>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ts val="4000"/>
              </a:lnSpc>
            </a:pPr>
            <a:r>
              <a:rPr lang="en-US" sz="3800" dirty="0">
                <a:solidFill>
                  <a:schemeClr val="tx1"/>
                </a:solidFill>
                <a:latin typeface="Franklin Gothic Medium" panose="020B0603020102020204" pitchFamily="34" charset="0"/>
              </a:rPr>
              <a:t>Using multiple workers significantly reduces overhead</a:t>
            </a:r>
          </a:p>
        </p:txBody>
      </p:sp>
      <p:sp>
        <p:nvSpPr>
          <p:cNvPr id="15" name="TextBox 14">
            <a:extLst>
              <a:ext uri="{FF2B5EF4-FFF2-40B4-BE49-F238E27FC236}">
                <a16:creationId xmlns:a16="http://schemas.microsoft.com/office/drawing/2014/main" id="{6F718374-1957-403F-9418-FE5414ED64FE}"/>
              </a:ext>
            </a:extLst>
          </p:cNvPr>
          <p:cNvSpPr txBox="1"/>
          <p:nvPr/>
        </p:nvSpPr>
        <p:spPr>
          <a:xfrm>
            <a:off x="2702279" y="1861844"/>
            <a:ext cx="3035663" cy="400110"/>
          </a:xfrm>
          <a:prstGeom prst="rect">
            <a:avLst/>
          </a:prstGeom>
          <a:noFill/>
        </p:spPr>
        <p:txBody>
          <a:bodyPr wrap="square" rtlCol="0">
            <a:spAutoFit/>
          </a:bodyPr>
          <a:lstStyle/>
          <a:p>
            <a:pPr algn="ctr">
              <a:lnSpc>
                <a:spcPts val="2400"/>
              </a:lnSpc>
            </a:pPr>
            <a:r>
              <a:rPr lang="en-US" sz="2400" dirty="0">
                <a:solidFill>
                  <a:schemeClr val="accent1">
                    <a:lumMod val="75000"/>
                  </a:schemeClr>
                </a:solidFill>
                <a:latin typeface="Franklin Gothic Medium" panose="020B0603020102020204" pitchFamily="34" charset="0"/>
              </a:rPr>
              <a:t>Memcached Clients:</a:t>
            </a:r>
          </a:p>
        </p:txBody>
      </p:sp>
    </p:spTree>
    <p:extLst>
      <p:ext uri="{BB962C8B-B14F-4D97-AF65-F5344CB8AC3E}">
        <p14:creationId xmlns:p14="http://schemas.microsoft.com/office/powerpoint/2010/main" val="178476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49D7-ECDB-4DF7-A05D-113771E62FEC}"/>
              </a:ext>
            </a:extLst>
          </p:cNvPr>
          <p:cNvSpPr>
            <a:spLocks noGrp="1"/>
          </p:cNvSpPr>
          <p:nvPr>
            <p:ph type="title"/>
          </p:nvPr>
        </p:nvSpPr>
        <p:spPr/>
        <p:txBody>
          <a:bodyPr/>
          <a:lstStyle/>
          <a:p>
            <a:r>
              <a:rPr lang="en-US" dirty="0"/>
              <a:t>PM OPERATION TRACKING</a:t>
            </a:r>
          </a:p>
        </p:txBody>
      </p:sp>
      <p:sp>
        <p:nvSpPr>
          <p:cNvPr id="3" name="Content Placeholder 2">
            <a:extLst>
              <a:ext uri="{FF2B5EF4-FFF2-40B4-BE49-F238E27FC236}">
                <a16:creationId xmlns:a16="http://schemas.microsoft.com/office/drawing/2014/main" id="{DAACCAA9-AD70-497F-B38D-3075DE3CE953}"/>
              </a:ext>
            </a:extLst>
          </p:cNvPr>
          <p:cNvSpPr>
            <a:spLocks noGrp="1"/>
          </p:cNvSpPr>
          <p:nvPr>
            <p:ph idx="1"/>
          </p:nvPr>
        </p:nvSpPr>
        <p:spPr/>
        <p:txBody>
          <a:bodyPr/>
          <a:lstStyle/>
          <a:p>
            <a:r>
              <a:rPr lang="en-US" dirty="0"/>
              <a:t>PMTest extends the macros from WHISPER to track PM operations</a:t>
            </a:r>
          </a:p>
          <a:p>
            <a:r>
              <a:rPr lang="en-US" dirty="0"/>
              <a:t>Future works can use similar methods or use tool chains to inject tracking functions</a:t>
            </a:r>
          </a:p>
        </p:txBody>
      </p:sp>
      <p:sp>
        <p:nvSpPr>
          <p:cNvPr id="4" name="Slide Number Placeholder 3">
            <a:extLst>
              <a:ext uri="{FF2B5EF4-FFF2-40B4-BE49-F238E27FC236}">
                <a16:creationId xmlns:a16="http://schemas.microsoft.com/office/drawing/2014/main" id="{FE55C618-CB42-4D0F-8D17-44DC6D9CCB21}"/>
              </a:ext>
            </a:extLst>
          </p:cNvPr>
          <p:cNvSpPr>
            <a:spLocks noGrp="1"/>
          </p:cNvSpPr>
          <p:nvPr>
            <p:ph type="sldNum" sz="quarter" idx="12"/>
          </p:nvPr>
        </p:nvSpPr>
        <p:spPr/>
        <p:txBody>
          <a:bodyPr/>
          <a:lstStyle/>
          <a:p>
            <a:fld id="{5E9D59E2-FF9E-824B-BC6B-E1567BE22C0E}" type="slidenum">
              <a:rPr lang="en-US" smtClean="0"/>
              <a:t>51</a:t>
            </a:fld>
            <a:endParaRPr lang="en-US" dirty="0"/>
          </a:p>
        </p:txBody>
      </p:sp>
    </p:spTree>
    <p:extLst>
      <p:ext uri="{BB962C8B-B14F-4D97-AF65-F5344CB8AC3E}">
        <p14:creationId xmlns:p14="http://schemas.microsoft.com/office/powerpoint/2010/main" val="902782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3401-0F75-4A5C-9443-B519427CB30D}"/>
              </a:ext>
            </a:extLst>
          </p:cNvPr>
          <p:cNvSpPr>
            <a:spLocks noGrp="1"/>
          </p:cNvSpPr>
          <p:nvPr>
            <p:ph type="title"/>
          </p:nvPr>
        </p:nvSpPr>
        <p:spPr/>
        <p:txBody>
          <a:bodyPr/>
          <a:lstStyle/>
          <a:p>
            <a:r>
              <a:rPr lang="en-US" dirty="0"/>
              <a:t>ANOTHER EXAMPLE</a:t>
            </a:r>
          </a:p>
        </p:txBody>
      </p:sp>
      <p:sp>
        <p:nvSpPr>
          <p:cNvPr id="5" name="Content Placeholder 1">
            <a:extLst>
              <a:ext uri="{FF2B5EF4-FFF2-40B4-BE49-F238E27FC236}">
                <a16:creationId xmlns:a16="http://schemas.microsoft.com/office/drawing/2014/main" id="{02C758F3-C342-4374-86A5-85923DCD577B}"/>
              </a:ext>
            </a:extLst>
          </p:cNvPr>
          <p:cNvSpPr txBox="1">
            <a:spLocks/>
          </p:cNvSpPr>
          <p:nvPr/>
        </p:nvSpPr>
        <p:spPr>
          <a:xfrm>
            <a:off x="892017" y="1941552"/>
            <a:ext cx="7578343" cy="43754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572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572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572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en-US" sz="2000" dirty="0">
                <a:latin typeface="Courier"/>
              </a:rPr>
              <a:t>void </a:t>
            </a:r>
            <a:r>
              <a:rPr lang="en-US" sz="2000" dirty="0" err="1">
                <a:latin typeface="Courier"/>
              </a:rPr>
              <a:t>listAppend</a:t>
            </a:r>
            <a:r>
              <a:rPr lang="en-US" sz="2000" dirty="0">
                <a:latin typeface="Courier"/>
              </a:rPr>
              <a:t>(</a:t>
            </a:r>
            <a:r>
              <a:rPr lang="en-US" sz="2000" dirty="0" err="1">
                <a:latin typeface="Courier"/>
              </a:rPr>
              <a:t>item_t</a:t>
            </a:r>
            <a:r>
              <a:rPr lang="en-US" sz="2000" dirty="0">
                <a:latin typeface="Courier"/>
              </a:rPr>
              <a:t> </a:t>
            </a:r>
            <a:r>
              <a:rPr lang="en-US" sz="2000" dirty="0" err="1">
                <a:latin typeface="Courier"/>
              </a:rPr>
              <a:t>new_val</a:t>
            </a:r>
            <a:r>
              <a:rPr lang="en-US" sz="2000" dirty="0">
                <a:latin typeface="Courier"/>
              </a:rPr>
              <a:t>) {</a:t>
            </a:r>
          </a:p>
          <a:p>
            <a:pPr marL="0" indent="0">
              <a:lnSpc>
                <a:spcPts val="2000"/>
              </a:lnSpc>
              <a:buFont typeface="Arial" panose="020B0604020202020204" pitchFamily="34" charset="0"/>
              <a:buNone/>
            </a:pPr>
            <a:r>
              <a:rPr lang="en-US" sz="2000" dirty="0">
                <a:latin typeface="Courier"/>
              </a:rPr>
              <a:t>  </a:t>
            </a:r>
            <a:r>
              <a:rPr lang="en-US" sz="2000" dirty="0" err="1">
                <a:latin typeface="Courier"/>
              </a:rPr>
              <a:t>node_t</a:t>
            </a:r>
            <a:r>
              <a:rPr lang="en-US" sz="2000" dirty="0">
                <a:latin typeface="Courier"/>
              </a:rPr>
              <a:t>* </a:t>
            </a:r>
            <a:r>
              <a:rPr lang="en-US" sz="2000" dirty="0" err="1">
                <a:latin typeface="Courier"/>
              </a:rPr>
              <a:t>new_node</a:t>
            </a:r>
            <a:r>
              <a:rPr lang="en-US" sz="2000" dirty="0">
                <a:latin typeface="Courier"/>
              </a:rPr>
              <a:t> = new </a:t>
            </a:r>
            <a:r>
              <a:rPr lang="en-US" sz="2000" dirty="0" err="1">
                <a:latin typeface="Courier"/>
              </a:rPr>
              <a:t>node_t</a:t>
            </a:r>
            <a:r>
              <a:rPr lang="en-US" sz="2000" dirty="0">
                <a:latin typeface="Courier"/>
              </a:rPr>
              <a:t>(</a:t>
            </a:r>
            <a:r>
              <a:rPr lang="en-US" sz="2000" dirty="0" err="1">
                <a:latin typeface="Courier"/>
              </a:rPr>
              <a:t>new_val</a:t>
            </a:r>
            <a:r>
              <a:rPr lang="en-US" sz="2000" dirty="0">
                <a:latin typeface="Courier"/>
              </a:rPr>
              <a:t>);</a:t>
            </a:r>
            <a:endParaRPr lang="en-US" sz="2000" dirty="0">
              <a:solidFill>
                <a:schemeClr val="bg2">
                  <a:lumMod val="50000"/>
                </a:schemeClr>
              </a:solidFill>
              <a:latin typeface="Courier"/>
            </a:endParaRPr>
          </a:p>
          <a:p>
            <a:pPr marL="0" indent="0">
              <a:lnSpc>
                <a:spcPts val="2000"/>
              </a:lnSpc>
              <a:buFont typeface="Arial" panose="020B0604020202020204" pitchFamily="34" charset="0"/>
              <a:buNone/>
            </a:pPr>
            <a:r>
              <a:rPr lang="en-US" sz="2000" dirty="0">
                <a:latin typeface="Courier"/>
              </a:rPr>
              <a:t>  </a:t>
            </a:r>
            <a:r>
              <a:rPr lang="en-US" sz="2000" dirty="0" err="1">
                <a:latin typeface="Courier"/>
              </a:rPr>
              <a:t>new_node</a:t>
            </a:r>
            <a:r>
              <a:rPr lang="en-US" sz="2000" dirty="0">
                <a:latin typeface="Courier"/>
              </a:rPr>
              <a:t>-&gt;next = head;</a:t>
            </a:r>
          </a:p>
          <a:p>
            <a:pPr marL="0" indent="0">
              <a:lnSpc>
                <a:spcPts val="2000"/>
              </a:lnSpc>
              <a:buFont typeface="Arial" panose="020B0604020202020204" pitchFamily="34" charset="0"/>
              <a:buNone/>
            </a:pPr>
            <a:r>
              <a:rPr lang="en-US" sz="2000" dirty="0">
                <a:latin typeface="Courier"/>
              </a:rPr>
              <a:t>  head = </a:t>
            </a:r>
            <a:r>
              <a:rPr lang="en-US" sz="2000" dirty="0" err="1">
                <a:latin typeface="Courier"/>
              </a:rPr>
              <a:t>new_node</a:t>
            </a:r>
            <a:r>
              <a:rPr lang="en-US" sz="2000" dirty="0">
                <a:latin typeface="Courier"/>
              </a:rPr>
              <a:t>;</a:t>
            </a:r>
            <a:endParaRPr lang="en-US" sz="2000" dirty="0">
              <a:solidFill>
                <a:schemeClr val="bg2">
                  <a:lumMod val="50000"/>
                </a:schemeClr>
              </a:solidFill>
              <a:latin typeface="Courier"/>
            </a:endParaRPr>
          </a:p>
          <a:p>
            <a:pPr marL="0" indent="0">
              <a:lnSpc>
                <a:spcPts val="2000"/>
              </a:lnSpc>
              <a:buFont typeface="Arial" panose="020B0604020202020204" pitchFamily="34" charset="0"/>
              <a:buNone/>
            </a:pPr>
            <a:r>
              <a:rPr lang="en-US" sz="2000" dirty="0">
                <a:latin typeface="Courier"/>
              </a:rPr>
              <a:t>  </a:t>
            </a:r>
            <a:r>
              <a:rPr lang="en-US" sz="2000" dirty="0" err="1">
                <a:latin typeface="Courier"/>
              </a:rPr>
              <a:t>persist_barrier</a:t>
            </a:r>
            <a:r>
              <a:rPr lang="en-US" sz="2000" dirty="0">
                <a:latin typeface="Courier"/>
              </a:rPr>
              <a:t>();</a:t>
            </a:r>
          </a:p>
          <a:p>
            <a:pPr marL="0" indent="0">
              <a:lnSpc>
                <a:spcPts val="2000"/>
              </a:lnSpc>
              <a:buNone/>
            </a:pPr>
            <a:r>
              <a:rPr lang="en-US" sz="2000" b="1" dirty="0">
                <a:solidFill>
                  <a:schemeClr val="accent2">
                    <a:lumMod val="75000"/>
                  </a:schemeClr>
                </a:solidFill>
                <a:latin typeface="Courier"/>
              </a:rPr>
              <a:t>  </a:t>
            </a:r>
            <a:r>
              <a:rPr lang="en-US" sz="2000" b="1" dirty="0" err="1">
                <a:solidFill>
                  <a:schemeClr val="accent2">
                    <a:lumMod val="75000"/>
                  </a:schemeClr>
                </a:solidFill>
                <a:latin typeface="Courier"/>
              </a:rPr>
              <a:t>isOrderedBefore</a:t>
            </a:r>
            <a:r>
              <a:rPr lang="en-US" sz="2000" b="1" dirty="0">
                <a:solidFill>
                  <a:schemeClr val="accent2">
                    <a:lumMod val="75000"/>
                  </a:schemeClr>
                </a:solidFill>
                <a:latin typeface="Courier"/>
              </a:rPr>
              <a:t>(</a:t>
            </a:r>
            <a:r>
              <a:rPr lang="en-US" sz="2000" b="1" dirty="0" err="1">
                <a:solidFill>
                  <a:schemeClr val="accent2">
                    <a:lumMod val="75000"/>
                  </a:schemeClr>
                </a:solidFill>
                <a:latin typeface="Courier"/>
              </a:rPr>
              <a:t>new_node</a:t>
            </a:r>
            <a:r>
              <a:rPr lang="en-US" sz="2000" b="1" dirty="0">
                <a:solidFill>
                  <a:schemeClr val="accent2">
                    <a:lumMod val="75000"/>
                  </a:schemeClr>
                </a:solidFill>
                <a:latin typeface="Courier"/>
              </a:rPr>
              <a:t>, </a:t>
            </a:r>
            <a:r>
              <a:rPr lang="en-US" sz="2000" b="1" dirty="0" err="1">
                <a:solidFill>
                  <a:schemeClr val="accent2">
                    <a:lumMod val="75000"/>
                  </a:schemeClr>
                </a:solidFill>
                <a:latin typeface="Courier"/>
              </a:rPr>
              <a:t>sizeof</a:t>
            </a:r>
            <a:r>
              <a:rPr lang="en-US" sz="2000" b="1" dirty="0">
                <a:solidFill>
                  <a:schemeClr val="accent2">
                    <a:lumMod val="75000"/>
                  </a:schemeClr>
                </a:solidFill>
                <a:latin typeface="Courier"/>
              </a:rPr>
              <a:t>(</a:t>
            </a:r>
            <a:r>
              <a:rPr lang="en-US" sz="2000" b="1" dirty="0" err="1">
                <a:solidFill>
                  <a:schemeClr val="accent2">
                    <a:lumMod val="75000"/>
                  </a:schemeClr>
                </a:solidFill>
                <a:latin typeface="Courier"/>
              </a:rPr>
              <a:t>node_t</a:t>
            </a:r>
            <a:r>
              <a:rPr lang="en-US" sz="2000" b="1" dirty="0">
                <a:solidFill>
                  <a:schemeClr val="accent2">
                    <a:lumMod val="75000"/>
                  </a:schemeClr>
                </a:solidFill>
                <a:latin typeface="Courier"/>
              </a:rPr>
              <a:t>), </a:t>
            </a:r>
          </a:p>
          <a:p>
            <a:pPr marL="0" indent="0">
              <a:lnSpc>
                <a:spcPts val="2000"/>
              </a:lnSpc>
              <a:buNone/>
            </a:pPr>
            <a:r>
              <a:rPr lang="en-US" sz="2000" b="1" dirty="0">
                <a:solidFill>
                  <a:schemeClr val="accent2">
                    <a:lumMod val="75000"/>
                  </a:schemeClr>
                </a:solidFill>
                <a:latin typeface="Courier"/>
              </a:rPr>
              <a:t>			 &amp;head, </a:t>
            </a:r>
            <a:r>
              <a:rPr lang="en-US" sz="2000" b="1" dirty="0" err="1">
                <a:solidFill>
                  <a:schemeClr val="accent2">
                    <a:lumMod val="75000"/>
                  </a:schemeClr>
                </a:solidFill>
                <a:latin typeface="Courier"/>
              </a:rPr>
              <a:t>sizeof</a:t>
            </a:r>
            <a:r>
              <a:rPr lang="en-US" sz="2000" b="1" dirty="0">
                <a:solidFill>
                  <a:schemeClr val="accent2">
                    <a:lumMod val="75000"/>
                  </a:schemeClr>
                </a:solidFill>
                <a:latin typeface="Courier"/>
              </a:rPr>
              <a:t>(</a:t>
            </a:r>
            <a:r>
              <a:rPr lang="en-US" sz="2000" b="1" dirty="0" err="1">
                <a:solidFill>
                  <a:schemeClr val="accent2">
                    <a:lumMod val="75000"/>
                  </a:schemeClr>
                </a:solidFill>
                <a:latin typeface="Courier"/>
              </a:rPr>
              <a:t>note_t</a:t>
            </a:r>
            <a:r>
              <a:rPr lang="en-US" sz="2000" b="1" dirty="0">
                <a:solidFill>
                  <a:schemeClr val="accent2">
                    <a:lumMod val="75000"/>
                  </a:schemeClr>
                </a:solidFill>
                <a:latin typeface="Courier"/>
              </a:rPr>
              <a:t>*));</a:t>
            </a:r>
            <a:endParaRPr lang="en-US" sz="2000" dirty="0">
              <a:latin typeface="Courier"/>
            </a:endParaRPr>
          </a:p>
          <a:p>
            <a:pPr marL="0" indent="0">
              <a:lnSpc>
                <a:spcPts val="2000"/>
              </a:lnSpc>
              <a:buFont typeface="Arial" panose="020B0604020202020204" pitchFamily="34" charset="0"/>
              <a:buNone/>
            </a:pPr>
            <a:r>
              <a:rPr lang="en-US" sz="2000" b="1" dirty="0">
                <a:solidFill>
                  <a:schemeClr val="accent2">
                    <a:lumMod val="75000"/>
                  </a:schemeClr>
                </a:solidFill>
                <a:latin typeface="Courier"/>
              </a:rPr>
              <a:t>  </a:t>
            </a:r>
            <a:r>
              <a:rPr lang="en-US" sz="2000" b="1" dirty="0" err="1">
                <a:solidFill>
                  <a:schemeClr val="accent2">
                    <a:lumMod val="75000"/>
                  </a:schemeClr>
                </a:solidFill>
                <a:latin typeface="Courier"/>
              </a:rPr>
              <a:t>isPersisted</a:t>
            </a:r>
            <a:r>
              <a:rPr lang="en-US" sz="2000" b="1" dirty="0">
                <a:solidFill>
                  <a:schemeClr val="accent2">
                    <a:lumMod val="75000"/>
                  </a:schemeClr>
                </a:solidFill>
                <a:latin typeface="Courier"/>
              </a:rPr>
              <a:t>(</a:t>
            </a:r>
            <a:r>
              <a:rPr lang="en-US" sz="2000" b="1" dirty="0" err="1">
                <a:solidFill>
                  <a:schemeClr val="accent2">
                    <a:lumMod val="75000"/>
                  </a:schemeClr>
                </a:solidFill>
                <a:latin typeface="Courier"/>
              </a:rPr>
              <a:t>new_node</a:t>
            </a:r>
            <a:r>
              <a:rPr lang="en-US" sz="2000" b="1" dirty="0">
                <a:solidFill>
                  <a:schemeClr val="accent2">
                    <a:lumMod val="75000"/>
                  </a:schemeClr>
                </a:solidFill>
                <a:latin typeface="Courier"/>
              </a:rPr>
              <a:t>, </a:t>
            </a:r>
            <a:r>
              <a:rPr lang="en-US" sz="2000" b="1" dirty="0" err="1">
                <a:solidFill>
                  <a:schemeClr val="accent2">
                    <a:lumMod val="75000"/>
                  </a:schemeClr>
                </a:solidFill>
                <a:latin typeface="Courier"/>
              </a:rPr>
              <a:t>sizeof</a:t>
            </a:r>
            <a:r>
              <a:rPr lang="en-US" sz="2000" b="1" dirty="0">
                <a:solidFill>
                  <a:schemeClr val="accent2">
                    <a:lumMod val="75000"/>
                  </a:schemeClr>
                </a:solidFill>
                <a:latin typeface="Courier"/>
              </a:rPr>
              <a:t>(</a:t>
            </a:r>
            <a:r>
              <a:rPr lang="en-US" sz="2000" b="1" dirty="0" err="1">
                <a:solidFill>
                  <a:schemeClr val="accent2">
                    <a:lumMod val="75000"/>
                  </a:schemeClr>
                </a:solidFill>
                <a:latin typeface="Courier"/>
              </a:rPr>
              <a:t>node_t</a:t>
            </a:r>
            <a:r>
              <a:rPr lang="en-US" sz="2000" b="1" dirty="0">
                <a:solidFill>
                  <a:schemeClr val="accent2">
                    <a:lumMod val="75000"/>
                  </a:schemeClr>
                </a:solidFill>
                <a:latin typeface="Courier"/>
              </a:rPr>
              <a:t>));</a:t>
            </a:r>
          </a:p>
          <a:p>
            <a:pPr marL="0" indent="0">
              <a:lnSpc>
                <a:spcPts val="2000"/>
              </a:lnSpc>
              <a:buFont typeface="Arial" panose="020B0604020202020204" pitchFamily="34" charset="0"/>
              <a:buNone/>
            </a:pPr>
            <a:r>
              <a:rPr lang="en-US" sz="2000" b="1" dirty="0">
                <a:solidFill>
                  <a:schemeClr val="accent2">
                    <a:lumMod val="75000"/>
                  </a:schemeClr>
                </a:solidFill>
                <a:latin typeface="Courier"/>
              </a:rPr>
              <a:t>  </a:t>
            </a:r>
            <a:r>
              <a:rPr lang="en-US" sz="2000" b="1" dirty="0" err="1">
                <a:solidFill>
                  <a:schemeClr val="accent2">
                    <a:lumMod val="75000"/>
                  </a:schemeClr>
                </a:solidFill>
                <a:latin typeface="Courier"/>
              </a:rPr>
              <a:t>isPersisted</a:t>
            </a:r>
            <a:r>
              <a:rPr lang="en-US" sz="2000" b="1" dirty="0">
                <a:solidFill>
                  <a:schemeClr val="accent2">
                    <a:lumMod val="75000"/>
                  </a:schemeClr>
                </a:solidFill>
                <a:latin typeface="Courier"/>
              </a:rPr>
              <a:t>(&amp;head, </a:t>
            </a:r>
            <a:r>
              <a:rPr lang="en-US" sz="2000" b="1" dirty="0" err="1">
                <a:solidFill>
                  <a:schemeClr val="accent2">
                    <a:lumMod val="75000"/>
                  </a:schemeClr>
                </a:solidFill>
                <a:latin typeface="Courier"/>
              </a:rPr>
              <a:t>sizeof</a:t>
            </a:r>
            <a:r>
              <a:rPr lang="en-US" sz="2000" b="1" dirty="0">
                <a:solidFill>
                  <a:schemeClr val="accent2">
                    <a:lumMod val="75000"/>
                  </a:schemeClr>
                </a:solidFill>
                <a:latin typeface="Courier"/>
              </a:rPr>
              <a:t>(</a:t>
            </a:r>
            <a:r>
              <a:rPr lang="en-US" sz="2000" b="1" dirty="0" err="1">
                <a:solidFill>
                  <a:schemeClr val="accent2">
                    <a:lumMod val="75000"/>
                  </a:schemeClr>
                </a:solidFill>
                <a:latin typeface="Courier"/>
              </a:rPr>
              <a:t>node_t</a:t>
            </a:r>
            <a:r>
              <a:rPr lang="en-US" sz="2000" b="1" dirty="0">
                <a:solidFill>
                  <a:schemeClr val="accent2">
                    <a:lumMod val="75000"/>
                  </a:schemeClr>
                </a:solidFill>
                <a:latin typeface="Courier"/>
              </a:rPr>
              <a:t>*));</a:t>
            </a:r>
          </a:p>
          <a:p>
            <a:pPr marL="0" indent="0">
              <a:lnSpc>
                <a:spcPts val="2000"/>
              </a:lnSpc>
              <a:buFont typeface="Arial" panose="020B0604020202020204" pitchFamily="34" charset="0"/>
              <a:buNone/>
            </a:pPr>
            <a:r>
              <a:rPr lang="en-US" sz="2000" dirty="0">
                <a:latin typeface="Courier"/>
              </a:rPr>
              <a:t>}</a:t>
            </a:r>
          </a:p>
        </p:txBody>
      </p:sp>
      <p:sp>
        <p:nvSpPr>
          <p:cNvPr id="6" name="TextBox 5">
            <a:extLst>
              <a:ext uri="{FF2B5EF4-FFF2-40B4-BE49-F238E27FC236}">
                <a16:creationId xmlns:a16="http://schemas.microsoft.com/office/drawing/2014/main" id="{549D0AF7-303B-498F-ACD0-2C7322DAA316}"/>
              </a:ext>
            </a:extLst>
          </p:cNvPr>
          <p:cNvSpPr txBox="1"/>
          <p:nvPr/>
        </p:nvSpPr>
        <p:spPr>
          <a:xfrm>
            <a:off x="4446726" y="5416732"/>
            <a:ext cx="7229672" cy="523220"/>
          </a:xfrm>
          <a:prstGeom prst="rect">
            <a:avLst/>
          </a:prstGeom>
          <a:noFill/>
        </p:spPr>
        <p:txBody>
          <a:bodyPr wrap="square" rtlCol="0">
            <a:spAutoFit/>
          </a:bodyPr>
          <a:lstStyle/>
          <a:p>
            <a:r>
              <a:rPr lang="en-US" sz="2800" dirty="0">
                <a:solidFill>
                  <a:schemeClr val="accent1">
                    <a:lumMod val="75000"/>
                  </a:schemeClr>
                </a:solidFill>
                <a:latin typeface="Franklin Gothic Medium" panose="020B0603020102020204" pitchFamily="34" charset="0"/>
              </a:rPr>
              <a:t>Make sure all updates have been persisted</a:t>
            </a:r>
          </a:p>
        </p:txBody>
      </p:sp>
      <p:sp>
        <p:nvSpPr>
          <p:cNvPr id="8" name="Arrow: Left 7">
            <a:extLst>
              <a:ext uri="{FF2B5EF4-FFF2-40B4-BE49-F238E27FC236}">
                <a16:creationId xmlns:a16="http://schemas.microsoft.com/office/drawing/2014/main" id="{0A550673-EA34-4BC9-BF7E-AE136CBA29DA}"/>
              </a:ext>
            </a:extLst>
          </p:cNvPr>
          <p:cNvSpPr/>
          <p:nvPr/>
        </p:nvSpPr>
        <p:spPr>
          <a:xfrm rot="2451308">
            <a:off x="6907878" y="5020572"/>
            <a:ext cx="449789" cy="328864"/>
          </a:xfrm>
          <a:prstGeom prst="lef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3B31FA3-D3FD-4F73-94A2-D932CBB7A42A}"/>
              </a:ext>
            </a:extLst>
          </p:cNvPr>
          <p:cNvSpPr txBox="1"/>
          <p:nvPr/>
        </p:nvSpPr>
        <p:spPr>
          <a:xfrm>
            <a:off x="7116000" y="2412604"/>
            <a:ext cx="4989516" cy="954107"/>
          </a:xfrm>
          <a:prstGeom prst="rect">
            <a:avLst/>
          </a:prstGeom>
          <a:noFill/>
        </p:spPr>
        <p:txBody>
          <a:bodyPr wrap="square" rtlCol="0">
            <a:spAutoFit/>
          </a:bodyPr>
          <a:lstStyle/>
          <a:p>
            <a:pPr algn="r"/>
            <a:r>
              <a:rPr lang="en-US" sz="2800" dirty="0">
                <a:solidFill>
                  <a:schemeClr val="accent1">
                    <a:lumMod val="75000"/>
                  </a:schemeClr>
                </a:solidFill>
                <a:latin typeface="Franklin Gothic Medium" panose="020B0603020102020204" pitchFamily="34" charset="0"/>
              </a:rPr>
              <a:t>Make sure </a:t>
            </a:r>
            <a:r>
              <a:rPr lang="en-US" sz="2800" b="1" dirty="0" err="1">
                <a:solidFill>
                  <a:schemeClr val="accent1">
                    <a:lumMod val="75000"/>
                  </a:schemeClr>
                </a:solidFill>
                <a:latin typeface="Courier"/>
              </a:rPr>
              <a:t>new_node</a:t>
            </a:r>
            <a:r>
              <a:rPr lang="en-US" sz="2800" b="1" dirty="0">
                <a:solidFill>
                  <a:schemeClr val="accent1">
                    <a:lumMod val="75000"/>
                  </a:schemeClr>
                </a:solidFill>
                <a:latin typeface="Franklin Gothic Medium" panose="020B0603020102020204" pitchFamily="34" charset="0"/>
              </a:rPr>
              <a:t> </a:t>
            </a:r>
            <a:r>
              <a:rPr lang="en-US" sz="2800" dirty="0">
                <a:solidFill>
                  <a:schemeClr val="accent1">
                    <a:lumMod val="75000"/>
                  </a:schemeClr>
                </a:solidFill>
                <a:latin typeface="Franklin Gothic Medium" panose="020B0603020102020204" pitchFamily="34" charset="0"/>
              </a:rPr>
              <a:t>persists </a:t>
            </a:r>
          </a:p>
          <a:p>
            <a:pPr algn="r"/>
            <a:r>
              <a:rPr lang="en-US" sz="2800" i="1" dirty="0">
                <a:solidFill>
                  <a:schemeClr val="accent1">
                    <a:lumMod val="75000"/>
                  </a:schemeClr>
                </a:solidFill>
                <a:latin typeface="Franklin Gothic Medium" panose="020B0603020102020204" pitchFamily="34" charset="0"/>
              </a:rPr>
              <a:t>before</a:t>
            </a:r>
            <a:r>
              <a:rPr lang="en-US" sz="2800" dirty="0">
                <a:solidFill>
                  <a:schemeClr val="accent1">
                    <a:lumMod val="75000"/>
                  </a:schemeClr>
                </a:solidFill>
                <a:latin typeface="Franklin Gothic Medium" panose="020B0603020102020204" pitchFamily="34" charset="0"/>
              </a:rPr>
              <a:t> switching </a:t>
            </a:r>
            <a:r>
              <a:rPr lang="en-US" sz="2800" b="1" dirty="0">
                <a:solidFill>
                  <a:schemeClr val="accent1">
                    <a:lumMod val="75000"/>
                  </a:schemeClr>
                </a:solidFill>
                <a:latin typeface="Courier"/>
              </a:rPr>
              <a:t>head</a:t>
            </a:r>
          </a:p>
        </p:txBody>
      </p:sp>
      <p:sp>
        <p:nvSpPr>
          <p:cNvPr id="10" name="Arrow: Left 9">
            <a:extLst>
              <a:ext uri="{FF2B5EF4-FFF2-40B4-BE49-F238E27FC236}">
                <a16:creationId xmlns:a16="http://schemas.microsoft.com/office/drawing/2014/main" id="{979B3D59-BCF3-4766-8E51-A447FE6C8110}"/>
              </a:ext>
            </a:extLst>
          </p:cNvPr>
          <p:cNvSpPr/>
          <p:nvPr/>
        </p:nvSpPr>
        <p:spPr>
          <a:xfrm rot="18797935">
            <a:off x="7272700" y="3283375"/>
            <a:ext cx="965012" cy="328864"/>
          </a:xfrm>
          <a:prstGeom prst="lef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C710E40-EE81-4972-9A16-BA18CBD40AF1}"/>
              </a:ext>
            </a:extLst>
          </p:cNvPr>
          <p:cNvSpPr>
            <a:spLocks noGrp="1"/>
          </p:cNvSpPr>
          <p:nvPr>
            <p:ph type="sldNum" sz="quarter" idx="12"/>
          </p:nvPr>
        </p:nvSpPr>
        <p:spPr/>
        <p:txBody>
          <a:bodyPr/>
          <a:lstStyle/>
          <a:p>
            <a:fld id="{5E9D59E2-FF9E-824B-BC6B-E1567BE22C0E}" type="slidenum">
              <a:rPr lang="en-US" smtClean="0"/>
              <a:t>52</a:t>
            </a:fld>
            <a:endParaRPr lang="en-US" dirty="0"/>
          </a:p>
        </p:txBody>
      </p:sp>
    </p:spTree>
    <p:extLst>
      <p:ext uri="{BB962C8B-B14F-4D97-AF65-F5344CB8AC3E}">
        <p14:creationId xmlns:p14="http://schemas.microsoft.com/office/powerpoint/2010/main" val="312564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4FCF-A340-4105-AD78-390E90F92C5C}"/>
              </a:ext>
            </a:extLst>
          </p:cNvPr>
          <p:cNvSpPr>
            <a:spLocks noGrp="1"/>
          </p:cNvSpPr>
          <p:nvPr>
            <p:ph type="title"/>
          </p:nvPr>
        </p:nvSpPr>
        <p:spPr/>
        <p:txBody>
          <a:bodyPr/>
          <a:lstStyle/>
          <a:p>
            <a:r>
              <a:rPr lang="en-US" dirty="0"/>
              <a:t>USING PMT</a:t>
            </a:r>
            <a:r>
              <a:rPr lang="en-US" sz="3600" dirty="0"/>
              <a:t>EST</a:t>
            </a:r>
            <a:r>
              <a:rPr lang="en-US" dirty="0"/>
              <a:t> INTERFACE</a:t>
            </a:r>
          </a:p>
        </p:txBody>
      </p:sp>
      <p:sp>
        <p:nvSpPr>
          <p:cNvPr id="3" name="Content Placeholder 2">
            <a:extLst>
              <a:ext uri="{FF2B5EF4-FFF2-40B4-BE49-F238E27FC236}">
                <a16:creationId xmlns:a16="http://schemas.microsoft.com/office/drawing/2014/main" id="{3AA46E12-8B24-4EE5-96F5-7EA7E3ACFB34}"/>
              </a:ext>
            </a:extLst>
          </p:cNvPr>
          <p:cNvSpPr>
            <a:spLocks noGrp="1"/>
          </p:cNvSpPr>
          <p:nvPr>
            <p:ph idx="1"/>
          </p:nvPr>
        </p:nvSpPr>
        <p:spPr>
          <a:xfrm>
            <a:off x="838200" y="1617570"/>
            <a:ext cx="10515600" cy="4738780"/>
          </a:xfrm>
        </p:spPr>
        <p:txBody>
          <a:bodyPr>
            <a:normAutofit/>
          </a:bodyPr>
          <a:lstStyle/>
          <a:p>
            <a:r>
              <a:rPr lang="en-US" dirty="0"/>
              <a:t>We provide two types of interface to programmers</a:t>
            </a:r>
          </a:p>
          <a:p>
            <a:pPr lvl="1"/>
            <a:r>
              <a:rPr lang="en-US" dirty="0"/>
              <a:t>Low-level interface for </a:t>
            </a:r>
            <a:r>
              <a:rPr lang="en-US" dirty="0">
                <a:solidFill>
                  <a:schemeClr val="accent2">
                    <a:lumMod val="75000"/>
                  </a:schemeClr>
                </a:solidFill>
              </a:rPr>
              <a:t>expert</a:t>
            </a:r>
            <a:r>
              <a:rPr lang="en-US" dirty="0"/>
              <a:t> programmers</a:t>
            </a:r>
          </a:p>
          <a:p>
            <a:pPr lvl="1"/>
            <a:r>
              <a:rPr lang="en-US" dirty="0"/>
              <a:t>High-level interface for </a:t>
            </a:r>
            <a:r>
              <a:rPr lang="en-US" dirty="0">
                <a:solidFill>
                  <a:schemeClr val="accent2">
                    <a:lumMod val="75000"/>
                  </a:schemeClr>
                </a:solidFill>
              </a:rPr>
              <a:t>normal</a:t>
            </a:r>
            <a:r>
              <a:rPr lang="en-US" dirty="0"/>
              <a:t> programmers</a:t>
            </a:r>
          </a:p>
          <a:p>
            <a:r>
              <a:rPr lang="en-US" dirty="0">
                <a:solidFill>
                  <a:schemeClr val="accent2">
                    <a:lumMod val="75000"/>
                  </a:schemeClr>
                </a:solidFill>
              </a:rPr>
              <a:t>Low-level</a:t>
            </a:r>
          </a:p>
          <a:p>
            <a:pPr lvl="1"/>
            <a:r>
              <a:rPr lang="en-US" dirty="0"/>
              <a:t>We expect expert programmers have a good idea about the algorithmic correctness of the program</a:t>
            </a:r>
          </a:p>
          <a:p>
            <a:pPr lvl="1"/>
            <a:r>
              <a:rPr lang="en-US" dirty="0"/>
              <a:t>The low-level interface can help detect mistakes in implementation</a:t>
            </a:r>
          </a:p>
          <a:p>
            <a:r>
              <a:rPr lang="en-US" dirty="0">
                <a:solidFill>
                  <a:schemeClr val="accent2">
                    <a:lumMod val="75000"/>
                  </a:schemeClr>
                </a:solidFill>
              </a:rPr>
              <a:t>High-level</a:t>
            </a:r>
          </a:p>
          <a:p>
            <a:pPr lvl="1"/>
            <a:r>
              <a:rPr lang="en-US" dirty="0"/>
              <a:t>Using the high-level interface requires minimum programmer effort without expert knowledge about the program</a:t>
            </a:r>
          </a:p>
          <a:p>
            <a:pPr lvl="1"/>
            <a:r>
              <a:rPr lang="en-US" dirty="0"/>
              <a:t>Correctly using the high-level interface is trivial</a:t>
            </a:r>
          </a:p>
        </p:txBody>
      </p:sp>
      <p:sp>
        <p:nvSpPr>
          <p:cNvPr id="4" name="Slide Number Placeholder 3">
            <a:extLst>
              <a:ext uri="{FF2B5EF4-FFF2-40B4-BE49-F238E27FC236}">
                <a16:creationId xmlns:a16="http://schemas.microsoft.com/office/drawing/2014/main" id="{50ED5605-FB5A-4B94-A091-32AE84B4B6E0}"/>
              </a:ext>
            </a:extLst>
          </p:cNvPr>
          <p:cNvSpPr>
            <a:spLocks noGrp="1"/>
          </p:cNvSpPr>
          <p:nvPr>
            <p:ph type="sldNum" sz="quarter" idx="12"/>
          </p:nvPr>
        </p:nvSpPr>
        <p:spPr/>
        <p:txBody>
          <a:bodyPr/>
          <a:lstStyle/>
          <a:p>
            <a:fld id="{5E9D59E2-FF9E-824B-BC6B-E1567BE22C0E}" type="slidenum">
              <a:rPr lang="en-US" smtClean="0"/>
              <a:pPr/>
              <a:t>53</a:t>
            </a:fld>
            <a:endParaRPr lang="en-US" dirty="0"/>
          </a:p>
        </p:txBody>
      </p:sp>
    </p:spTree>
    <p:extLst>
      <p:ext uri="{BB962C8B-B14F-4D97-AF65-F5344CB8AC3E}">
        <p14:creationId xmlns:p14="http://schemas.microsoft.com/office/powerpoint/2010/main" val="294029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63BF-9EF9-45B5-BB49-9D5EC95C60A3}"/>
              </a:ext>
            </a:extLst>
          </p:cNvPr>
          <p:cNvSpPr>
            <a:spLocks noGrp="1"/>
          </p:cNvSpPr>
          <p:nvPr>
            <p:ph type="title"/>
          </p:nvPr>
        </p:nvSpPr>
        <p:spPr/>
        <p:txBody>
          <a:bodyPr/>
          <a:lstStyle/>
          <a:p>
            <a:r>
              <a:rPr lang="en-US" dirty="0"/>
              <a:t>PERSISTENCY PROGRAMMING</a:t>
            </a:r>
          </a:p>
        </p:txBody>
      </p:sp>
      <p:sp>
        <p:nvSpPr>
          <p:cNvPr id="3" name="Content Placeholder 2">
            <a:extLst>
              <a:ext uri="{FF2B5EF4-FFF2-40B4-BE49-F238E27FC236}">
                <a16:creationId xmlns:a16="http://schemas.microsoft.com/office/drawing/2014/main" id="{A2A717FE-83DA-4675-8BB4-51F2E6252B8C}"/>
              </a:ext>
            </a:extLst>
          </p:cNvPr>
          <p:cNvSpPr>
            <a:spLocks noGrp="1"/>
          </p:cNvSpPr>
          <p:nvPr>
            <p:ph idx="1"/>
          </p:nvPr>
        </p:nvSpPr>
        <p:spPr>
          <a:xfrm>
            <a:off x="838200" y="1825625"/>
            <a:ext cx="10515600" cy="1435368"/>
          </a:xfrm>
        </p:spPr>
        <p:txBody>
          <a:bodyPr>
            <a:normAutofit/>
          </a:bodyPr>
          <a:lstStyle/>
          <a:p>
            <a:r>
              <a:rPr lang="en-US" dirty="0"/>
              <a:t>Support for crash consistency have two fundamental guarantees</a:t>
            </a:r>
          </a:p>
          <a:p>
            <a:pPr lvl="1"/>
            <a:r>
              <a:rPr lang="en-US" b="1" dirty="0">
                <a:solidFill>
                  <a:schemeClr val="accent2">
                    <a:lumMod val="75000"/>
                  </a:schemeClr>
                </a:solidFill>
              </a:rPr>
              <a:t>Durability</a:t>
            </a:r>
            <a:r>
              <a:rPr lang="en-US" dirty="0">
                <a:solidFill>
                  <a:schemeClr val="accent2">
                    <a:lumMod val="75000"/>
                  </a:schemeClr>
                </a:solidFill>
              </a:rPr>
              <a:t>: </a:t>
            </a:r>
            <a:r>
              <a:rPr lang="en-US" dirty="0">
                <a:solidFill>
                  <a:schemeClr val="accent1">
                    <a:lumMod val="75000"/>
                  </a:schemeClr>
                </a:solidFill>
              </a:rPr>
              <a:t>writes become persistent in PM</a:t>
            </a:r>
          </a:p>
          <a:p>
            <a:pPr lvl="1"/>
            <a:r>
              <a:rPr lang="en-US" b="1" dirty="0">
                <a:solidFill>
                  <a:schemeClr val="accent2">
                    <a:lumMod val="75000"/>
                  </a:schemeClr>
                </a:solidFill>
              </a:rPr>
              <a:t>Ordering</a:t>
            </a:r>
            <a:r>
              <a:rPr lang="en-US" dirty="0">
                <a:solidFill>
                  <a:schemeClr val="accent2">
                    <a:lumMod val="75000"/>
                  </a:schemeClr>
                </a:solidFill>
              </a:rPr>
              <a:t>: </a:t>
            </a:r>
            <a:r>
              <a:rPr lang="en-US" dirty="0">
                <a:solidFill>
                  <a:schemeClr val="accent1">
                    <a:lumMod val="75000"/>
                  </a:schemeClr>
                </a:solidFill>
              </a:rPr>
              <a:t>one write becomes persistent in PM before another</a:t>
            </a:r>
          </a:p>
        </p:txBody>
      </p:sp>
      <p:sp>
        <p:nvSpPr>
          <p:cNvPr id="4" name="Slide Number Placeholder 3">
            <a:extLst>
              <a:ext uri="{FF2B5EF4-FFF2-40B4-BE49-F238E27FC236}">
                <a16:creationId xmlns:a16="http://schemas.microsoft.com/office/drawing/2014/main" id="{AA5CD7F1-77E8-4118-9F27-6C8834B315FC}"/>
              </a:ext>
            </a:extLst>
          </p:cNvPr>
          <p:cNvSpPr>
            <a:spLocks noGrp="1"/>
          </p:cNvSpPr>
          <p:nvPr>
            <p:ph type="sldNum" sz="quarter" idx="12"/>
          </p:nvPr>
        </p:nvSpPr>
        <p:spPr/>
        <p:txBody>
          <a:bodyPr/>
          <a:lstStyle/>
          <a:p>
            <a:fld id="{5E9D59E2-FF9E-824B-BC6B-E1567BE22C0E}" type="slidenum">
              <a:rPr lang="en-US" smtClean="0"/>
              <a:t>6</a:t>
            </a:fld>
            <a:endParaRPr lang="en-US" dirty="0"/>
          </a:p>
        </p:txBody>
      </p:sp>
      <p:grpSp>
        <p:nvGrpSpPr>
          <p:cNvPr id="29" name="Group 28">
            <a:extLst>
              <a:ext uri="{FF2B5EF4-FFF2-40B4-BE49-F238E27FC236}">
                <a16:creationId xmlns:a16="http://schemas.microsoft.com/office/drawing/2014/main" id="{4505B957-CFE9-4138-8BBC-9FBB31F1C0A9}"/>
              </a:ext>
            </a:extLst>
          </p:cNvPr>
          <p:cNvGrpSpPr/>
          <p:nvPr/>
        </p:nvGrpSpPr>
        <p:grpSpPr>
          <a:xfrm>
            <a:off x="4467872" y="5275221"/>
            <a:ext cx="3064007" cy="1311959"/>
            <a:chOff x="1314657" y="5147661"/>
            <a:chExt cx="2412710" cy="1033083"/>
          </a:xfrm>
        </p:grpSpPr>
        <p:pic>
          <p:nvPicPr>
            <p:cNvPr id="31" name="Picture 30">
              <a:extLst>
                <a:ext uri="{FF2B5EF4-FFF2-40B4-BE49-F238E27FC236}">
                  <a16:creationId xmlns:a16="http://schemas.microsoft.com/office/drawing/2014/main" id="{DB06FEF2-9435-4305-92B6-E286416E9EB0}"/>
                </a:ext>
              </a:extLst>
            </p:cNvPr>
            <p:cNvPicPr>
              <a:picLocks noChangeAspect="1"/>
            </p:cNvPicPr>
            <p:nvPr/>
          </p:nvPicPr>
          <p:blipFill rotWithShape="1">
            <a:blip r:embed="rId3">
              <a:duotone>
                <a:schemeClr val="accent1">
                  <a:shade val="45000"/>
                  <a:satMod val="135000"/>
                </a:schemeClr>
                <a:prstClr val="white"/>
              </a:duotone>
            </a:blip>
            <a:srcRect t="33245" b="35841"/>
            <a:stretch/>
          </p:blipFill>
          <p:spPr>
            <a:xfrm>
              <a:off x="1314657" y="5147661"/>
              <a:ext cx="2412710" cy="803230"/>
            </a:xfrm>
            <a:prstGeom prst="rect">
              <a:avLst/>
            </a:prstGeom>
          </p:spPr>
        </p:pic>
        <p:sp>
          <p:nvSpPr>
            <p:cNvPr id="32" name="Rectangle 31">
              <a:extLst>
                <a:ext uri="{FF2B5EF4-FFF2-40B4-BE49-F238E27FC236}">
                  <a16:creationId xmlns:a16="http://schemas.microsoft.com/office/drawing/2014/main" id="{165C51CC-A46D-47CF-8E29-78059F7CCB7D}"/>
                </a:ext>
              </a:extLst>
            </p:cNvPr>
            <p:cNvSpPr/>
            <p:nvPr/>
          </p:nvSpPr>
          <p:spPr>
            <a:xfrm>
              <a:off x="1943401" y="5817213"/>
              <a:ext cx="1155222" cy="363531"/>
            </a:xfrm>
            <a:prstGeom prst="rect">
              <a:avLst/>
            </a:prstGeom>
          </p:spPr>
          <p:txBody>
            <a:bodyPr wrap="none">
              <a:spAutoFit/>
            </a:bodyPr>
            <a:lstStyle/>
            <a:p>
              <a:r>
                <a:rPr lang="en-US" sz="2400" dirty="0">
                  <a:latin typeface="Franklin Gothic Medium" panose="020B0603020102020204" pitchFamily="34" charset="0"/>
                </a:rPr>
                <a:t>PM-DIMM</a:t>
              </a:r>
              <a:endParaRPr lang="en-US" sz="2000" dirty="0">
                <a:latin typeface="Franklin Gothic Medium" panose="020B0603020102020204" pitchFamily="34" charset="0"/>
              </a:endParaRPr>
            </a:p>
          </p:txBody>
        </p:sp>
      </p:grpSp>
      <p:cxnSp>
        <p:nvCxnSpPr>
          <p:cNvPr id="30" name="Straight Arrow Connector 29">
            <a:extLst>
              <a:ext uri="{FF2B5EF4-FFF2-40B4-BE49-F238E27FC236}">
                <a16:creationId xmlns:a16="http://schemas.microsoft.com/office/drawing/2014/main" id="{6F5D594D-318A-47BA-8069-843FB69ECDF5}"/>
              </a:ext>
            </a:extLst>
          </p:cNvPr>
          <p:cNvCxnSpPr>
            <a:cxnSpLocks/>
          </p:cNvCxnSpPr>
          <p:nvPr/>
        </p:nvCxnSpPr>
        <p:spPr>
          <a:xfrm>
            <a:off x="5998738" y="4528314"/>
            <a:ext cx="0" cy="7469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4E4CD5E4-21B3-4F9E-9D50-607AFDE9F7AC}"/>
              </a:ext>
            </a:extLst>
          </p:cNvPr>
          <p:cNvSpPr/>
          <p:nvPr/>
        </p:nvSpPr>
        <p:spPr>
          <a:xfrm>
            <a:off x="5319208" y="3191313"/>
            <a:ext cx="1337735" cy="1337001"/>
          </a:xfrm>
          <a:prstGeom prst="roundRect">
            <a:avLst>
              <a:gd name="adj" fmla="val 8688"/>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24" name="Rectangle 23">
            <a:extLst>
              <a:ext uri="{FF2B5EF4-FFF2-40B4-BE49-F238E27FC236}">
                <a16:creationId xmlns:a16="http://schemas.microsoft.com/office/drawing/2014/main" id="{75D625CD-D038-4DB3-869A-49078A574811}"/>
              </a:ext>
            </a:extLst>
          </p:cNvPr>
          <p:cNvSpPr/>
          <p:nvPr/>
        </p:nvSpPr>
        <p:spPr>
          <a:xfrm>
            <a:off x="5455600" y="3321661"/>
            <a:ext cx="1049561" cy="5023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Franklin Gothic Medium" panose="020B0603020102020204" pitchFamily="34" charset="0"/>
              </a:rPr>
              <a:t>Core</a:t>
            </a:r>
            <a:endParaRPr lang="en-US" sz="2800" dirty="0">
              <a:solidFill>
                <a:schemeClr val="tx1"/>
              </a:solidFill>
              <a:latin typeface="Franklin Gothic Medium" panose="020B0603020102020204" pitchFamily="34" charset="0"/>
            </a:endParaRPr>
          </a:p>
        </p:txBody>
      </p:sp>
      <p:sp>
        <p:nvSpPr>
          <p:cNvPr id="80" name="Rectangle 79">
            <a:extLst>
              <a:ext uri="{FF2B5EF4-FFF2-40B4-BE49-F238E27FC236}">
                <a16:creationId xmlns:a16="http://schemas.microsoft.com/office/drawing/2014/main" id="{ABBC4923-5C09-42C4-ADA6-80E925701426}"/>
              </a:ext>
            </a:extLst>
          </p:cNvPr>
          <p:cNvSpPr/>
          <p:nvPr/>
        </p:nvSpPr>
        <p:spPr>
          <a:xfrm>
            <a:off x="5456813" y="4178141"/>
            <a:ext cx="1049561" cy="230290"/>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ranklin Gothic Medium" panose="020B0603020102020204" pitchFamily="34" charset="0"/>
            </a:endParaRPr>
          </a:p>
        </p:txBody>
      </p:sp>
      <p:sp>
        <p:nvSpPr>
          <p:cNvPr id="85" name="TextBox 84">
            <a:extLst>
              <a:ext uri="{FF2B5EF4-FFF2-40B4-BE49-F238E27FC236}">
                <a16:creationId xmlns:a16="http://schemas.microsoft.com/office/drawing/2014/main" id="{21532152-0706-4945-8E35-5F10A0B56498}"/>
              </a:ext>
            </a:extLst>
          </p:cNvPr>
          <p:cNvSpPr txBox="1"/>
          <p:nvPr/>
        </p:nvSpPr>
        <p:spPr>
          <a:xfrm>
            <a:off x="2308860" y="5421079"/>
            <a:ext cx="1729740" cy="523220"/>
          </a:xfrm>
          <a:prstGeom prst="rect">
            <a:avLst/>
          </a:prstGeom>
          <a:noFill/>
        </p:spPr>
        <p:txBody>
          <a:bodyPr wrap="square" rtlCol="0">
            <a:spAutoFit/>
          </a:bodyPr>
          <a:lstStyle/>
          <a:p>
            <a:r>
              <a:rPr lang="en-US" sz="2800" i="1" dirty="0">
                <a:latin typeface="Franklin Gothic Medium" panose="020B0603020102020204" pitchFamily="34" charset="0"/>
              </a:rPr>
              <a:t>Persistent</a:t>
            </a:r>
          </a:p>
        </p:txBody>
      </p:sp>
      <p:sp>
        <p:nvSpPr>
          <p:cNvPr id="18" name="Rectangle 17">
            <a:extLst>
              <a:ext uri="{FF2B5EF4-FFF2-40B4-BE49-F238E27FC236}">
                <a16:creationId xmlns:a16="http://schemas.microsoft.com/office/drawing/2014/main" id="{C466529F-DA5B-44C1-B603-227EA16B5462}"/>
              </a:ext>
            </a:extLst>
          </p:cNvPr>
          <p:cNvSpPr/>
          <p:nvPr/>
        </p:nvSpPr>
        <p:spPr>
          <a:xfrm>
            <a:off x="5456813" y="3906620"/>
            <a:ext cx="1049561" cy="230290"/>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ranklin Gothic Medium" panose="020B0603020102020204" pitchFamily="34" charset="0"/>
            </a:endParaRPr>
          </a:p>
        </p:txBody>
      </p:sp>
      <p:sp>
        <p:nvSpPr>
          <p:cNvPr id="37" name="Rectangle 36">
            <a:extLst>
              <a:ext uri="{FF2B5EF4-FFF2-40B4-BE49-F238E27FC236}">
                <a16:creationId xmlns:a16="http://schemas.microsoft.com/office/drawing/2014/main" id="{72338DD4-DB10-483D-BEF7-823B0CC991A7}"/>
              </a:ext>
            </a:extLst>
          </p:cNvPr>
          <p:cNvSpPr/>
          <p:nvPr/>
        </p:nvSpPr>
        <p:spPr>
          <a:xfrm>
            <a:off x="5455599" y="3904239"/>
            <a:ext cx="1049561" cy="502381"/>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Franklin Gothic Medium" panose="020B0603020102020204" pitchFamily="34" charset="0"/>
              </a:rPr>
              <a:t>Cache</a:t>
            </a:r>
          </a:p>
        </p:txBody>
      </p:sp>
      <p:sp>
        <p:nvSpPr>
          <p:cNvPr id="19" name="Rectangle 18">
            <a:extLst>
              <a:ext uri="{FF2B5EF4-FFF2-40B4-BE49-F238E27FC236}">
                <a16:creationId xmlns:a16="http://schemas.microsoft.com/office/drawing/2014/main" id="{75C74116-69A1-4A43-97F8-1BADA3FAFFC1}"/>
              </a:ext>
            </a:extLst>
          </p:cNvPr>
          <p:cNvSpPr/>
          <p:nvPr/>
        </p:nvSpPr>
        <p:spPr>
          <a:xfrm>
            <a:off x="5464433" y="5473253"/>
            <a:ext cx="1049561" cy="230290"/>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ACBCB24-20AE-4339-9DDB-4FAAE839964D}"/>
              </a:ext>
            </a:extLst>
          </p:cNvPr>
          <p:cNvSpPr/>
          <p:nvPr/>
        </p:nvSpPr>
        <p:spPr>
          <a:xfrm>
            <a:off x="5464433" y="5754384"/>
            <a:ext cx="1049561" cy="230290"/>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Franklin Gothic Medium" panose="020B0603020102020204" pitchFamily="34" charset="0"/>
            </a:endParaRPr>
          </a:p>
        </p:txBody>
      </p:sp>
      <p:sp>
        <p:nvSpPr>
          <p:cNvPr id="21" name="TextBox 20">
            <a:extLst>
              <a:ext uri="{FF2B5EF4-FFF2-40B4-BE49-F238E27FC236}">
                <a16:creationId xmlns:a16="http://schemas.microsoft.com/office/drawing/2014/main" id="{539DC93D-B970-4C7E-92B6-AD683D1D3091}"/>
              </a:ext>
            </a:extLst>
          </p:cNvPr>
          <p:cNvSpPr txBox="1"/>
          <p:nvPr/>
        </p:nvSpPr>
        <p:spPr>
          <a:xfrm>
            <a:off x="2308860" y="3869096"/>
            <a:ext cx="1729740" cy="523220"/>
          </a:xfrm>
          <a:prstGeom prst="rect">
            <a:avLst/>
          </a:prstGeom>
          <a:noFill/>
        </p:spPr>
        <p:txBody>
          <a:bodyPr wrap="square" rtlCol="0">
            <a:spAutoFit/>
          </a:bodyPr>
          <a:lstStyle/>
          <a:p>
            <a:pPr algn="ctr"/>
            <a:r>
              <a:rPr lang="en-US" sz="2800" i="1" dirty="0">
                <a:latin typeface="Franklin Gothic Medium" panose="020B0603020102020204" pitchFamily="34" charset="0"/>
              </a:rPr>
              <a:t>Volatile</a:t>
            </a:r>
          </a:p>
        </p:txBody>
      </p:sp>
    </p:spTree>
    <p:extLst>
      <p:ext uri="{BB962C8B-B14F-4D97-AF65-F5344CB8AC3E}">
        <p14:creationId xmlns:p14="http://schemas.microsoft.com/office/powerpoint/2010/main" val="169785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5E-6 4.07407E-6 L 0.00066 0.23009 " pathEditMode="relative" rAng="0" ptsTypes="AA">
                                      <p:cBhvr>
                                        <p:cTn id="10" dur="2000" fill="hold"/>
                                        <p:tgtEl>
                                          <p:spTgt spid="80"/>
                                        </p:tgtEl>
                                        <p:attrNameLst>
                                          <p:attrName>ppt_x</p:attrName>
                                          <p:attrName>ppt_y</p:attrName>
                                        </p:attrNameLst>
                                      </p:cBhvr>
                                      <p:rCtr x="26" y="11505"/>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5E-6 -2.59259E-6 L 0.00066 0.22871 " pathEditMode="relative" rAng="0" ptsTypes="AA">
                                      <p:cBhvr>
                                        <p:cTn id="17" dur="2000" fill="hold"/>
                                        <p:tgtEl>
                                          <p:spTgt spid="18"/>
                                        </p:tgtEl>
                                        <p:attrNameLst>
                                          <p:attrName>ppt_x</p:attrName>
                                          <p:attrName>ppt_y</p:attrName>
                                        </p:attrNameLst>
                                      </p:cBhvr>
                                      <p:rCtr x="26" y="11435"/>
                                    </p:animMotion>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63BF-9EF9-45B5-BB49-9D5EC95C60A3}"/>
              </a:ext>
            </a:extLst>
          </p:cNvPr>
          <p:cNvSpPr>
            <a:spLocks noGrp="1"/>
          </p:cNvSpPr>
          <p:nvPr>
            <p:ph type="title"/>
          </p:nvPr>
        </p:nvSpPr>
        <p:spPr/>
        <p:txBody>
          <a:bodyPr/>
          <a:lstStyle/>
          <a:p>
            <a:r>
              <a:rPr lang="en-US" dirty="0"/>
              <a:t>PERSISTENCY PROGRAMMING</a:t>
            </a:r>
          </a:p>
        </p:txBody>
      </p:sp>
      <p:sp>
        <p:nvSpPr>
          <p:cNvPr id="3" name="Content Placeholder 2">
            <a:extLst>
              <a:ext uri="{FF2B5EF4-FFF2-40B4-BE49-F238E27FC236}">
                <a16:creationId xmlns:a16="http://schemas.microsoft.com/office/drawing/2014/main" id="{A2A717FE-83DA-4675-8BB4-51F2E6252B8C}"/>
              </a:ext>
            </a:extLst>
          </p:cNvPr>
          <p:cNvSpPr>
            <a:spLocks noGrp="1"/>
          </p:cNvSpPr>
          <p:nvPr>
            <p:ph idx="1"/>
          </p:nvPr>
        </p:nvSpPr>
        <p:spPr>
          <a:xfrm>
            <a:off x="838200" y="1825625"/>
            <a:ext cx="10515600" cy="4667250"/>
          </a:xfrm>
        </p:spPr>
        <p:txBody>
          <a:bodyPr>
            <a:normAutofit/>
          </a:bodyPr>
          <a:lstStyle/>
          <a:p>
            <a:r>
              <a:rPr lang="en-US" dirty="0"/>
              <a:t>Support for crash consistency have two fundamental guarantees</a:t>
            </a:r>
            <a:endParaRPr lang="en-US" dirty="0">
              <a:solidFill>
                <a:schemeClr val="accent2">
                  <a:lumMod val="75000"/>
                </a:schemeClr>
              </a:solidFill>
            </a:endParaRPr>
          </a:p>
          <a:p>
            <a:pPr lvl="1"/>
            <a:r>
              <a:rPr lang="en-US" b="1" dirty="0">
                <a:solidFill>
                  <a:schemeClr val="accent2">
                    <a:lumMod val="75000"/>
                  </a:schemeClr>
                </a:solidFill>
              </a:rPr>
              <a:t>Durability</a:t>
            </a:r>
            <a:r>
              <a:rPr lang="en-US" dirty="0">
                <a:solidFill>
                  <a:schemeClr val="accent2">
                    <a:lumMod val="75000"/>
                  </a:schemeClr>
                </a:solidFill>
              </a:rPr>
              <a:t>: </a:t>
            </a:r>
            <a:r>
              <a:rPr lang="en-US" dirty="0">
                <a:solidFill>
                  <a:schemeClr val="accent1">
                    <a:lumMod val="75000"/>
                  </a:schemeClr>
                </a:solidFill>
              </a:rPr>
              <a:t>writes become persistent in PM</a:t>
            </a:r>
          </a:p>
          <a:p>
            <a:pPr lvl="1"/>
            <a:r>
              <a:rPr lang="en-US" b="1" dirty="0">
                <a:solidFill>
                  <a:schemeClr val="accent2">
                    <a:lumMod val="75000"/>
                  </a:schemeClr>
                </a:solidFill>
              </a:rPr>
              <a:t>Ordering</a:t>
            </a:r>
            <a:r>
              <a:rPr lang="en-US" dirty="0">
                <a:solidFill>
                  <a:schemeClr val="accent2">
                    <a:lumMod val="75000"/>
                  </a:schemeClr>
                </a:solidFill>
              </a:rPr>
              <a:t>: </a:t>
            </a:r>
            <a:r>
              <a:rPr lang="en-US" dirty="0">
                <a:solidFill>
                  <a:schemeClr val="accent1">
                    <a:lumMod val="75000"/>
                  </a:schemeClr>
                </a:solidFill>
              </a:rPr>
              <a:t>one write becomes persistent in PM before another</a:t>
            </a:r>
          </a:p>
          <a:p>
            <a:pPr>
              <a:spcBef>
                <a:spcPts val="500"/>
              </a:spcBef>
            </a:pPr>
            <a:r>
              <a:rPr lang="en-US" dirty="0"/>
              <a:t>Hardware provides low-level primitives for crash consistency</a:t>
            </a:r>
          </a:p>
          <a:p>
            <a:pPr lvl="1"/>
            <a:r>
              <a:rPr lang="en-US" b="1" dirty="0" err="1">
                <a:solidFill>
                  <a:schemeClr val="accent1">
                    <a:lumMod val="75000"/>
                  </a:schemeClr>
                </a:solidFill>
                <a:latin typeface="Courier"/>
              </a:rPr>
              <a:t>sfence</a:t>
            </a:r>
            <a:r>
              <a:rPr lang="en-US" b="1" dirty="0">
                <a:solidFill>
                  <a:schemeClr val="accent1">
                    <a:lumMod val="75000"/>
                  </a:schemeClr>
                </a:solidFill>
              </a:rPr>
              <a:t>, </a:t>
            </a:r>
            <a:r>
              <a:rPr lang="en-US" b="1" dirty="0" err="1">
                <a:solidFill>
                  <a:schemeClr val="accent1">
                    <a:lumMod val="75000"/>
                  </a:schemeClr>
                </a:solidFill>
                <a:latin typeface="Courier"/>
              </a:rPr>
              <a:t>clwb</a:t>
            </a:r>
            <a:r>
              <a:rPr lang="en-US" b="1" dirty="0">
                <a:solidFill>
                  <a:schemeClr val="accent1">
                    <a:lumMod val="75000"/>
                  </a:schemeClr>
                </a:solidFill>
              </a:rPr>
              <a:t> </a:t>
            </a:r>
            <a:r>
              <a:rPr lang="en-US" dirty="0">
                <a:solidFill>
                  <a:schemeClr val="accent1">
                    <a:lumMod val="75000"/>
                  </a:schemeClr>
                </a:solidFill>
              </a:rPr>
              <a:t>from x86</a:t>
            </a:r>
          </a:p>
          <a:p>
            <a:pPr lvl="1"/>
            <a:r>
              <a:rPr lang="en-US" b="1" dirty="0">
                <a:solidFill>
                  <a:schemeClr val="accent1">
                    <a:lumMod val="75000"/>
                  </a:schemeClr>
                </a:solidFill>
                <a:latin typeface="Courier"/>
              </a:rPr>
              <a:t>dc </a:t>
            </a:r>
            <a:r>
              <a:rPr lang="en-US" b="1" dirty="0" err="1">
                <a:solidFill>
                  <a:schemeClr val="accent1">
                    <a:lumMod val="75000"/>
                  </a:schemeClr>
                </a:solidFill>
                <a:latin typeface="Courier"/>
              </a:rPr>
              <a:t>cvap</a:t>
            </a:r>
            <a:r>
              <a:rPr lang="en-US" b="1" dirty="0">
                <a:solidFill>
                  <a:schemeClr val="accent1">
                    <a:lumMod val="75000"/>
                  </a:schemeClr>
                </a:solidFill>
                <a:latin typeface="Courier"/>
              </a:rPr>
              <a:t> </a:t>
            </a:r>
            <a:r>
              <a:rPr lang="en-US" dirty="0">
                <a:solidFill>
                  <a:schemeClr val="accent1">
                    <a:lumMod val="75000"/>
                  </a:schemeClr>
                </a:solidFill>
              </a:rPr>
              <a:t>from ARM</a:t>
            </a:r>
          </a:p>
          <a:p>
            <a:pPr lvl="1"/>
            <a:r>
              <a:rPr lang="en-US" dirty="0">
                <a:solidFill>
                  <a:schemeClr val="accent1">
                    <a:lumMod val="75000"/>
                  </a:schemeClr>
                </a:solidFill>
              </a:rPr>
              <a:t>And academic proposals</a:t>
            </a:r>
          </a:p>
          <a:p>
            <a:pPr lvl="1"/>
            <a:endParaRPr lang="en-US" dirty="0"/>
          </a:p>
        </p:txBody>
      </p:sp>
      <p:sp>
        <p:nvSpPr>
          <p:cNvPr id="4" name="TextBox 3">
            <a:extLst>
              <a:ext uri="{FF2B5EF4-FFF2-40B4-BE49-F238E27FC236}">
                <a16:creationId xmlns:a16="http://schemas.microsoft.com/office/drawing/2014/main" id="{282A5909-363C-433E-A2AA-E47CE567C5BE}"/>
              </a:ext>
            </a:extLst>
          </p:cNvPr>
          <p:cNvSpPr txBox="1"/>
          <p:nvPr/>
        </p:nvSpPr>
        <p:spPr>
          <a:xfrm>
            <a:off x="1131071" y="6292820"/>
            <a:ext cx="8708218" cy="400110"/>
          </a:xfrm>
          <a:prstGeom prst="rect">
            <a:avLst/>
          </a:prstGeom>
          <a:noFill/>
        </p:spPr>
        <p:txBody>
          <a:bodyPr wrap="square" rtlCol="0">
            <a:spAutoFit/>
          </a:bodyPr>
          <a:lstStyle/>
          <a:p>
            <a:r>
              <a:rPr lang="en-US" sz="2000" dirty="0">
                <a:latin typeface="Franklin Gothic Medium" panose="020B0603020102020204" pitchFamily="34" charset="0"/>
              </a:rPr>
              <a:t>[Kiln’13, ThyNVM’15, DPO’16, JUSTDOLogging’16, ATOM’17, HOPS’17, etc.]</a:t>
            </a:r>
          </a:p>
        </p:txBody>
      </p:sp>
      <p:sp>
        <p:nvSpPr>
          <p:cNvPr id="7" name="Slide Number Placeholder 6">
            <a:extLst>
              <a:ext uri="{FF2B5EF4-FFF2-40B4-BE49-F238E27FC236}">
                <a16:creationId xmlns:a16="http://schemas.microsoft.com/office/drawing/2014/main" id="{03504A29-81B7-41F0-81B2-9593AF2A64FA}"/>
              </a:ext>
            </a:extLst>
          </p:cNvPr>
          <p:cNvSpPr>
            <a:spLocks noGrp="1"/>
          </p:cNvSpPr>
          <p:nvPr>
            <p:ph type="sldNum" sz="quarter" idx="12"/>
          </p:nvPr>
        </p:nvSpPr>
        <p:spPr/>
        <p:txBody>
          <a:bodyPr/>
          <a:lstStyle/>
          <a:p>
            <a:fld id="{5E9D59E2-FF9E-824B-BC6B-E1567BE22C0E}" type="slidenum">
              <a:rPr lang="en-US" smtClean="0"/>
              <a:t>7</a:t>
            </a:fld>
            <a:endParaRPr lang="en-US" dirty="0"/>
          </a:p>
        </p:txBody>
      </p:sp>
      <p:sp>
        <p:nvSpPr>
          <p:cNvPr id="18" name="TextBox 17">
            <a:extLst>
              <a:ext uri="{FF2B5EF4-FFF2-40B4-BE49-F238E27FC236}">
                <a16:creationId xmlns:a16="http://schemas.microsoft.com/office/drawing/2014/main" id="{DFEE1F72-C48C-4A4D-892B-F9D7BC72809F}"/>
              </a:ext>
            </a:extLst>
          </p:cNvPr>
          <p:cNvSpPr txBox="1"/>
          <p:nvPr/>
        </p:nvSpPr>
        <p:spPr>
          <a:xfrm>
            <a:off x="5922038" y="4576748"/>
            <a:ext cx="1178689" cy="707886"/>
          </a:xfrm>
          <a:prstGeom prst="rect">
            <a:avLst/>
          </a:prstGeom>
          <a:noFill/>
        </p:spPr>
        <p:txBody>
          <a:bodyPr wrap="square" rtlCol="0">
            <a:spAutoFit/>
          </a:bodyPr>
          <a:lstStyle/>
          <a:p>
            <a:r>
              <a:rPr lang="en-US" sz="2000" b="1" dirty="0" err="1">
                <a:solidFill>
                  <a:schemeClr val="accent1">
                    <a:lumMod val="75000"/>
                  </a:schemeClr>
                </a:solidFill>
                <a:latin typeface="Courier"/>
              </a:rPr>
              <a:t>clwb</a:t>
            </a:r>
            <a:endParaRPr lang="en-US" sz="2000" b="1" dirty="0">
              <a:solidFill>
                <a:schemeClr val="accent1">
                  <a:lumMod val="75000"/>
                </a:schemeClr>
              </a:solidFill>
              <a:latin typeface="Courier"/>
            </a:endParaRPr>
          </a:p>
          <a:p>
            <a:r>
              <a:rPr lang="en-US" sz="2000" b="1" dirty="0" err="1">
                <a:solidFill>
                  <a:schemeClr val="accent1">
                    <a:lumMod val="75000"/>
                  </a:schemeClr>
                </a:solidFill>
                <a:latin typeface="Courier"/>
              </a:rPr>
              <a:t>sfence</a:t>
            </a:r>
            <a:endParaRPr lang="en-US" sz="2000" b="1" dirty="0">
              <a:solidFill>
                <a:schemeClr val="accent1">
                  <a:lumMod val="75000"/>
                </a:schemeClr>
              </a:solidFill>
              <a:latin typeface="Courier"/>
            </a:endParaRPr>
          </a:p>
        </p:txBody>
      </p:sp>
      <p:sp>
        <p:nvSpPr>
          <p:cNvPr id="26" name="TextBox 25">
            <a:extLst>
              <a:ext uri="{FF2B5EF4-FFF2-40B4-BE49-F238E27FC236}">
                <a16:creationId xmlns:a16="http://schemas.microsoft.com/office/drawing/2014/main" id="{C2B31D50-9F74-4337-A090-C76F1E199F29}"/>
              </a:ext>
            </a:extLst>
          </p:cNvPr>
          <p:cNvSpPr txBox="1"/>
          <p:nvPr/>
        </p:nvSpPr>
        <p:spPr>
          <a:xfrm>
            <a:off x="8258262" y="4602197"/>
            <a:ext cx="1506495" cy="707886"/>
          </a:xfrm>
          <a:prstGeom prst="rect">
            <a:avLst/>
          </a:prstGeom>
          <a:noFill/>
        </p:spPr>
        <p:txBody>
          <a:bodyPr wrap="square" rtlCol="0">
            <a:spAutoFit/>
          </a:bodyPr>
          <a:lstStyle/>
          <a:p>
            <a:r>
              <a:rPr lang="en-US" sz="2000" b="1" dirty="0">
                <a:solidFill>
                  <a:schemeClr val="accent1">
                    <a:lumMod val="75000"/>
                  </a:schemeClr>
                </a:solidFill>
                <a:latin typeface="Courier"/>
              </a:rPr>
              <a:t>dc </a:t>
            </a:r>
            <a:r>
              <a:rPr lang="en-US" sz="2000" b="1" dirty="0" err="1">
                <a:solidFill>
                  <a:schemeClr val="accent1">
                    <a:lumMod val="75000"/>
                  </a:schemeClr>
                </a:solidFill>
                <a:latin typeface="Courier"/>
              </a:rPr>
              <a:t>cvap</a:t>
            </a:r>
            <a:endParaRPr lang="en-US" sz="2000" b="1" dirty="0">
              <a:solidFill>
                <a:schemeClr val="accent1">
                  <a:lumMod val="75000"/>
                </a:schemeClr>
              </a:solidFill>
              <a:latin typeface="Courier"/>
            </a:endParaRPr>
          </a:p>
          <a:p>
            <a:r>
              <a:rPr lang="en-US" sz="2000" b="1" dirty="0" err="1">
                <a:solidFill>
                  <a:schemeClr val="accent1">
                    <a:lumMod val="75000"/>
                  </a:schemeClr>
                </a:solidFill>
                <a:latin typeface="Courier"/>
              </a:rPr>
              <a:t>dsb</a:t>
            </a:r>
            <a:endParaRPr lang="en-US" sz="2000" b="1" dirty="0">
              <a:solidFill>
                <a:schemeClr val="accent1">
                  <a:lumMod val="75000"/>
                </a:schemeClr>
              </a:solidFill>
              <a:latin typeface="Courier"/>
            </a:endParaRPr>
          </a:p>
        </p:txBody>
      </p:sp>
      <p:grpSp>
        <p:nvGrpSpPr>
          <p:cNvPr id="28" name="Group 27">
            <a:extLst>
              <a:ext uri="{FF2B5EF4-FFF2-40B4-BE49-F238E27FC236}">
                <a16:creationId xmlns:a16="http://schemas.microsoft.com/office/drawing/2014/main" id="{38D41C66-D2D2-42CF-9185-D3D0DA0F4E64}"/>
              </a:ext>
            </a:extLst>
          </p:cNvPr>
          <p:cNvGrpSpPr/>
          <p:nvPr/>
        </p:nvGrpSpPr>
        <p:grpSpPr>
          <a:xfrm>
            <a:off x="4771851" y="3570851"/>
            <a:ext cx="2214264" cy="2705894"/>
            <a:chOff x="1255144" y="3566222"/>
            <a:chExt cx="2214264" cy="2705894"/>
          </a:xfrm>
        </p:grpSpPr>
        <p:grpSp>
          <p:nvGrpSpPr>
            <p:cNvPr id="17" name="Group 16">
              <a:extLst>
                <a:ext uri="{FF2B5EF4-FFF2-40B4-BE49-F238E27FC236}">
                  <a16:creationId xmlns:a16="http://schemas.microsoft.com/office/drawing/2014/main" id="{F31F3810-A38A-4024-8164-C44533C665E4}"/>
                </a:ext>
              </a:extLst>
            </p:cNvPr>
            <p:cNvGrpSpPr/>
            <p:nvPr/>
          </p:nvGrpSpPr>
          <p:grpSpPr>
            <a:xfrm>
              <a:off x="1832680" y="3566222"/>
              <a:ext cx="1053496" cy="1044441"/>
              <a:chOff x="1906949" y="3707837"/>
              <a:chExt cx="910653" cy="902826"/>
            </a:xfrm>
          </p:grpSpPr>
          <p:pic>
            <p:nvPicPr>
              <p:cNvPr id="11" name="Picture 2" descr="Image result for processor logo">
                <a:extLst>
                  <a:ext uri="{FF2B5EF4-FFF2-40B4-BE49-F238E27FC236}">
                    <a16:creationId xmlns:a16="http://schemas.microsoft.com/office/drawing/2014/main" id="{0FAAEFF3-E0D3-47FB-9FE4-B0C0E9A62D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88" t="18625" r="19928" b="25418"/>
              <a:stretch/>
            </p:blipFill>
            <p:spPr bwMode="auto">
              <a:xfrm>
                <a:off x="1906949" y="3707837"/>
                <a:ext cx="910653" cy="90282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EACCDBC-4F9A-404B-9929-0ECEFDA69C42}"/>
                  </a:ext>
                </a:extLst>
              </p:cNvPr>
              <p:cNvSpPr/>
              <p:nvPr/>
            </p:nvSpPr>
            <p:spPr>
              <a:xfrm>
                <a:off x="2140074" y="3996521"/>
                <a:ext cx="450726" cy="322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Franklin Gothic Medium" panose="020B0603020102020204" pitchFamily="34" charset="0"/>
                </a:endParaRPr>
              </a:p>
            </p:txBody>
          </p:sp>
          <p:sp>
            <p:nvSpPr>
              <p:cNvPr id="16" name="Rectangle 15">
                <a:extLst>
                  <a:ext uri="{FF2B5EF4-FFF2-40B4-BE49-F238E27FC236}">
                    <a16:creationId xmlns:a16="http://schemas.microsoft.com/office/drawing/2014/main" id="{A5DEBD65-6851-4D4C-AAA2-829162CE18C8}"/>
                  </a:ext>
                </a:extLst>
              </p:cNvPr>
              <p:cNvSpPr/>
              <p:nvPr/>
            </p:nvSpPr>
            <p:spPr>
              <a:xfrm>
                <a:off x="2060852" y="3951340"/>
                <a:ext cx="599844" cy="400110"/>
              </a:xfrm>
              <a:prstGeom prst="rect">
                <a:avLst/>
              </a:prstGeom>
            </p:spPr>
            <p:txBody>
              <a:bodyPr wrap="none">
                <a:spAutoFit/>
              </a:bodyPr>
              <a:lstStyle/>
              <a:p>
                <a:pPr algn="ctr"/>
                <a:r>
                  <a:rPr lang="en-US" sz="2400" dirty="0">
                    <a:solidFill>
                      <a:schemeClr val="accent1">
                        <a:lumMod val="75000"/>
                      </a:schemeClr>
                    </a:solidFill>
                    <a:latin typeface="Franklin Gothic Medium" panose="020B0603020102020204" pitchFamily="34" charset="0"/>
                  </a:rPr>
                  <a:t>x86</a:t>
                </a:r>
                <a:endParaRPr lang="en-US" sz="2000" dirty="0">
                  <a:solidFill>
                    <a:schemeClr val="accent1">
                      <a:lumMod val="75000"/>
                    </a:schemeClr>
                  </a:solidFill>
                  <a:latin typeface="Franklin Gothic Medium" panose="020B0603020102020204" pitchFamily="34" charset="0"/>
                </a:endParaRPr>
              </a:p>
            </p:txBody>
          </p:sp>
        </p:grpSp>
        <p:grpSp>
          <p:nvGrpSpPr>
            <p:cNvPr id="27" name="Group 26">
              <a:extLst>
                <a:ext uri="{FF2B5EF4-FFF2-40B4-BE49-F238E27FC236}">
                  <a16:creationId xmlns:a16="http://schemas.microsoft.com/office/drawing/2014/main" id="{6E898119-B2CB-4BA4-84AF-D20F163DFBF9}"/>
                </a:ext>
              </a:extLst>
            </p:cNvPr>
            <p:cNvGrpSpPr/>
            <p:nvPr/>
          </p:nvGrpSpPr>
          <p:grpSpPr>
            <a:xfrm>
              <a:off x="1255144" y="5288042"/>
              <a:ext cx="2214264" cy="984074"/>
              <a:chOff x="1255144" y="5288042"/>
              <a:chExt cx="2214264" cy="984074"/>
            </a:xfrm>
          </p:grpSpPr>
          <p:pic>
            <p:nvPicPr>
              <p:cNvPr id="9" name="Picture 8">
                <a:extLst>
                  <a:ext uri="{FF2B5EF4-FFF2-40B4-BE49-F238E27FC236}">
                    <a16:creationId xmlns:a16="http://schemas.microsoft.com/office/drawing/2014/main" id="{D146F30D-9D82-4DCE-9772-0B8EA8EA11CD}"/>
                  </a:ext>
                </a:extLst>
              </p:cNvPr>
              <p:cNvPicPr>
                <a:picLocks noChangeAspect="1"/>
              </p:cNvPicPr>
              <p:nvPr/>
            </p:nvPicPr>
            <p:blipFill rotWithShape="1">
              <a:blip r:embed="rId4"/>
              <a:srcRect t="31609" b="35841"/>
              <a:stretch/>
            </p:blipFill>
            <p:spPr>
              <a:xfrm>
                <a:off x="1255144" y="5288042"/>
                <a:ext cx="2214264" cy="776178"/>
              </a:xfrm>
              <a:prstGeom prst="rect">
                <a:avLst/>
              </a:prstGeom>
            </p:spPr>
          </p:pic>
          <p:sp>
            <p:nvSpPr>
              <p:cNvPr id="23" name="Rectangle 22">
                <a:extLst>
                  <a:ext uri="{FF2B5EF4-FFF2-40B4-BE49-F238E27FC236}">
                    <a16:creationId xmlns:a16="http://schemas.microsoft.com/office/drawing/2014/main" id="{77FBCB39-D105-4450-BA2F-DAA98FDAF2CD}"/>
                  </a:ext>
                </a:extLst>
              </p:cNvPr>
              <p:cNvSpPr/>
              <p:nvPr/>
            </p:nvSpPr>
            <p:spPr>
              <a:xfrm>
                <a:off x="1732494" y="5872006"/>
                <a:ext cx="1253869" cy="400110"/>
              </a:xfrm>
              <a:prstGeom prst="rect">
                <a:avLst/>
              </a:prstGeom>
            </p:spPr>
            <p:txBody>
              <a:bodyPr wrap="none">
                <a:spAutoFit/>
              </a:bodyPr>
              <a:lstStyle/>
              <a:p>
                <a:r>
                  <a:rPr lang="en-US" sz="2000" dirty="0">
                    <a:solidFill>
                      <a:schemeClr val="accent1">
                        <a:lumMod val="75000"/>
                      </a:schemeClr>
                    </a:solidFill>
                    <a:latin typeface="Franklin Gothic Medium" panose="020B0603020102020204" pitchFamily="34" charset="0"/>
                  </a:rPr>
                  <a:t>PM-DIMM</a:t>
                </a:r>
              </a:p>
            </p:txBody>
          </p:sp>
        </p:grpSp>
        <p:cxnSp>
          <p:nvCxnSpPr>
            <p:cNvPr id="12" name="Straight Arrow Connector 11">
              <a:extLst>
                <a:ext uri="{FF2B5EF4-FFF2-40B4-BE49-F238E27FC236}">
                  <a16:creationId xmlns:a16="http://schemas.microsoft.com/office/drawing/2014/main" id="{D291D3FF-5D8E-4823-AABF-B4C63156D2C7}"/>
                </a:ext>
              </a:extLst>
            </p:cNvPr>
            <p:cNvCxnSpPr>
              <a:cxnSpLocks/>
            </p:cNvCxnSpPr>
            <p:nvPr/>
          </p:nvCxnSpPr>
          <p:spPr>
            <a:xfrm>
              <a:off x="2360774" y="4641011"/>
              <a:ext cx="0" cy="69291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3AE8867-A0B2-43DD-BDFB-103EA548D9F7}"/>
              </a:ext>
            </a:extLst>
          </p:cNvPr>
          <p:cNvGrpSpPr/>
          <p:nvPr/>
        </p:nvGrpSpPr>
        <p:grpSpPr>
          <a:xfrm>
            <a:off x="7101332" y="3573634"/>
            <a:ext cx="2214264" cy="2709182"/>
            <a:chOff x="5118786" y="3562934"/>
            <a:chExt cx="2214264" cy="2709182"/>
          </a:xfrm>
        </p:grpSpPr>
        <p:grpSp>
          <p:nvGrpSpPr>
            <p:cNvPr id="19" name="Group 18">
              <a:extLst>
                <a:ext uri="{FF2B5EF4-FFF2-40B4-BE49-F238E27FC236}">
                  <a16:creationId xmlns:a16="http://schemas.microsoft.com/office/drawing/2014/main" id="{40C504F6-D774-42FC-9475-237E54FF3680}"/>
                </a:ext>
              </a:extLst>
            </p:cNvPr>
            <p:cNvGrpSpPr/>
            <p:nvPr/>
          </p:nvGrpSpPr>
          <p:grpSpPr>
            <a:xfrm>
              <a:off x="5699170" y="3562934"/>
              <a:ext cx="1053496" cy="1044441"/>
              <a:chOff x="1899674" y="3704995"/>
              <a:chExt cx="910653" cy="902826"/>
            </a:xfrm>
          </p:grpSpPr>
          <p:pic>
            <p:nvPicPr>
              <p:cNvPr id="20" name="Picture 2" descr="Image result for processor logo">
                <a:extLst>
                  <a:ext uri="{FF2B5EF4-FFF2-40B4-BE49-F238E27FC236}">
                    <a16:creationId xmlns:a16="http://schemas.microsoft.com/office/drawing/2014/main" id="{C7F2B58C-7268-42CA-9484-897085BAB2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88" t="18625" r="19928" b="25418"/>
              <a:stretch/>
            </p:blipFill>
            <p:spPr bwMode="auto">
              <a:xfrm>
                <a:off x="1899674" y="3704995"/>
                <a:ext cx="910653" cy="90282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06B28FA-BA51-417B-9148-6F83000D12A3}"/>
                  </a:ext>
                </a:extLst>
              </p:cNvPr>
              <p:cNvSpPr/>
              <p:nvPr/>
            </p:nvSpPr>
            <p:spPr>
              <a:xfrm>
                <a:off x="2140074" y="3995322"/>
                <a:ext cx="450726" cy="322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Franklin Gothic Medium" panose="020B0603020102020204" pitchFamily="34" charset="0"/>
                </a:endParaRPr>
              </a:p>
            </p:txBody>
          </p:sp>
          <p:sp>
            <p:nvSpPr>
              <p:cNvPr id="22" name="Rectangle 21">
                <a:extLst>
                  <a:ext uri="{FF2B5EF4-FFF2-40B4-BE49-F238E27FC236}">
                    <a16:creationId xmlns:a16="http://schemas.microsoft.com/office/drawing/2014/main" id="{FB0F8F15-83B9-4FFC-9AAB-8A9B74522A7E}"/>
                  </a:ext>
                </a:extLst>
              </p:cNvPr>
              <p:cNvSpPr/>
              <p:nvPr/>
            </p:nvSpPr>
            <p:spPr>
              <a:xfrm>
                <a:off x="2064326" y="3978465"/>
                <a:ext cx="612736" cy="345859"/>
              </a:xfrm>
              <a:prstGeom prst="rect">
                <a:avLst/>
              </a:prstGeom>
            </p:spPr>
            <p:txBody>
              <a:bodyPr wrap="none">
                <a:spAutoFit/>
              </a:bodyPr>
              <a:lstStyle/>
              <a:p>
                <a:pPr algn="ctr"/>
                <a:r>
                  <a:rPr lang="en-US" sz="2000" dirty="0">
                    <a:solidFill>
                      <a:schemeClr val="accent1">
                        <a:lumMod val="75000"/>
                      </a:schemeClr>
                    </a:solidFill>
                    <a:latin typeface="Franklin Gothic Medium" panose="020B0603020102020204" pitchFamily="34" charset="0"/>
                  </a:rPr>
                  <a:t>ARM</a:t>
                </a:r>
              </a:p>
            </p:txBody>
          </p:sp>
        </p:grpSp>
        <p:grpSp>
          <p:nvGrpSpPr>
            <p:cNvPr id="25" name="Group 24">
              <a:extLst>
                <a:ext uri="{FF2B5EF4-FFF2-40B4-BE49-F238E27FC236}">
                  <a16:creationId xmlns:a16="http://schemas.microsoft.com/office/drawing/2014/main" id="{B2516101-5649-41A7-B4E0-A8F725843B2D}"/>
                </a:ext>
              </a:extLst>
            </p:cNvPr>
            <p:cNvGrpSpPr/>
            <p:nvPr/>
          </p:nvGrpSpPr>
          <p:grpSpPr>
            <a:xfrm>
              <a:off x="5118786" y="5286444"/>
              <a:ext cx="2214264" cy="985672"/>
              <a:chOff x="5118786" y="5286444"/>
              <a:chExt cx="2214264" cy="985672"/>
            </a:xfrm>
          </p:grpSpPr>
          <p:pic>
            <p:nvPicPr>
              <p:cNvPr id="8" name="Picture 7">
                <a:extLst>
                  <a:ext uri="{FF2B5EF4-FFF2-40B4-BE49-F238E27FC236}">
                    <a16:creationId xmlns:a16="http://schemas.microsoft.com/office/drawing/2014/main" id="{2224983A-1651-4888-A5B7-1120C5E51FD2}"/>
                  </a:ext>
                </a:extLst>
              </p:cNvPr>
              <p:cNvPicPr>
                <a:picLocks noChangeAspect="1"/>
              </p:cNvPicPr>
              <p:nvPr/>
            </p:nvPicPr>
            <p:blipFill rotWithShape="1">
              <a:blip r:embed="rId4"/>
              <a:srcRect t="31609" b="35841"/>
              <a:stretch/>
            </p:blipFill>
            <p:spPr>
              <a:xfrm>
                <a:off x="5118786" y="5286444"/>
                <a:ext cx="2214264" cy="776178"/>
              </a:xfrm>
              <a:prstGeom prst="rect">
                <a:avLst/>
              </a:prstGeom>
            </p:spPr>
          </p:pic>
          <p:sp>
            <p:nvSpPr>
              <p:cNvPr id="24" name="Rectangle 23">
                <a:extLst>
                  <a:ext uri="{FF2B5EF4-FFF2-40B4-BE49-F238E27FC236}">
                    <a16:creationId xmlns:a16="http://schemas.microsoft.com/office/drawing/2014/main" id="{F63092E0-674A-4FD2-B249-7892AD81983C}"/>
                  </a:ext>
                </a:extLst>
              </p:cNvPr>
              <p:cNvSpPr/>
              <p:nvPr/>
            </p:nvSpPr>
            <p:spPr>
              <a:xfrm>
                <a:off x="5617138" y="5872006"/>
                <a:ext cx="1253869" cy="400110"/>
              </a:xfrm>
              <a:prstGeom prst="rect">
                <a:avLst/>
              </a:prstGeom>
            </p:spPr>
            <p:txBody>
              <a:bodyPr wrap="none">
                <a:spAutoFit/>
              </a:bodyPr>
              <a:lstStyle/>
              <a:p>
                <a:r>
                  <a:rPr lang="en-US" sz="2000" dirty="0">
                    <a:solidFill>
                      <a:schemeClr val="accent1">
                        <a:lumMod val="75000"/>
                      </a:schemeClr>
                    </a:solidFill>
                    <a:latin typeface="Franklin Gothic Medium" panose="020B0603020102020204" pitchFamily="34" charset="0"/>
                  </a:rPr>
                  <a:t>PM-DIMM</a:t>
                </a:r>
              </a:p>
            </p:txBody>
          </p:sp>
        </p:grpSp>
        <p:cxnSp>
          <p:nvCxnSpPr>
            <p:cNvPr id="15" name="Straight Arrow Connector 14">
              <a:extLst>
                <a:ext uri="{FF2B5EF4-FFF2-40B4-BE49-F238E27FC236}">
                  <a16:creationId xmlns:a16="http://schemas.microsoft.com/office/drawing/2014/main" id="{9BF33E7E-905D-43AB-8E32-E9E65376C433}"/>
                </a:ext>
              </a:extLst>
            </p:cNvPr>
            <p:cNvCxnSpPr>
              <a:cxnSpLocks/>
            </p:cNvCxnSpPr>
            <p:nvPr/>
          </p:nvCxnSpPr>
          <p:spPr>
            <a:xfrm>
              <a:off x="6231159" y="4641011"/>
              <a:ext cx="0" cy="69291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69C108C1-6F86-431A-B14C-D05B22D1D7A7}"/>
              </a:ext>
            </a:extLst>
          </p:cNvPr>
          <p:cNvSpPr txBox="1"/>
          <p:nvPr/>
        </p:nvSpPr>
        <p:spPr>
          <a:xfrm>
            <a:off x="9883983" y="4751468"/>
            <a:ext cx="1661456" cy="400110"/>
          </a:xfrm>
          <a:prstGeom prst="rect">
            <a:avLst/>
          </a:prstGeom>
          <a:noFill/>
        </p:spPr>
        <p:txBody>
          <a:bodyPr wrap="square" rtlCol="0">
            <a:spAutoFit/>
          </a:bodyPr>
          <a:lstStyle/>
          <a:p>
            <a:r>
              <a:rPr lang="en-US" sz="2000" b="1" dirty="0">
                <a:solidFill>
                  <a:schemeClr val="accent1">
                    <a:lumMod val="75000"/>
                  </a:schemeClr>
                </a:solidFill>
                <a:latin typeface="Courier"/>
              </a:rPr>
              <a:t>New </a:t>
            </a:r>
            <a:r>
              <a:rPr lang="en-US" sz="2000" b="1" dirty="0" err="1">
                <a:solidFill>
                  <a:schemeClr val="accent1">
                    <a:lumMod val="75000"/>
                  </a:schemeClr>
                </a:solidFill>
                <a:latin typeface="Courier"/>
              </a:rPr>
              <a:t>Instr</a:t>
            </a:r>
            <a:endParaRPr lang="en-US" sz="2000" b="1" dirty="0">
              <a:solidFill>
                <a:schemeClr val="accent1">
                  <a:lumMod val="75000"/>
                </a:schemeClr>
              </a:solidFill>
              <a:latin typeface="Courier"/>
            </a:endParaRPr>
          </a:p>
        </p:txBody>
      </p:sp>
      <p:grpSp>
        <p:nvGrpSpPr>
          <p:cNvPr id="5" name="Group 4">
            <a:extLst>
              <a:ext uri="{FF2B5EF4-FFF2-40B4-BE49-F238E27FC236}">
                <a16:creationId xmlns:a16="http://schemas.microsoft.com/office/drawing/2014/main" id="{AB825F17-D899-4B5E-9BB6-AB276AC5A8C3}"/>
              </a:ext>
            </a:extLst>
          </p:cNvPr>
          <p:cNvGrpSpPr/>
          <p:nvPr/>
        </p:nvGrpSpPr>
        <p:grpSpPr>
          <a:xfrm>
            <a:off x="9385631" y="3572090"/>
            <a:ext cx="2214264" cy="2709182"/>
            <a:chOff x="9631480" y="3576403"/>
            <a:chExt cx="2214264" cy="2709182"/>
          </a:xfrm>
        </p:grpSpPr>
        <p:grpSp>
          <p:nvGrpSpPr>
            <p:cNvPr id="31" name="Group 30">
              <a:extLst>
                <a:ext uri="{FF2B5EF4-FFF2-40B4-BE49-F238E27FC236}">
                  <a16:creationId xmlns:a16="http://schemas.microsoft.com/office/drawing/2014/main" id="{9768995C-D355-48C2-8CF1-903D04F0BB02}"/>
                </a:ext>
              </a:extLst>
            </p:cNvPr>
            <p:cNvGrpSpPr/>
            <p:nvPr/>
          </p:nvGrpSpPr>
          <p:grpSpPr>
            <a:xfrm>
              <a:off x="9631480" y="3576403"/>
              <a:ext cx="2214264" cy="2709182"/>
              <a:chOff x="5118786" y="3562934"/>
              <a:chExt cx="2214264" cy="2709182"/>
            </a:xfrm>
          </p:grpSpPr>
          <p:pic>
            <p:nvPicPr>
              <p:cNvPr id="37" name="Picture 2" descr="Image result for processor logo">
                <a:extLst>
                  <a:ext uri="{FF2B5EF4-FFF2-40B4-BE49-F238E27FC236}">
                    <a16:creationId xmlns:a16="http://schemas.microsoft.com/office/drawing/2014/main" id="{979447A9-7205-4B13-975C-E40B8A627F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88" t="18625" r="19928" b="25418"/>
              <a:stretch/>
            </p:blipFill>
            <p:spPr bwMode="auto">
              <a:xfrm>
                <a:off x="5699170" y="3562934"/>
                <a:ext cx="1053496" cy="104444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26BA0D92-1EFA-4E97-8783-B2E983E82A53}"/>
                  </a:ext>
                </a:extLst>
              </p:cNvPr>
              <p:cNvGrpSpPr/>
              <p:nvPr/>
            </p:nvGrpSpPr>
            <p:grpSpPr>
              <a:xfrm>
                <a:off x="5118786" y="5290757"/>
                <a:ext cx="2214264" cy="981359"/>
                <a:chOff x="5118786" y="5290757"/>
                <a:chExt cx="2214264" cy="981359"/>
              </a:xfrm>
            </p:grpSpPr>
            <p:pic>
              <p:nvPicPr>
                <p:cNvPr id="35" name="Picture 34">
                  <a:extLst>
                    <a:ext uri="{FF2B5EF4-FFF2-40B4-BE49-F238E27FC236}">
                      <a16:creationId xmlns:a16="http://schemas.microsoft.com/office/drawing/2014/main" id="{45A2CFBF-A7A8-4C5C-A6A7-E206481ECE3D}"/>
                    </a:ext>
                  </a:extLst>
                </p:cNvPr>
                <p:cNvPicPr>
                  <a:picLocks noChangeAspect="1"/>
                </p:cNvPicPr>
                <p:nvPr/>
              </p:nvPicPr>
              <p:blipFill rotWithShape="1">
                <a:blip r:embed="rId4"/>
                <a:srcRect t="31609" b="35841"/>
                <a:stretch/>
              </p:blipFill>
              <p:spPr>
                <a:xfrm>
                  <a:off x="5118786" y="5290757"/>
                  <a:ext cx="2214264" cy="776178"/>
                </a:xfrm>
                <a:prstGeom prst="rect">
                  <a:avLst/>
                </a:prstGeom>
              </p:spPr>
            </p:pic>
            <p:sp>
              <p:nvSpPr>
                <p:cNvPr id="36" name="Rectangle 35">
                  <a:extLst>
                    <a:ext uri="{FF2B5EF4-FFF2-40B4-BE49-F238E27FC236}">
                      <a16:creationId xmlns:a16="http://schemas.microsoft.com/office/drawing/2014/main" id="{AF5D8C69-0BB0-4D7C-9AAD-532ECA4D47B8}"/>
                    </a:ext>
                  </a:extLst>
                </p:cNvPr>
                <p:cNvSpPr/>
                <p:nvPr/>
              </p:nvSpPr>
              <p:spPr>
                <a:xfrm>
                  <a:off x="5617138" y="5872006"/>
                  <a:ext cx="1253869" cy="400110"/>
                </a:xfrm>
                <a:prstGeom prst="rect">
                  <a:avLst/>
                </a:prstGeom>
              </p:spPr>
              <p:txBody>
                <a:bodyPr wrap="none">
                  <a:spAutoFit/>
                </a:bodyPr>
                <a:lstStyle/>
                <a:p>
                  <a:r>
                    <a:rPr lang="en-US" sz="2000" dirty="0">
                      <a:solidFill>
                        <a:schemeClr val="accent1">
                          <a:lumMod val="75000"/>
                        </a:schemeClr>
                      </a:solidFill>
                      <a:latin typeface="Franklin Gothic Medium" panose="020B0603020102020204" pitchFamily="34" charset="0"/>
                    </a:rPr>
                    <a:t>PM-DIMM</a:t>
                  </a:r>
                </a:p>
              </p:txBody>
            </p:sp>
          </p:grpSp>
          <p:cxnSp>
            <p:nvCxnSpPr>
              <p:cNvPr id="34" name="Straight Arrow Connector 33">
                <a:extLst>
                  <a:ext uri="{FF2B5EF4-FFF2-40B4-BE49-F238E27FC236}">
                    <a16:creationId xmlns:a16="http://schemas.microsoft.com/office/drawing/2014/main" id="{7B55BFBA-15A7-42FB-9512-A18B274BB7A8}"/>
                  </a:ext>
                </a:extLst>
              </p:cNvPr>
              <p:cNvCxnSpPr>
                <a:cxnSpLocks/>
              </p:cNvCxnSpPr>
              <p:nvPr/>
            </p:nvCxnSpPr>
            <p:spPr>
              <a:xfrm>
                <a:off x="6231159" y="4641011"/>
                <a:ext cx="0" cy="69291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40" name="Picture 2" descr="Image result for academic solution icon">
              <a:extLst>
                <a:ext uri="{FF2B5EF4-FFF2-40B4-BE49-F238E27FC236}">
                  <a16:creationId xmlns:a16="http://schemas.microsoft.com/office/drawing/2014/main" id="{7D1E8BD9-EF30-4D4A-83AD-805B987B161D}"/>
                </a:ext>
              </a:extLst>
            </p:cNvPr>
            <p:cNvPicPr>
              <a:picLocks noChangeAspect="1" noChangeArrowheads="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saturation sat="400000"/>
                      </a14:imgEffect>
                    </a14:imgLayer>
                  </a14:imgProps>
                </a:ext>
                <a:ext uri="{28A0092B-C50C-407E-A947-70E740481C1C}">
                  <a14:useLocalDpi xmlns:a14="http://schemas.microsoft.com/office/drawing/2010/main" val="0"/>
                </a:ext>
              </a:extLst>
            </a:blip>
            <a:srcRect t="9389"/>
            <a:stretch/>
          </p:blipFill>
          <p:spPr bwMode="auto">
            <a:xfrm>
              <a:off x="10497269" y="3868555"/>
              <a:ext cx="493167" cy="446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26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up)">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9A00E-D0BF-4875-93D8-5579E3183C3D}"/>
              </a:ext>
            </a:extLst>
          </p:cNvPr>
          <p:cNvSpPr>
            <a:spLocks noGrp="1"/>
          </p:cNvSpPr>
          <p:nvPr>
            <p:ph type="title"/>
          </p:nvPr>
        </p:nvSpPr>
        <p:spPr/>
        <p:txBody>
          <a:bodyPr/>
          <a:lstStyle/>
          <a:p>
            <a:r>
              <a:rPr lang="en-US" dirty="0"/>
              <a:t>PROGRAM USING LOW-LEVEL PRIMITIVES</a:t>
            </a:r>
          </a:p>
        </p:txBody>
      </p:sp>
      <p:sp>
        <p:nvSpPr>
          <p:cNvPr id="7" name="Rectangle 6">
            <a:extLst>
              <a:ext uri="{FF2B5EF4-FFF2-40B4-BE49-F238E27FC236}">
                <a16:creationId xmlns:a16="http://schemas.microsoft.com/office/drawing/2014/main" id="{72F9A9EB-7F91-FC40-8CAA-F1A1ECC51DE8}"/>
              </a:ext>
            </a:extLst>
          </p:cNvPr>
          <p:cNvSpPr/>
          <p:nvPr/>
        </p:nvSpPr>
        <p:spPr>
          <a:xfrm>
            <a:off x="5883305" y="5091950"/>
            <a:ext cx="1364776" cy="99628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16DB90A6-5316-9F48-95CC-2371CB8ABADF}"/>
              </a:ext>
            </a:extLst>
          </p:cNvPr>
          <p:cNvCxnSpPr>
            <a:cxnSpLocks/>
            <a:stCxn id="7" idx="3"/>
          </p:cNvCxnSpPr>
          <p:nvPr/>
        </p:nvCxnSpPr>
        <p:spPr>
          <a:xfrm>
            <a:off x="7248081" y="5590093"/>
            <a:ext cx="1281733" cy="0"/>
          </a:xfrm>
          <a:prstGeom prst="straightConnector1">
            <a:avLst/>
          </a:prstGeom>
          <a:ln w="1270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48E7AB9-9751-0F4F-B06E-4CF24A9F1E01}"/>
              </a:ext>
            </a:extLst>
          </p:cNvPr>
          <p:cNvSpPr/>
          <p:nvPr/>
        </p:nvSpPr>
        <p:spPr>
          <a:xfrm>
            <a:off x="8529814" y="5091950"/>
            <a:ext cx="1364776" cy="99628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49204D-D96D-944B-A2B6-6CCFFBE77DAA}"/>
              </a:ext>
            </a:extLst>
          </p:cNvPr>
          <p:cNvSpPr/>
          <p:nvPr/>
        </p:nvSpPr>
        <p:spPr>
          <a:xfrm>
            <a:off x="3236796" y="5091950"/>
            <a:ext cx="1364776" cy="9962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797AC0E5-2A31-4744-87FD-45A80E9B2CED}"/>
              </a:ext>
            </a:extLst>
          </p:cNvPr>
          <p:cNvSpPr/>
          <p:nvPr/>
        </p:nvSpPr>
        <p:spPr>
          <a:xfrm rot="19370922">
            <a:off x="5598042" y="4166867"/>
            <a:ext cx="570527" cy="801670"/>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a:extLst>
              <a:ext uri="{FF2B5EF4-FFF2-40B4-BE49-F238E27FC236}">
                <a16:creationId xmlns:a16="http://schemas.microsoft.com/office/drawing/2014/main" id="{EF8AEC48-3F0E-8843-ACA2-73C7C82D63EE}"/>
              </a:ext>
            </a:extLst>
          </p:cNvPr>
          <p:cNvCxnSpPr>
            <a:cxnSpLocks/>
          </p:cNvCxnSpPr>
          <p:nvPr/>
        </p:nvCxnSpPr>
        <p:spPr>
          <a:xfrm>
            <a:off x="4601572" y="5590093"/>
            <a:ext cx="1281733" cy="0"/>
          </a:xfrm>
          <a:prstGeom prst="straightConnector1">
            <a:avLst/>
          </a:prstGeom>
          <a:ln w="1270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1EF4544-D30C-9747-92BB-FAC88B6D2336}"/>
              </a:ext>
            </a:extLst>
          </p:cNvPr>
          <p:cNvSpPr txBox="1"/>
          <p:nvPr/>
        </p:nvSpPr>
        <p:spPr>
          <a:xfrm>
            <a:off x="4741390" y="3597812"/>
            <a:ext cx="1354609" cy="646331"/>
          </a:xfrm>
          <a:prstGeom prst="rect">
            <a:avLst/>
          </a:prstGeom>
          <a:noFill/>
        </p:spPr>
        <p:txBody>
          <a:bodyPr wrap="square" rtlCol="0">
            <a:spAutoFit/>
          </a:bodyPr>
          <a:lstStyle/>
          <a:p>
            <a:r>
              <a:rPr lang="en-US" sz="3600" dirty="0">
                <a:solidFill>
                  <a:schemeClr val="accent5">
                    <a:lumMod val="75000"/>
                  </a:schemeClr>
                </a:solidFill>
                <a:latin typeface="Franklin Gothic Medium" panose="020B0603020102020204" pitchFamily="34" charset="0"/>
              </a:rPr>
              <a:t>Head</a:t>
            </a:r>
          </a:p>
        </p:txBody>
      </p:sp>
      <p:sp>
        <p:nvSpPr>
          <p:cNvPr id="14" name="Down Arrow 13">
            <a:extLst>
              <a:ext uri="{FF2B5EF4-FFF2-40B4-BE49-F238E27FC236}">
                <a16:creationId xmlns:a16="http://schemas.microsoft.com/office/drawing/2014/main" id="{F091C8E5-C5C4-BF40-A33D-EC64FB8F966D}"/>
              </a:ext>
            </a:extLst>
          </p:cNvPr>
          <p:cNvSpPr/>
          <p:nvPr/>
        </p:nvSpPr>
        <p:spPr>
          <a:xfrm rot="2313564">
            <a:off x="4484257" y="4166596"/>
            <a:ext cx="570527" cy="801670"/>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5">
                    <a:lumMod val="75000"/>
                  </a:schemeClr>
                </a:solidFill>
              </a:ln>
              <a:solidFill>
                <a:schemeClr val="accent5">
                  <a:lumMod val="75000"/>
                </a:schemeClr>
              </a:solidFill>
            </a:endParaRPr>
          </a:p>
        </p:txBody>
      </p:sp>
      <p:sp>
        <p:nvSpPr>
          <p:cNvPr id="19" name="Rectangle 18">
            <a:extLst>
              <a:ext uri="{FF2B5EF4-FFF2-40B4-BE49-F238E27FC236}">
                <a16:creationId xmlns:a16="http://schemas.microsoft.com/office/drawing/2014/main" id="{38765516-C9B1-7548-8A56-A2EEE6F65F61}"/>
              </a:ext>
            </a:extLst>
          </p:cNvPr>
          <p:cNvSpPr/>
          <p:nvPr/>
        </p:nvSpPr>
        <p:spPr>
          <a:xfrm>
            <a:off x="5883289" y="5091950"/>
            <a:ext cx="1364776" cy="99628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cxnSp>
        <p:nvCxnSpPr>
          <p:cNvPr id="20" name="Straight Arrow Connector 19">
            <a:extLst>
              <a:ext uri="{FF2B5EF4-FFF2-40B4-BE49-F238E27FC236}">
                <a16:creationId xmlns:a16="http://schemas.microsoft.com/office/drawing/2014/main" id="{4F07A1B4-FAF4-2A4A-9CE5-5D6F213AEE89}"/>
              </a:ext>
            </a:extLst>
          </p:cNvPr>
          <p:cNvCxnSpPr>
            <a:cxnSpLocks/>
            <a:stCxn id="19" idx="3"/>
          </p:cNvCxnSpPr>
          <p:nvPr/>
        </p:nvCxnSpPr>
        <p:spPr>
          <a:xfrm>
            <a:off x="7248065" y="5590093"/>
            <a:ext cx="1281733" cy="0"/>
          </a:xfrm>
          <a:prstGeom prst="straightConnector1">
            <a:avLst/>
          </a:prstGeom>
          <a:ln w="1270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DB51355-8BED-C04F-87CF-37797A0BC8E1}"/>
              </a:ext>
            </a:extLst>
          </p:cNvPr>
          <p:cNvSpPr/>
          <p:nvPr/>
        </p:nvSpPr>
        <p:spPr>
          <a:xfrm>
            <a:off x="8529798" y="5091950"/>
            <a:ext cx="1364776" cy="99628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pic>
        <p:nvPicPr>
          <p:cNvPr id="39" name="Picture 38">
            <a:extLst>
              <a:ext uri="{FF2B5EF4-FFF2-40B4-BE49-F238E27FC236}">
                <a16:creationId xmlns:a16="http://schemas.microsoft.com/office/drawing/2014/main" id="{170AD072-1CDD-CB4E-9217-CC8CE64143C0}"/>
              </a:ext>
            </a:extLst>
          </p:cNvPr>
          <p:cNvPicPr>
            <a:picLocks noChangeAspect="1"/>
          </p:cNvPicPr>
          <p:nvPr/>
        </p:nvPicPr>
        <p:blipFill>
          <a:blip r:embed="rId3"/>
          <a:stretch>
            <a:fillRect/>
          </a:stretch>
        </p:blipFill>
        <p:spPr>
          <a:xfrm>
            <a:off x="10456180" y="5173081"/>
            <a:ext cx="915155" cy="915155"/>
          </a:xfrm>
          <a:prstGeom prst="rect">
            <a:avLst/>
          </a:prstGeom>
        </p:spPr>
      </p:pic>
      <p:sp>
        <p:nvSpPr>
          <p:cNvPr id="46" name="Content Placeholder 1">
            <a:extLst>
              <a:ext uri="{FF2B5EF4-FFF2-40B4-BE49-F238E27FC236}">
                <a16:creationId xmlns:a16="http://schemas.microsoft.com/office/drawing/2014/main" id="{B51601EE-F0E8-7643-9198-3D23546DAB26}"/>
              </a:ext>
            </a:extLst>
          </p:cNvPr>
          <p:cNvSpPr txBox="1">
            <a:spLocks/>
          </p:cNvSpPr>
          <p:nvPr/>
        </p:nvSpPr>
        <p:spPr>
          <a:xfrm>
            <a:off x="1070536" y="1651993"/>
            <a:ext cx="7323325" cy="29733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572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572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572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en-US" sz="2000" dirty="0">
                <a:latin typeface="Courier"/>
              </a:rPr>
              <a:t>1 void </a:t>
            </a:r>
            <a:r>
              <a:rPr lang="en-US" sz="2000" dirty="0" err="1">
                <a:latin typeface="Courier"/>
              </a:rPr>
              <a:t>listAppend</a:t>
            </a:r>
            <a:r>
              <a:rPr lang="en-US" sz="2000" dirty="0">
                <a:latin typeface="Courier"/>
              </a:rPr>
              <a:t>(</a:t>
            </a:r>
            <a:r>
              <a:rPr lang="en-US" sz="2000" dirty="0" err="1">
                <a:latin typeface="Courier"/>
              </a:rPr>
              <a:t>item_t</a:t>
            </a:r>
            <a:r>
              <a:rPr lang="en-US" sz="2000" dirty="0">
                <a:latin typeface="Courier"/>
              </a:rPr>
              <a:t> </a:t>
            </a:r>
            <a:r>
              <a:rPr lang="en-US" sz="2000" dirty="0" err="1">
                <a:latin typeface="Courier"/>
              </a:rPr>
              <a:t>new_val</a:t>
            </a:r>
            <a:r>
              <a:rPr lang="en-US" sz="2000" dirty="0">
                <a:latin typeface="Courier"/>
              </a:rPr>
              <a:t>) {</a:t>
            </a:r>
          </a:p>
          <a:p>
            <a:pPr marL="0" indent="0">
              <a:lnSpc>
                <a:spcPts val="2000"/>
              </a:lnSpc>
              <a:buFont typeface="Arial" panose="020B0604020202020204" pitchFamily="34" charset="0"/>
              <a:buNone/>
            </a:pPr>
            <a:r>
              <a:rPr lang="en-US" sz="2000" dirty="0">
                <a:latin typeface="Courier"/>
              </a:rPr>
              <a:t>2   </a:t>
            </a:r>
            <a:r>
              <a:rPr lang="en-US" sz="2000" dirty="0" err="1">
                <a:latin typeface="Courier"/>
              </a:rPr>
              <a:t>node_t</a:t>
            </a:r>
            <a:r>
              <a:rPr lang="en-US" sz="2000" dirty="0">
                <a:latin typeface="Courier"/>
              </a:rPr>
              <a:t>* </a:t>
            </a:r>
            <a:r>
              <a:rPr lang="en-US" sz="2000" dirty="0" err="1">
                <a:latin typeface="Courier"/>
              </a:rPr>
              <a:t>new_node</a:t>
            </a:r>
            <a:r>
              <a:rPr lang="en-US" sz="2000" dirty="0">
                <a:latin typeface="Courier"/>
              </a:rPr>
              <a:t> = new </a:t>
            </a:r>
            <a:r>
              <a:rPr lang="en-US" sz="2000" dirty="0" err="1">
                <a:latin typeface="Courier"/>
              </a:rPr>
              <a:t>node_t</a:t>
            </a:r>
            <a:r>
              <a:rPr lang="en-US" sz="2000" dirty="0">
                <a:latin typeface="Courier"/>
              </a:rPr>
              <a:t>(</a:t>
            </a:r>
            <a:r>
              <a:rPr lang="en-US" sz="2000" dirty="0" err="1">
                <a:latin typeface="Courier"/>
              </a:rPr>
              <a:t>new_val</a:t>
            </a:r>
            <a:r>
              <a:rPr lang="en-US" sz="2000" dirty="0">
                <a:latin typeface="Courier"/>
              </a:rPr>
              <a:t>);</a:t>
            </a:r>
            <a:endParaRPr lang="en-US" sz="2000" dirty="0">
              <a:solidFill>
                <a:schemeClr val="bg2">
                  <a:lumMod val="50000"/>
                </a:schemeClr>
              </a:solidFill>
              <a:latin typeface="Courier"/>
            </a:endParaRPr>
          </a:p>
          <a:p>
            <a:pPr marL="0" indent="0">
              <a:lnSpc>
                <a:spcPts val="2000"/>
              </a:lnSpc>
              <a:buFont typeface="Arial" panose="020B0604020202020204" pitchFamily="34" charset="0"/>
              <a:buNone/>
            </a:pPr>
            <a:r>
              <a:rPr lang="en-US" sz="2000" dirty="0">
                <a:latin typeface="Courier"/>
              </a:rPr>
              <a:t>3   </a:t>
            </a:r>
            <a:r>
              <a:rPr lang="en-US" sz="2000" dirty="0" err="1">
                <a:latin typeface="Courier"/>
              </a:rPr>
              <a:t>new_node</a:t>
            </a:r>
            <a:r>
              <a:rPr lang="en-US" sz="2000" dirty="0">
                <a:latin typeface="Courier"/>
              </a:rPr>
              <a:t>-&gt;next = head;</a:t>
            </a:r>
          </a:p>
          <a:p>
            <a:pPr marL="0" indent="0">
              <a:lnSpc>
                <a:spcPts val="2000"/>
              </a:lnSpc>
              <a:buFont typeface="Arial" panose="020B0604020202020204" pitchFamily="34" charset="0"/>
              <a:buNone/>
            </a:pPr>
            <a:r>
              <a:rPr lang="en-US" sz="2000" dirty="0">
                <a:latin typeface="Courier"/>
              </a:rPr>
              <a:t>4   head = </a:t>
            </a:r>
            <a:r>
              <a:rPr lang="en-US" sz="2000" dirty="0" err="1">
                <a:latin typeface="Courier"/>
              </a:rPr>
              <a:t>new_node</a:t>
            </a:r>
            <a:r>
              <a:rPr lang="en-US" sz="2000" dirty="0">
                <a:latin typeface="Courier"/>
              </a:rPr>
              <a:t>;</a:t>
            </a:r>
            <a:endParaRPr lang="en-US" sz="2000" dirty="0">
              <a:solidFill>
                <a:schemeClr val="bg2">
                  <a:lumMod val="50000"/>
                </a:schemeClr>
              </a:solidFill>
              <a:latin typeface="Courier"/>
            </a:endParaRPr>
          </a:p>
          <a:p>
            <a:pPr marL="0" indent="0">
              <a:lnSpc>
                <a:spcPts val="2000"/>
              </a:lnSpc>
              <a:buFont typeface="Arial" panose="020B0604020202020204" pitchFamily="34" charset="0"/>
              <a:buNone/>
            </a:pPr>
            <a:r>
              <a:rPr lang="en-US" sz="2000" dirty="0">
                <a:latin typeface="Courier"/>
              </a:rPr>
              <a:t>5   </a:t>
            </a:r>
            <a:r>
              <a:rPr lang="en-US" sz="2000" dirty="0" err="1">
                <a:latin typeface="Courier"/>
              </a:rPr>
              <a:t>persist_barrier</a:t>
            </a:r>
            <a:r>
              <a:rPr lang="en-US" sz="2000" dirty="0">
                <a:latin typeface="Courier"/>
              </a:rPr>
              <a:t>();</a:t>
            </a:r>
          </a:p>
          <a:p>
            <a:pPr marL="0" indent="0">
              <a:lnSpc>
                <a:spcPts val="2000"/>
              </a:lnSpc>
              <a:buFont typeface="Arial" panose="020B0604020202020204" pitchFamily="34" charset="0"/>
              <a:buNone/>
            </a:pPr>
            <a:r>
              <a:rPr lang="en-US" sz="2000" dirty="0">
                <a:latin typeface="Courier"/>
              </a:rPr>
              <a:t>6 }</a:t>
            </a:r>
          </a:p>
        </p:txBody>
      </p:sp>
      <p:sp>
        <p:nvSpPr>
          <p:cNvPr id="47" name="Lightning Bolt 46">
            <a:extLst>
              <a:ext uri="{FF2B5EF4-FFF2-40B4-BE49-F238E27FC236}">
                <a16:creationId xmlns:a16="http://schemas.microsoft.com/office/drawing/2014/main" id="{BE0B0EE6-0CE1-8846-B905-385D7D54EE69}"/>
              </a:ext>
            </a:extLst>
          </p:cNvPr>
          <p:cNvSpPr/>
          <p:nvPr/>
        </p:nvSpPr>
        <p:spPr>
          <a:xfrm>
            <a:off x="115769" y="2462889"/>
            <a:ext cx="794758" cy="655628"/>
          </a:xfrm>
          <a:prstGeom prst="lightningBolt">
            <a:avLst/>
          </a:prstGeom>
          <a:solidFill>
            <a:schemeClr val="accent4"/>
          </a:solid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205472-5B1F-424C-89B1-D473A043EA69}"/>
              </a:ext>
            </a:extLst>
          </p:cNvPr>
          <p:cNvSpPr txBox="1"/>
          <p:nvPr/>
        </p:nvSpPr>
        <p:spPr>
          <a:xfrm>
            <a:off x="705505" y="5216789"/>
            <a:ext cx="2055297" cy="646331"/>
          </a:xfrm>
          <a:prstGeom prst="rect">
            <a:avLst/>
          </a:prstGeom>
          <a:noFill/>
        </p:spPr>
        <p:txBody>
          <a:bodyPr wrap="square" rtlCol="0">
            <a:spAutoFit/>
          </a:bodyPr>
          <a:lstStyle/>
          <a:p>
            <a:r>
              <a:rPr lang="en-US" sz="3600" dirty="0">
                <a:latin typeface="Franklin Gothic Medium" panose="020B0603020102020204" pitchFamily="34" charset="0"/>
              </a:rPr>
              <a:t>In cache</a:t>
            </a:r>
          </a:p>
        </p:txBody>
      </p:sp>
      <p:sp>
        <p:nvSpPr>
          <p:cNvPr id="22" name="TextBox 21">
            <a:extLst>
              <a:ext uri="{FF2B5EF4-FFF2-40B4-BE49-F238E27FC236}">
                <a16:creationId xmlns:a16="http://schemas.microsoft.com/office/drawing/2014/main" id="{20AAEB88-19B4-41D6-8310-C745E0C38938}"/>
              </a:ext>
            </a:extLst>
          </p:cNvPr>
          <p:cNvSpPr txBox="1"/>
          <p:nvPr/>
        </p:nvSpPr>
        <p:spPr>
          <a:xfrm>
            <a:off x="68905" y="6169709"/>
            <a:ext cx="6238509" cy="646331"/>
          </a:xfrm>
          <a:prstGeom prst="rect">
            <a:avLst/>
          </a:prstGeom>
          <a:noFill/>
        </p:spPr>
        <p:txBody>
          <a:bodyPr wrap="square" rtlCol="0">
            <a:spAutoFit/>
          </a:bodyPr>
          <a:lstStyle/>
          <a:p>
            <a:r>
              <a:rPr lang="en-US" sz="3600" b="1" dirty="0" err="1">
                <a:solidFill>
                  <a:srgbClr val="FF0000"/>
                </a:solidFill>
                <a:latin typeface="Courier"/>
              </a:rPr>
              <a:t>new_node</a:t>
            </a:r>
            <a:r>
              <a:rPr lang="en-US" sz="3600" b="1" dirty="0">
                <a:solidFill>
                  <a:srgbClr val="FF0000"/>
                </a:solidFill>
              </a:rPr>
              <a:t> </a:t>
            </a:r>
            <a:r>
              <a:rPr lang="en-US" sz="3600" dirty="0">
                <a:solidFill>
                  <a:srgbClr val="FF0000"/>
                </a:solidFill>
                <a:latin typeface="Franklin Gothic Medium" panose="020B0603020102020204" pitchFamily="34" charset="0"/>
              </a:rPr>
              <a:t>is lost after failure</a:t>
            </a:r>
          </a:p>
        </p:txBody>
      </p:sp>
      <p:sp>
        <p:nvSpPr>
          <p:cNvPr id="4" name="Rectangle 3">
            <a:extLst>
              <a:ext uri="{FF2B5EF4-FFF2-40B4-BE49-F238E27FC236}">
                <a16:creationId xmlns:a16="http://schemas.microsoft.com/office/drawing/2014/main" id="{93A35561-4B2B-F441-BAA1-D52819816173}"/>
              </a:ext>
            </a:extLst>
          </p:cNvPr>
          <p:cNvSpPr/>
          <p:nvPr/>
        </p:nvSpPr>
        <p:spPr>
          <a:xfrm>
            <a:off x="611560" y="2035196"/>
            <a:ext cx="7417415" cy="361637"/>
          </a:xfrm>
          <a:prstGeom prst="rect">
            <a:avLst/>
          </a:prstGeom>
          <a:solidFill>
            <a:schemeClr val="bg1"/>
          </a:solidFill>
        </p:spPr>
        <p:txBody>
          <a:bodyPr wrap="none">
            <a:spAutoFit/>
          </a:bodyPr>
          <a:lstStyle/>
          <a:p>
            <a:pPr>
              <a:lnSpc>
                <a:spcPts val="2000"/>
              </a:lnSpc>
            </a:pPr>
            <a:r>
              <a:rPr lang="en-US" sz="2000" b="1" dirty="0">
                <a:solidFill>
                  <a:schemeClr val="accent1">
                    <a:lumMod val="75000"/>
                  </a:schemeClr>
                </a:solidFill>
                <a:latin typeface="Courier"/>
              </a:rPr>
              <a:t>   2   </a:t>
            </a:r>
            <a:r>
              <a:rPr lang="en-US" sz="2000" b="1" dirty="0" err="1">
                <a:solidFill>
                  <a:schemeClr val="accent1">
                    <a:lumMod val="75000"/>
                  </a:schemeClr>
                </a:solidFill>
                <a:latin typeface="Courier"/>
              </a:rPr>
              <a:t>node_t</a:t>
            </a:r>
            <a:r>
              <a:rPr lang="en-US" sz="2000" b="1" dirty="0">
                <a:solidFill>
                  <a:schemeClr val="accent1">
                    <a:lumMod val="75000"/>
                  </a:schemeClr>
                </a:solidFill>
                <a:latin typeface="Courier"/>
              </a:rPr>
              <a:t>* </a:t>
            </a:r>
            <a:r>
              <a:rPr lang="en-US" sz="2000" b="1" dirty="0" err="1">
                <a:solidFill>
                  <a:schemeClr val="accent1">
                    <a:lumMod val="75000"/>
                  </a:schemeClr>
                </a:solidFill>
                <a:latin typeface="Courier"/>
              </a:rPr>
              <a:t>new_node</a:t>
            </a:r>
            <a:r>
              <a:rPr lang="en-US" sz="2000" b="1" dirty="0">
                <a:solidFill>
                  <a:schemeClr val="accent1">
                    <a:lumMod val="75000"/>
                  </a:schemeClr>
                </a:solidFill>
                <a:latin typeface="Courier"/>
              </a:rPr>
              <a:t> = new </a:t>
            </a:r>
            <a:r>
              <a:rPr lang="en-US" sz="2000" b="1" dirty="0" err="1">
                <a:solidFill>
                  <a:schemeClr val="accent1">
                    <a:lumMod val="75000"/>
                  </a:schemeClr>
                </a:solidFill>
                <a:latin typeface="Courier"/>
              </a:rPr>
              <a:t>node_t</a:t>
            </a:r>
            <a:r>
              <a:rPr lang="en-US" sz="2000" b="1" dirty="0">
                <a:solidFill>
                  <a:schemeClr val="accent1">
                    <a:lumMod val="75000"/>
                  </a:schemeClr>
                </a:solidFill>
                <a:latin typeface="Courier"/>
              </a:rPr>
              <a:t>(</a:t>
            </a:r>
            <a:r>
              <a:rPr lang="en-US" sz="2000" b="1" dirty="0" err="1">
                <a:solidFill>
                  <a:schemeClr val="accent1">
                    <a:lumMod val="75000"/>
                  </a:schemeClr>
                </a:solidFill>
                <a:latin typeface="Courier"/>
              </a:rPr>
              <a:t>new_val</a:t>
            </a:r>
            <a:r>
              <a:rPr lang="en-US" sz="2000" b="1" dirty="0">
                <a:solidFill>
                  <a:schemeClr val="accent1">
                    <a:lumMod val="75000"/>
                  </a:schemeClr>
                </a:solidFill>
                <a:latin typeface="Courier"/>
              </a:rPr>
              <a:t>);</a:t>
            </a:r>
          </a:p>
        </p:txBody>
      </p:sp>
      <p:sp>
        <p:nvSpPr>
          <p:cNvPr id="5" name="Rectangle 4">
            <a:extLst>
              <a:ext uri="{FF2B5EF4-FFF2-40B4-BE49-F238E27FC236}">
                <a16:creationId xmlns:a16="http://schemas.microsoft.com/office/drawing/2014/main" id="{E984C633-78BA-F049-B52D-498F7B27C238}"/>
              </a:ext>
            </a:extLst>
          </p:cNvPr>
          <p:cNvSpPr/>
          <p:nvPr/>
        </p:nvSpPr>
        <p:spPr>
          <a:xfrm>
            <a:off x="1064186" y="2416138"/>
            <a:ext cx="4185761" cy="361637"/>
          </a:xfrm>
          <a:prstGeom prst="rect">
            <a:avLst/>
          </a:prstGeom>
          <a:solidFill>
            <a:schemeClr val="bg1"/>
          </a:solidFill>
        </p:spPr>
        <p:txBody>
          <a:bodyPr wrap="none">
            <a:spAutoFit/>
          </a:bodyPr>
          <a:lstStyle/>
          <a:p>
            <a:pPr>
              <a:lnSpc>
                <a:spcPts val="2000"/>
              </a:lnSpc>
            </a:pPr>
            <a:r>
              <a:rPr lang="en-US" sz="2000" b="1" dirty="0">
                <a:solidFill>
                  <a:schemeClr val="accent1">
                    <a:lumMod val="75000"/>
                  </a:schemeClr>
                </a:solidFill>
                <a:latin typeface="Courier"/>
              </a:rPr>
              <a:t>3   </a:t>
            </a:r>
            <a:r>
              <a:rPr lang="en-US" sz="2000" b="1" dirty="0" err="1">
                <a:solidFill>
                  <a:schemeClr val="accent1">
                    <a:lumMod val="75000"/>
                  </a:schemeClr>
                </a:solidFill>
                <a:latin typeface="Courier"/>
              </a:rPr>
              <a:t>new_node</a:t>
            </a:r>
            <a:r>
              <a:rPr lang="en-US" sz="2000" b="1" dirty="0">
                <a:solidFill>
                  <a:schemeClr val="accent1">
                    <a:lumMod val="75000"/>
                  </a:schemeClr>
                </a:solidFill>
                <a:latin typeface="Courier"/>
              </a:rPr>
              <a:t>-&gt;next = head;</a:t>
            </a:r>
          </a:p>
        </p:txBody>
      </p:sp>
      <p:sp>
        <p:nvSpPr>
          <p:cNvPr id="6" name="Rectangle 5">
            <a:extLst>
              <a:ext uri="{FF2B5EF4-FFF2-40B4-BE49-F238E27FC236}">
                <a16:creationId xmlns:a16="http://schemas.microsoft.com/office/drawing/2014/main" id="{505A92D7-80DC-9547-B2EE-24B8F4D58D63}"/>
              </a:ext>
            </a:extLst>
          </p:cNvPr>
          <p:cNvSpPr/>
          <p:nvPr/>
        </p:nvSpPr>
        <p:spPr>
          <a:xfrm>
            <a:off x="1064186" y="2794879"/>
            <a:ext cx="3262432" cy="361637"/>
          </a:xfrm>
          <a:prstGeom prst="rect">
            <a:avLst/>
          </a:prstGeom>
          <a:solidFill>
            <a:schemeClr val="bg1"/>
          </a:solidFill>
        </p:spPr>
        <p:txBody>
          <a:bodyPr wrap="none">
            <a:spAutoFit/>
          </a:bodyPr>
          <a:lstStyle/>
          <a:p>
            <a:pPr>
              <a:lnSpc>
                <a:spcPts val="2000"/>
              </a:lnSpc>
            </a:pPr>
            <a:r>
              <a:rPr lang="en-US" sz="2000" b="1" dirty="0">
                <a:solidFill>
                  <a:schemeClr val="accent1">
                    <a:lumMod val="75000"/>
                  </a:schemeClr>
                </a:solidFill>
                <a:latin typeface="Courier"/>
              </a:rPr>
              <a:t>4   head = </a:t>
            </a:r>
            <a:r>
              <a:rPr lang="en-US" sz="2000" b="1" dirty="0" err="1">
                <a:solidFill>
                  <a:schemeClr val="accent1">
                    <a:lumMod val="75000"/>
                  </a:schemeClr>
                </a:solidFill>
                <a:latin typeface="Courier"/>
              </a:rPr>
              <a:t>new_node</a:t>
            </a:r>
            <a:r>
              <a:rPr lang="en-US" sz="2000" b="1" dirty="0">
                <a:solidFill>
                  <a:schemeClr val="accent1">
                    <a:lumMod val="75000"/>
                  </a:schemeClr>
                </a:solidFill>
                <a:latin typeface="Courier"/>
              </a:rPr>
              <a:t>;</a:t>
            </a:r>
          </a:p>
        </p:txBody>
      </p:sp>
      <p:sp>
        <p:nvSpPr>
          <p:cNvPr id="27" name="Rectangle 26">
            <a:extLst>
              <a:ext uri="{FF2B5EF4-FFF2-40B4-BE49-F238E27FC236}">
                <a16:creationId xmlns:a16="http://schemas.microsoft.com/office/drawing/2014/main" id="{BD6F4A2F-4334-194A-8B00-D8EC026A7AAF}"/>
              </a:ext>
            </a:extLst>
          </p:cNvPr>
          <p:cNvSpPr/>
          <p:nvPr/>
        </p:nvSpPr>
        <p:spPr>
          <a:xfrm>
            <a:off x="3229374" y="5095271"/>
            <a:ext cx="1364776" cy="99628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cxnSp>
        <p:nvCxnSpPr>
          <p:cNvPr id="28" name="Straight Arrow Connector 27">
            <a:extLst>
              <a:ext uri="{FF2B5EF4-FFF2-40B4-BE49-F238E27FC236}">
                <a16:creationId xmlns:a16="http://schemas.microsoft.com/office/drawing/2014/main" id="{B48A1255-08BE-2E48-94C0-D230E0398A79}"/>
              </a:ext>
            </a:extLst>
          </p:cNvPr>
          <p:cNvCxnSpPr>
            <a:cxnSpLocks/>
          </p:cNvCxnSpPr>
          <p:nvPr/>
        </p:nvCxnSpPr>
        <p:spPr>
          <a:xfrm>
            <a:off x="4602350" y="5589314"/>
            <a:ext cx="1281733" cy="0"/>
          </a:xfrm>
          <a:prstGeom prst="straightConnector1">
            <a:avLst/>
          </a:prstGeom>
          <a:ln w="1270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CB7167C-E80A-4764-BD46-FD4F5AEC3F0D}"/>
              </a:ext>
            </a:extLst>
          </p:cNvPr>
          <p:cNvGrpSpPr/>
          <p:nvPr/>
        </p:nvGrpSpPr>
        <p:grpSpPr>
          <a:xfrm>
            <a:off x="8656960" y="1979318"/>
            <a:ext cx="3063678" cy="461665"/>
            <a:chOff x="8381872" y="1979318"/>
            <a:chExt cx="3063678" cy="461665"/>
          </a:xfrm>
        </p:grpSpPr>
        <p:sp>
          <p:nvSpPr>
            <p:cNvPr id="17" name="Arrow: Left 16">
              <a:extLst>
                <a:ext uri="{FF2B5EF4-FFF2-40B4-BE49-F238E27FC236}">
                  <a16:creationId xmlns:a16="http://schemas.microsoft.com/office/drawing/2014/main" id="{5F727253-1623-49B2-834A-196EF8A6025C}"/>
                </a:ext>
              </a:extLst>
            </p:cNvPr>
            <p:cNvSpPr/>
            <p:nvPr/>
          </p:nvSpPr>
          <p:spPr>
            <a:xfrm>
              <a:off x="8381872" y="2028396"/>
              <a:ext cx="430990" cy="361637"/>
            </a:xfrm>
            <a:prstGeom prst="lef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4F54C89-9FBC-4DAE-AC7A-1E9EF97CF35C}"/>
                </a:ext>
              </a:extLst>
            </p:cNvPr>
            <p:cNvSpPr txBox="1"/>
            <p:nvPr/>
          </p:nvSpPr>
          <p:spPr>
            <a:xfrm>
              <a:off x="8810735" y="1979318"/>
              <a:ext cx="2634815" cy="461665"/>
            </a:xfrm>
            <a:prstGeom prst="rect">
              <a:avLst/>
            </a:prstGeom>
            <a:noFill/>
          </p:spPr>
          <p:txBody>
            <a:bodyPr wrap="square" rtlCol="0">
              <a:spAutoFit/>
            </a:bodyPr>
            <a:lstStyle/>
            <a:p>
              <a:r>
                <a:rPr lang="en-US" sz="2400" dirty="0">
                  <a:solidFill>
                    <a:schemeClr val="accent5">
                      <a:lumMod val="75000"/>
                    </a:schemeClr>
                  </a:solidFill>
                  <a:latin typeface="Franklin Gothic Medium" panose="020B0603020102020204" pitchFamily="34" charset="0"/>
                </a:rPr>
                <a:t>Create</a:t>
              </a:r>
              <a:r>
                <a:rPr lang="en-US" sz="2400" b="1" dirty="0">
                  <a:solidFill>
                    <a:schemeClr val="accent5">
                      <a:lumMod val="75000"/>
                    </a:schemeClr>
                  </a:solidFill>
                </a:rPr>
                <a:t> </a:t>
              </a:r>
              <a:r>
                <a:rPr lang="en-US" sz="2400" b="1" dirty="0" err="1">
                  <a:solidFill>
                    <a:schemeClr val="accent5">
                      <a:lumMod val="75000"/>
                    </a:schemeClr>
                  </a:solidFill>
                  <a:latin typeface="Courier"/>
                </a:rPr>
                <a:t>new_node</a:t>
              </a:r>
              <a:endParaRPr lang="en-US" sz="2400" b="1" dirty="0">
                <a:solidFill>
                  <a:schemeClr val="accent5">
                    <a:lumMod val="75000"/>
                  </a:schemeClr>
                </a:solidFill>
                <a:latin typeface="Courier"/>
              </a:endParaRPr>
            </a:p>
          </p:txBody>
        </p:sp>
      </p:grpSp>
      <p:grpSp>
        <p:nvGrpSpPr>
          <p:cNvPr id="26" name="Group 25">
            <a:extLst>
              <a:ext uri="{FF2B5EF4-FFF2-40B4-BE49-F238E27FC236}">
                <a16:creationId xmlns:a16="http://schemas.microsoft.com/office/drawing/2014/main" id="{E136DEE6-EF4F-4454-A91E-F5091EA5B929}"/>
              </a:ext>
            </a:extLst>
          </p:cNvPr>
          <p:cNvGrpSpPr/>
          <p:nvPr/>
        </p:nvGrpSpPr>
        <p:grpSpPr>
          <a:xfrm>
            <a:off x="8654833" y="2373047"/>
            <a:ext cx="3515971" cy="461665"/>
            <a:chOff x="5907947" y="2330356"/>
            <a:chExt cx="3515971" cy="461665"/>
          </a:xfrm>
        </p:grpSpPr>
        <p:sp>
          <p:nvSpPr>
            <p:cNvPr id="33" name="Arrow: Left 32">
              <a:extLst>
                <a:ext uri="{FF2B5EF4-FFF2-40B4-BE49-F238E27FC236}">
                  <a16:creationId xmlns:a16="http://schemas.microsoft.com/office/drawing/2014/main" id="{83D20E36-B909-4AA9-ACB3-2262A1F63A18}"/>
                </a:ext>
              </a:extLst>
            </p:cNvPr>
            <p:cNvSpPr/>
            <p:nvPr/>
          </p:nvSpPr>
          <p:spPr>
            <a:xfrm>
              <a:off x="5907947" y="2384553"/>
              <a:ext cx="430990" cy="361637"/>
            </a:xfrm>
            <a:prstGeom prst="lef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7BED5B6-D444-46E2-844B-A767C433028B}"/>
                </a:ext>
              </a:extLst>
            </p:cNvPr>
            <p:cNvSpPr txBox="1"/>
            <p:nvPr/>
          </p:nvSpPr>
          <p:spPr>
            <a:xfrm>
              <a:off x="6338937" y="2330356"/>
              <a:ext cx="3084981" cy="461665"/>
            </a:xfrm>
            <a:prstGeom prst="rect">
              <a:avLst/>
            </a:prstGeom>
            <a:noFill/>
          </p:spPr>
          <p:txBody>
            <a:bodyPr wrap="square" rtlCol="0">
              <a:spAutoFit/>
            </a:bodyPr>
            <a:lstStyle/>
            <a:p>
              <a:r>
                <a:rPr lang="en-US" sz="2400" dirty="0">
                  <a:solidFill>
                    <a:schemeClr val="accent5">
                      <a:lumMod val="75000"/>
                    </a:schemeClr>
                  </a:solidFill>
                  <a:latin typeface="Franklin Gothic Medium" panose="020B0603020102020204" pitchFamily="34" charset="0"/>
                </a:rPr>
                <a:t>Update</a:t>
              </a:r>
              <a:r>
                <a:rPr lang="en-US" sz="2400" b="1" dirty="0">
                  <a:solidFill>
                    <a:schemeClr val="accent5">
                      <a:lumMod val="75000"/>
                    </a:schemeClr>
                  </a:solidFill>
                </a:rPr>
                <a:t> </a:t>
              </a:r>
              <a:r>
                <a:rPr lang="en-US" sz="2400" b="1" dirty="0" err="1">
                  <a:solidFill>
                    <a:schemeClr val="accent5">
                      <a:lumMod val="75000"/>
                    </a:schemeClr>
                  </a:solidFill>
                  <a:latin typeface="Courier"/>
                </a:rPr>
                <a:t>new_node</a:t>
              </a:r>
              <a:endParaRPr lang="en-US" sz="2400" b="1" dirty="0">
                <a:solidFill>
                  <a:schemeClr val="accent5">
                    <a:lumMod val="75000"/>
                  </a:schemeClr>
                </a:solidFill>
                <a:latin typeface="Courier"/>
              </a:endParaRPr>
            </a:p>
          </p:txBody>
        </p:sp>
      </p:grpSp>
      <p:grpSp>
        <p:nvGrpSpPr>
          <p:cNvPr id="29" name="Group 28">
            <a:extLst>
              <a:ext uri="{FF2B5EF4-FFF2-40B4-BE49-F238E27FC236}">
                <a16:creationId xmlns:a16="http://schemas.microsoft.com/office/drawing/2014/main" id="{8AED83CE-8D3B-4BE1-BCB7-69BC02221438}"/>
              </a:ext>
            </a:extLst>
          </p:cNvPr>
          <p:cNvGrpSpPr/>
          <p:nvPr/>
        </p:nvGrpSpPr>
        <p:grpSpPr>
          <a:xfrm>
            <a:off x="8656960" y="2751084"/>
            <a:ext cx="3515971" cy="461665"/>
            <a:chOff x="4857980" y="2706108"/>
            <a:chExt cx="3515971" cy="461665"/>
          </a:xfrm>
        </p:grpSpPr>
        <p:sp>
          <p:nvSpPr>
            <p:cNvPr id="35" name="TextBox 34">
              <a:extLst>
                <a:ext uri="{FF2B5EF4-FFF2-40B4-BE49-F238E27FC236}">
                  <a16:creationId xmlns:a16="http://schemas.microsoft.com/office/drawing/2014/main" id="{D7A9FBB9-0347-46FF-A28D-57D1DFD95B55}"/>
                </a:ext>
              </a:extLst>
            </p:cNvPr>
            <p:cNvSpPr txBox="1"/>
            <p:nvPr/>
          </p:nvSpPr>
          <p:spPr>
            <a:xfrm>
              <a:off x="5288970" y="2706108"/>
              <a:ext cx="3084981" cy="461665"/>
            </a:xfrm>
            <a:prstGeom prst="rect">
              <a:avLst/>
            </a:prstGeom>
            <a:noFill/>
          </p:spPr>
          <p:txBody>
            <a:bodyPr wrap="square" rtlCol="0">
              <a:spAutoFit/>
            </a:bodyPr>
            <a:lstStyle/>
            <a:p>
              <a:r>
                <a:rPr lang="en-US" sz="2400" dirty="0">
                  <a:solidFill>
                    <a:schemeClr val="accent5">
                      <a:lumMod val="75000"/>
                    </a:schemeClr>
                  </a:solidFill>
                  <a:latin typeface="Franklin Gothic Medium" panose="020B0603020102020204" pitchFamily="34" charset="0"/>
                </a:rPr>
                <a:t>Update</a:t>
              </a:r>
              <a:r>
                <a:rPr lang="en-US" sz="2400" b="1" dirty="0">
                  <a:solidFill>
                    <a:schemeClr val="accent5">
                      <a:lumMod val="75000"/>
                    </a:schemeClr>
                  </a:solidFill>
                </a:rPr>
                <a:t> </a:t>
              </a:r>
              <a:r>
                <a:rPr lang="en-US" sz="2400" b="1" dirty="0">
                  <a:solidFill>
                    <a:schemeClr val="accent5">
                      <a:lumMod val="75000"/>
                    </a:schemeClr>
                  </a:solidFill>
                  <a:latin typeface="Courier"/>
                </a:rPr>
                <a:t>head</a:t>
              </a:r>
              <a:r>
                <a:rPr lang="en-US" sz="2400" b="1" dirty="0">
                  <a:solidFill>
                    <a:schemeClr val="accent5">
                      <a:lumMod val="75000"/>
                    </a:schemeClr>
                  </a:solidFill>
                </a:rPr>
                <a:t> </a:t>
              </a:r>
              <a:r>
                <a:rPr lang="en-US" sz="2400" dirty="0">
                  <a:solidFill>
                    <a:schemeClr val="accent5">
                      <a:lumMod val="75000"/>
                    </a:schemeClr>
                  </a:solidFill>
                  <a:latin typeface="Franklin Gothic Medium" panose="020B0603020102020204" pitchFamily="34" charset="0"/>
                </a:rPr>
                <a:t>pointer</a:t>
              </a:r>
            </a:p>
          </p:txBody>
        </p:sp>
        <p:sp>
          <p:nvSpPr>
            <p:cNvPr id="36" name="Arrow: Left 35">
              <a:extLst>
                <a:ext uri="{FF2B5EF4-FFF2-40B4-BE49-F238E27FC236}">
                  <a16:creationId xmlns:a16="http://schemas.microsoft.com/office/drawing/2014/main" id="{1FE36AC8-1115-46FC-B810-7B3019F00138}"/>
                </a:ext>
              </a:extLst>
            </p:cNvPr>
            <p:cNvSpPr/>
            <p:nvPr/>
          </p:nvSpPr>
          <p:spPr>
            <a:xfrm>
              <a:off x="4857980" y="2753051"/>
              <a:ext cx="430991" cy="361637"/>
            </a:xfrm>
            <a:prstGeom prst="lef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8AA6C8DE-7971-4E66-AFE2-91BA7D64CCCF}"/>
              </a:ext>
            </a:extLst>
          </p:cNvPr>
          <p:cNvSpPr txBox="1"/>
          <p:nvPr/>
        </p:nvSpPr>
        <p:spPr>
          <a:xfrm>
            <a:off x="6565677" y="6169709"/>
            <a:ext cx="6027095" cy="646331"/>
          </a:xfrm>
          <a:prstGeom prst="rect">
            <a:avLst/>
          </a:prstGeom>
          <a:noFill/>
        </p:spPr>
        <p:txBody>
          <a:bodyPr wrap="square" rtlCol="0">
            <a:spAutoFit/>
          </a:bodyPr>
          <a:lstStyle/>
          <a:p>
            <a:r>
              <a:rPr lang="en-US" sz="3600" dirty="0">
                <a:solidFill>
                  <a:srgbClr val="FF0000"/>
                </a:solidFill>
                <a:latin typeface="Franklin Gothic Medium" panose="020B0603020102020204" pitchFamily="34" charset="0"/>
              </a:rPr>
              <a:t>Inconsistent linked list</a:t>
            </a:r>
          </a:p>
        </p:txBody>
      </p:sp>
      <p:sp>
        <p:nvSpPr>
          <p:cNvPr id="24" name="Arrow: Curved Up 23">
            <a:extLst>
              <a:ext uri="{FF2B5EF4-FFF2-40B4-BE49-F238E27FC236}">
                <a16:creationId xmlns:a16="http://schemas.microsoft.com/office/drawing/2014/main" id="{5BBF18E0-B38A-4EF0-B904-3CB8CEFC9CAD}"/>
              </a:ext>
            </a:extLst>
          </p:cNvPr>
          <p:cNvSpPr/>
          <p:nvPr/>
        </p:nvSpPr>
        <p:spPr>
          <a:xfrm rot="16200000">
            <a:off x="5082198" y="2453124"/>
            <a:ext cx="644142" cy="591781"/>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Slide Number Placeholder 15">
            <a:extLst>
              <a:ext uri="{FF2B5EF4-FFF2-40B4-BE49-F238E27FC236}">
                <a16:creationId xmlns:a16="http://schemas.microsoft.com/office/drawing/2014/main" id="{BEF7743D-9203-4979-8207-3418EAFEF454}"/>
              </a:ext>
            </a:extLst>
          </p:cNvPr>
          <p:cNvSpPr>
            <a:spLocks noGrp="1"/>
          </p:cNvSpPr>
          <p:nvPr>
            <p:ph type="sldNum" sz="quarter" idx="12"/>
          </p:nvPr>
        </p:nvSpPr>
        <p:spPr/>
        <p:txBody>
          <a:bodyPr/>
          <a:lstStyle/>
          <a:p>
            <a:fld id="{5E9D59E2-FF9E-824B-BC6B-E1567BE22C0E}" type="slidenum">
              <a:rPr lang="en-US" smtClean="0"/>
              <a:t>8</a:t>
            </a:fld>
            <a:endParaRPr lang="en-US" dirty="0"/>
          </a:p>
        </p:txBody>
      </p:sp>
      <p:grpSp>
        <p:nvGrpSpPr>
          <p:cNvPr id="38" name="Group 37">
            <a:extLst>
              <a:ext uri="{FF2B5EF4-FFF2-40B4-BE49-F238E27FC236}">
                <a16:creationId xmlns:a16="http://schemas.microsoft.com/office/drawing/2014/main" id="{0F0AFC63-788C-4041-8C32-2EBE51303C39}"/>
              </a:ext>
            </a:extLst>
          </p:cNvPr>
          <p:cNvGrpSpPr/>
          <p:nvPr/>
        </p:nvGrpSpPr>
        <p:grpSpPr>
          <a:xfrm>
            <a:off x="8654710" y="3111550"/>
            <a:ext cx="3518221" cy="461665"/>
            <a:chOff x="4855730" y="2706108"/>
            <a:chExt cx="3518221" cy="461665"/>
          </a:xfrm>
        </p:grpSpPr>
        <p:sp>
          <p:nvSpPr>
            <p:cNvPr id="41" name="TextBox 40">
              <a:extLst>
                <a:ext uri="{FF2B5EF4-FFF2-40B4-BE49-F238E27FC236}">
                  <a16:creationId xmlns:a16="http://schemas.microsoft.com/office/drawing/2014/main" id="{CAC795CA-4121-41A6-8A0B-F19E1C456144}"/>
                </a:ext>
              </a:extLst>
            </p:cNvPr>
            <p:cNvSpPr txBox="1"/>
            <p:nvPr/>
          </p:nvSpPr>
          <p:spPr>
            <a:xfrm>
              <a:off x="5288970" y="2706108"/>
              <a:ext cx="3084981" cy="461665"/>
            </a:xfrm>
            <a:prstGeom prst="rect">
              <a:avLst/>
            </a:prstGeom>
            <a:noFill/>
          </p:spPr>
          <p:txBody>
            <a:bodyPr wrap="square" rtlCol="0">
              <a:spAutoFit/>
            </a:bodyPr>
            <a:lstStyle/>
            <a:p>
              <a:r>
                <a:rPr lang="en-US" sz="2400" dirty="0">
                  <a:solidFill>
                    <a:schemeClr val="accent5">
                      <a:lumMod val="75000"/>
                    </a:schemeClr>
                  </a:solidFill>
                  <a:latin typeface="Franklin Gothic Medium" panose="020B0603020102020204" pitchFamily="34" charset="0"/>
                </a:rPr>
                <a:t>Writeback updates</a:t>
              </a:r>
            </a:p>
          </p:txBody>
        </p:sp>
        <p:sp>
          <p:nvSpPr>
            <p:cNvPr id="42" name="Arrow: Left 41">
              <a:extLst>
                <a:ext uri="{FF2B5EF4-FFF2-40B4-BE49-F238E27FC236}">
                  <a16:creationId xmlns:a16="http://schemas.microsoft.com/office/drawing/2014/main" id="{79558A43-F6E4-4A9E-86B5-06D2A7E89E18}"/>
                </a:ext>
              </a:extLst>
            </p:cNvPr>
            <p:cNvSpPr/>
            <p:nvPr/>
          </p:nvSpPr>
          <p:spPr>
            <a:xfrm>
              <a:off x="4855730" y="2769915"/>
              <a:ext cx="430990" cy="361637"/>
            </a:xfrm>
            <a:prstGeom prst="lef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Rectangle 42">
            <a:extLst>
              <a:ext uri="{FF2B5EF4-FFF2-40B4-BE49-F238E27FC236}">
                <a16:creationId xmlns:a16="http://schemas.microsoft.com/office/drawing/2014/main" id="{03B92F0D-553D-4AC5-B610-8F04A28087E0}"/>
              </a:ext>
            </a:extLst>
          </p:cNvPr>
          <p:cNvSpPr/>
          <p:nvPr/>
        </p:nvSpPr>
        <p:spPr>
          <a:xfrm>
            <a:off x="1075487" y="3167393"/>
            <a:ext cx="3570208" cy="361637"/>
          </a:xfrm>
          <a:prstGeom prst="rect">
            <a:avLst/>
          </a:prstGeom>
          <a:solidFill>
            <a:schemeClr val="bg1"/>
          </a:solidFill>
        </p:spPr>
        <p:txBody>
          <a:bodyPr wrap="none">
            <a:spAutoFit/>
          </a:bodyPr>
          <a:lstStyle/>
          <a:p>
            <a:pPr>
              <a:lnSpc>
                <a:spcPts val="2000"/>
              </a:lnSpc>
            </a:pPr>
            <a:r>
              <a:rPr lang="en-US" sz="2000" b="1" dirty="0">
                <a:solidFill>
                  <a:schemeClr val="accent1">
                    <a:lumMod val="75000"/>
                  </a:schemeClr>
                </a:solidFill>
                <a:latin typeface="Courier"/>
              </a:rPr>
              <a:t>5   </a:t>
            </a:r>
            <a:r>
              <a:rPr lang="en-US" sz="2000" b="1" dirty="0" err="1">
                <a:solidFill>
                  <a:schemeClr val="accent1">
                    <a:lumMod val="75000"/>
                  </a:schemeClr>
                </a:solidFill>
                <a:latin typeface="Courier"/>
              </a:rPr>
              <a:t>persist_barrier</a:t>
            </a:r>
            <a:r>
              <a:rPr lang="en-US" sz="2000" b="1" dirty="0">
                <a:solidFill>
                  <a:schemeClr val="accent1">
                    <a:lumMod val="75000"/>
                  </a:schemeClr>
                </a:solidFill>
                <a:latin typeface="Courier"/>
              </a:rPr>
              <a:t>();</a:t>
            </a:r>
          </a:p>
        </p:txBody>
      </p:sp>
      <p:sp>
        <p:nvSpPr>
          <p:cNvPr id="25" name="TextBox 24">
            <a:extLst>
              <a:ext uri="{FF2B5EF4-FFF2-40B4-BE49-F238E27FC236}">
                <a16:creationId xmlns:a16="http://schemas.microsoft.com/office/drawing/2014/main" id="{951713E2-F257-472E-A192-40DBCD5E703C}"/>
              </a:ext>
            </a:extLst>
          </p:cNvPr>
          <p:cNvSpPr txBox="1"/>
          <p:nvPr/>
        </p:nvSpPr>
        <p:spPr>
          <a:xfrm>
            <a:off x="4404088" y="3027157"/>
            <a:ext cx="4411912" cy="553998"/>
          </a:xfrm>
          <a:prstGeom prst="rect">
            <a:avLst/>
          </a:prstGeom>
          <a:noFill/>
        </p:spPr>
        <p:txBody>
          <a:bodyPr wrap="square" rtlCol="0">
            <a:spAutoFit/>
          </a:bodyPr>
          <a:lstStyle/>
          <a:p>
            <a:r>
              <a:rPr lang="en-US" sz="3000" dirty="0">
                <a:solidFill>
                  <a:srgbClr val="FF0000"/>
                </a:solidFill>
                <a:latin typeface="Franklin Gothic Medium" panose="020B0603020102020204" pitchFamily="34" charset="0"/>
              </a:rPr>
              <a:t>Writes to PM can reorder</a:t>
            </a:r>
          </a:p>
        </p:txBody>
      </p:sp>
      <p:sp>
        <p:nvSpPr>
          <p:cNvPr id="48" name="Rectangle 47">
            <a:extLst>
              <a:ext uri="{FF2B5EF4-FFF2-40B4-BE49-F238E27FC236}">
                <a16:creationId xmlns:a16="http://schemas.microsoft.com/office/drawing/2014/main" id="{92B0A27C-6129-45EF-941D-3D7387FADED3}"/>
              </a:ext>
            </a:extLst>
          </p:cNvPr>
          <p:cNvSpPr/>
          <p:nvPr/>
        </p:nvSpPr>
        <p:spPr>
          <a:xfrm>
            <a:off x="3229382" y="5095271"/>
            <a:ext cx="1364776" cy="996286"/>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B96933E5-243D-47AC-B99D-CE1DD079325E}"/>
              </a:ext>
            </a:extLst>
          </p:cNvPr>
          <p:cNvCxnSpPr>
            <a:cxnSpLocks/>
          </p:cNvCxnSpPr>
          <p:nvPr/>
        </p:nvCxnSpPr>
        <p:spPr>
          <a:xfrm>
            <a:off x="4594158" y="5593414"/>
            <a:ext cx="1281733" cy="0"/>
          </a:xfrm>
          <a:prstGeom prst="straightConnector1">
            <a:avLst/>
          </a:prstGeom>
          <a:ln w="1270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Lightning Bolt 14">
            <a:extLst>
              <a:ext uri="{FF2B5EF4-FFF2-40B4-BE49-F238E27FC236}">
                <a16:creationId xmlns:a16="http://schemas.microsoft.com/office/drawing/2014/main" id="{5B71BDA9-68C2-9742-9499-FA791584A78F}"/>
              </a:ext>
            </a:extLst>
          </p:cNvPr>
          <p:cNvSpPr/>
          <p:nvPr/>
        </p:nvSpPr>
        <p:spPr>
          <a:xfrm>
            <a:off x="2928079" y="4444121"/>
            <a:ext cx="1469994" cy="1326383"/>
          </a:xfrm>
          <a:prstGeom prst="lightningBolt">
            <a:avLst/>
          </a:prstGeom>
          <a:solidFill>
            <a:schemeClr val="accent4"/>
          </a:solid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41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4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49"/>
                                        </p:tgtEl>
                                        <p:attrNameLst>
                                          <p:attrName>style.visibility</p:attrName>
                                        </p:attrNameLst>
                                      </p:cBhvr>
                                      <p:to>
                                        <p:strVal val="hidden"/>
                                      </p:to>
                                    </p:set>
                                  </p:childTnLst>
                                </p:cTn>
                              </p:par>
                              <p:par>
                                <p:cTn id="61" presetID="1" presetClass="entr" presetSubtype="0" fill="hold" grpId="2"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9" grpId="0" animBg="1"/>
      <p:bldP spid="21" grpId="0" animBg="1"/>
      <p:bldP spid="47" grpId="0" animBg="1"/>
      <p:bldP spid="3" grpId="0"/>
      <p:bldP spid="3" grpId="1"/>
      <p:bldP spid="3" grpId="2"/>
      <p:bldP spid="22" grpId="0"/>
      <p:bldP spid="4" grpId="0" animBg="1"/>
      <p:bldP spid="4" grpId="1" animBg="1"/>
      <p:bldP spid="5" grpId="0" animBg="1"/>
      <p:bldP spid="5" grpId="1" animBg="1"/>
      <p:bldP spid="6" grpId="0" animBg="1"/>
      <p:bldP spid="6" grpId="1" animBg="1"/>
      <p:bldP spid="27" grpId="0" animBg="1"/>
      <p:bldP spid="40" grpId="0"/>
      <p:bldP spid="24" grpId="0" animBg="1"/>
      <p:bldP spid="43" grpId="0" animBg="1"/>
      <p:bldP spid="43" grpId="1" animBg="1"/>
      <p:bldP spid="25" grpId="0"/>
      <p:bldP spid="48" grpId="0" animBg="1"/>
      <p:bldP spid="48" grpId="1"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
            <a:extLst>
              <a:ext uri="{FF2B5EF4-FFF2-40B4-BE49-F238E27FC236}">
                <a16:creationId xmlns:a16="http://schemas.microsoft.com/office/drawing/2014/main" id="{E502FA97-938B-44DE-A17B-5D99045609D5}"/>
              </a:ext>
            </a:extLst>
          </p:cNvPr>
          <p:cNvSpPr txBox="1">
            <a:spLocks/>
          </p:cNvSpPr>
          <p:nvPr/>
        </p:nvSpPr>
        <p:spPr>
          <a:xfrm>
            <a:off x="1070536" y="1651993"/>
            <a:ext cx="7323325" cy="29733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5720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5720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E5720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buFont typeface="Arial" panose="020B0604020202020204" pitchFamily="34" charset="0"/>
              <a:buNone/>
            </a:pPr>
            <a:r>
              <a:rPr lang="en-US" sz="2000" dirty="0">
                <a:latin typeface="Courier"/>
              </a:rPr>
              <a:t>1 void </a:t>
            </a:r>
            <a:r>
              <a:rPr lang="en-US" sz="2000" dirty="0" err="1">
                <a:latin typeface="Courier"/>
              </a:rPr>
              <a:t>listAppend</a:t>
            </a:r>
            <a:r>
              <a:rPr lang="en-US" sz="2000" dirty="0">
                <a:latin typeface="Courier"/>
              </a:rPr>
              <a:t>(</a:t>
            </a:r>
            <a:r>
              <a:rPr lang="en-US" sz="2000" dirty="0" err="1">
                <a:latin typeface="Courier"/>
              </a:rPr>
              <a:t>item_t</a:t>
            </a:r>
            <a:r>
              <a:rPr lang="en-US" sz="2000" dirty="0">
                <a:latin typeface="Courier"/>
              </a:rPr>
              <a:t> </a:t>
            </a:r>
            <a:r>
              <a:rPr lang="en-US" sz="2000" dirty="0" err="1">
                <a:latin typeface="Courier"/>
              </a:rPr>
              <a:t>new_val</a:t>
            </a:r>
            <a:r>
              <a:rPr lang="en-US" sz="2000" dirty="0">
                <a:latin typeface="Courier"/>
              </a:rPr>
              <a:t>) {</a:t>
            </a:r>
          </a:p>
          <a:p>
            <a:pPr marL="0" indent="0">
              <a:lnSpc>
                <a:spcPts val="2000"/>
              </a:lnSpc>
              <a:buFont typeface="Arial" panose="020B0604020202020204" pitchFamily="34" charset="0"/>
              <a:buNone/>
            </a:pPr>
            <a:r>
              <a:rPr lang="en-US" sz="2000" dirty="0">
                <a:latin typeface="Courier"/>
              </a:rPr>
              <a:t>2   </a:t>
            </a:r>
            <a:r>
              <a:rPr lang="en-US" sz="2000" dirty="0" err="1">
                <a:latin typeface="Courier"/>
              </a:rPr>
              <a:t>node_t</a:t>
            </a:r>
            <a:r>
              <a:rPr lang="en-US" sz="2000" dirty="0">
                <a:latin typeface="Courier"/>
              </a:rPr>
              <a:t>* </a:t>
            </a:r>
            <a:r>
              <a:rPr lang="en-US" sz="2000" dirty="0" err="1">
                <a:latin typeface="Courier"/>
              </a:rPr>
              <a:t>new_node</a:t>
            </a:r>
            <a:r>
              <a:rPr lang="en-US" sz="2000" dirty="0">
                <a:latin typeface="Courier"/>
              </a:rPr>
              <a:t> = new </a:t>
            </a:r>
            <a:r>
              <a:rPr lang="en-US" sz="2000" dirty="0" err="1">
                <a:latin typeface="Courier"/>
              </a:rPr>
              <a:t>node_t</a:t>
            </a:r>
            <a:r>
              <a:rPr lang="en-US" sz="2000" dirty="0">
                <a:latin typeface="Courier"/>
              </a:rPr>
              <a:t>(</a:t>
            </a:r>
            <a:r>
              <a:rPr lang="en-US" sz="2000" dirty="0" err="1">
                <a:latin typeface="Courier"/>
              </a:rPr>
              <a:t>new_val</a:t>
            </a:r>
            <a:r>
              <a:rPr lang="en-US" sz="2000" dirty="0">
                <a:latin typeface="Courier"/>
              </a:rPr>
              <a:t>);</a:t>
            </a:r>
            <a:endParaRPr lang="en-US" sz="2000" dirty="0">
              <a:solidFill>
                <a:schemeClr val="bg2">
                  <a:lumMod val="50000"/>
                </a:schemeClr>
              </a:solidFill>
              <a:latin typeface="Courier"/>
            </a:endParaRPr>
          </a:p>
          <a:p>
            <a:pPr marL="0" indent="0">
              <a:lnSpc>
                <a:spcPts val="2000"/>
              </a:lnSpc>
              <a:buFont typeface="Arial" panose="020B0604020202020204" pitchFamily="34" charset="0"/>
              <a:buNone/>
            </a:pPr>
            <a:r>
              <a:rPr lang="en-US" sz="2000" dirty="0">
                <a:latin typeface="Courier"/>
              </a:rPr>
              <a:t>3   </a:t>
            </a:r>
            <a:r>
              <a:rPr lang="en-US" sz="2000" dirty="0" err="1">
                <a:latin typeface="Courier"/>
              </a:rPr>
              <a:t>new_node</a:t>
            </a:r>
            <a:r>
              <a:rPr lang="en-US" sz="2000" dirty="0">
                <a:latin typeface="Courier"/>
              </a:rPr>
              <a:t>-&gt;next = head;</a:t>
            </a:r>
          </a:p>
        </p:txBody>
      </p:sp>
      <p:sp>
        <p:nvSpPr>
          <p:cNvPr id="2" name="Title 1">
            <a:extLst>
              <a:ext uri="{FF2B5EF4-FFF2-40B4-BE49-F238E27FC236}">
                <a16:creationId xmlns:a16="http://schemas.microsoft.com/office/drawing/2014/main" id="{C179A00E-D0BF-4875-93D8-5579E3183C3D}"/>
              </a:ext>
            </a:extLst>
          </p:cNvPr>
          <p:cNvSpPr>
            <a:spLocks noGrp="1"/>
          </p:cNvSpPr>
          <p:nvPr>
            <p:ph type="title"/>
          </p:nvPr>
        </p:nvSpPr>
        <p:spPr/>
        <p:txBody>
          <a:bodyPr/>
          <a:lstStyle/>
          <a:p>
            <a:r>
              <a:rPr lang="en-US" dirty="0"/>
              <a:t>PROGRAM USING LOW-LEVEL PRIMITIVES</a:t>
            </a:r>
          </a:p>
        </p:txBody>
      </p:sp>
      <p:sp>
        <p:nvSpPr>
          <p:cNvPr id="23" name="Rectangle 22">
            <a:extLst>
              <a:ext uri="{FF2B5EF4-FFF2-40B4-BE49-F238E27FC236}">
                <a16:creationId xmlns:a16="http://schemas.microsoft.com/office/drawing/2014/main" id="{0480F13E-2A41-744A-8EDE-9DBC4EF044CA}"/>
              </a:ext>
            </a:extLst>
          </p:cNvPr>
          <p:cNvSpPr/>
          <p:nvPr/>
        </p:nvSpPr>
        <p:spPr>
          <a:xfrm>
            <a:off x="5843566" y="5083675"/>
            <a:ext cx="1364776" cy="99628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EF045DC0-4232-9A45-B458-C43834364A53}"/>
              </a:ext>
            </a:extLst>
          </p:cNvPr>
          <p:cNvCxnSpPr>
            <a:cxnSpLocks/>
            <a:stCxn id="23" idx="3"/>
          </p:cNvCxnSpPr>
          <p:nvPr/>
        </p:nvCxnSpPr>
        <p:spPr>
          <a:xfrm>
            <a:off x="7208342" y="5581818"/>
            <a:ext cx="1281733" cy="0"/>
          </a:xfrm>
          <a:prstGeom prst="straightConnector1">
            <a:avLst/>
          </a:prstGeom>
          <a:ln w="1270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587216C-DAE7-3946-9690-BB85CC8163F0}"/>
              </a:ext>
            </a:extLst>
          </p:cNvPr>
          <p:cNvSpPr/>
          <p:nvPr/>
        </p:nvSpPr>
        <p:spPr>
          <a:xfrm>
            <a:off x="8490075" y="5083675"/>
            <a:ext cx="1364776" cy="99628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5CD2616-BB24-C54A-B640-CF6B25F12322}"/>
              </a:ext>
            </a:extLst>
          </p:cNvPr>
          <p:cNvSpPr/>
          <p:nvPr/>
        </p:nvSpPr>
        <p:spPr>
          <a:xfrm>
            <a:off x="3197057" y="5083675"/>
            <a:ext cx="1364776" cy="9962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7440F934-5BC5-8746-AAC7-DA91F7F8D551}"/>
              </a:ext>
            </a:extLst>
          </p:cNvPr>
          <p:cNvCxnSpPr>
            <a:cxnSpLocks/>
          </p:cNvCxnSpPr>
          <p:nvPr/>
        </p:nvCxnSpPr>
        <p:spPr>
          <a:xfrm>
            <a:off x="4561833" y="5581818"/>
            <a:ext cx="1281733" cy="0"/>
          </a:xfrm>
          <a:prstGeom prst="straightConnector1">
            <a:avLst/>
          </a:prstGeom>
          <a:ln w="1270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Down Arrow 29">
            <a:extLst>
              <a:ext uri="{FF2B5EF4-FFF2-40B4-BE49-F238E27FC236}">
                <a16:creationId xmlns:a16="http://schemas.microsoft.com/office/drawing/2014/main" id="{7B9544A2-E4BD-7C42-B6EA-C9FFF436AC16}"/>
              </a:ext>
            </a:extLst>
          </p:cNvPr>
          <p:cNvSpPr/>
          <p:nvPr/>
        </p:nvSpPr>
        <p:spPr>
          <a:xfrm rot="2313564">
            <a:off x="4444518" y="4158321"/>
            <a:ext cx="570527" cy="801670"/>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5">
                    <a:lumMod val="75000"/>
                  </a:schemeClr>
                </a:solidFill>
              </a:ln>
              <a:solidFill>
                <a:schemeClr val="accent5">
                  <a:lumMod val="75000"/>
                </a:schemeClr>
              </a:solidFill>
            </a:endParaRPr>
          </a:p>
        </p:txBody>
      </p:sp>
      <p:sp>
        <p:nvSpPr>
          <p:cNvPr id="34" name="Rectangle 33">
            <a:extLst>
              <a:ext uri="{FF2B5EF4-FFF2-40B4-BE49-F238E27FC236}">
                <a16:creationId xmlns:a16="http://schemas.microsoft.com/office/drawing/2014/main" id="{EB3A5D49-7B4E-6E4A-A14E-ABD573B71F98}"/>
              </a:ext>
            </a:extLst>
          </p:cNvPr>
          <p:cNvSpPr/>
          <p:nvPr/>
        </p:nvSpPr>
        <p:spPr>
          <a:xfrm>
            <a:off x="3194025" y="5083675"/>
            <a:ext cx="1364776" cy="996286"/>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54C97791-3E4F-B045-A2B2-B6B97FFD8A38}"/>
              </a:ext>
            </a:extLst>
          </p:cNvPr>
          <p:cNvCxnSpPr>
            <a:cxnSpLocks/>
          </p:cNvCxnSpPr>
          <p:nvPr/>
        </p:nvCxnSpPr>
        <p:spPr>
          <a:xfrm>
            <a:off x="4558801" y="5581818"/>
            <a:ext cx="1281733" cy="0"/>
          </a:xfrm>
          <a:prstGeom prst="straightConnector1">
            <a:avLst/>
          </a:prstGeom>
          <a:ln w="1270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Lightning Bolt 35">
            <a:extLst>
              <a:ext uri="{FF2B5EF4-FFF2-40B4-BE49-F238E27FC236}">
                <a16:creationId xmlns:a16="http://schemas.microsoft.com/office/drawing/2014/main" id="{9A42846E-2F9E-5248-9516-527AA411A636}"/>
              </a:ext>
            </a:extLst>
          </p:cNvPr>
          <p:cNvSpPr/>
          <p:nvPr/>
        </p:nvSpPr>
        <p:spPr>
          <a:xfrm>
            <a:off x="2975148" y="4420483"/>
            <a:ext cx="1469994" cy="1326383"/>
          </a:xfrm>
          <a:prstGeom prst="lightningBolt">
            <a:avLst/>
          </a:prstGeom>
          <a:solidFill>
            <a:schemeClr val="accent4"/>
          </a:solid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E344889B-8DEE-A249-A42A-482EACEA3656}"/>
              </a:ext>
            </a:extLst>
          </p:cNvPr>
          <p:cNvPicPr>
            <a:picLocks noChangeAspect="1"/>
          </p:cNvPicPr>
          <p:nvPr/>
        </p:nvPicPr>
        <p:blipFill>
          <a:blip r:embed="rId3"/>
          <a:stretch>
            <a:fillRect/>
          </a:stretch>
        </p:blipFill>
        <p:spPr>
          <a:xfrm>
            <a:off x="10416457" y="5166707"/>
            <a:ext cx="1032643" cy="970179"/>
          </a:xfrm>
          <a:prstGeom prst="rect">
            <a:avLst/>
          </a:prstGeom>
        </p:spPr>
      </p:pic>
      <p:sp>
        <p:nvSpPr>
          <p:cNvPr id="16" name="TextBox 15">
            <a:extLst>
              <a:ext uri="{FF2B5EF4-FFF2-40B4-BE49-F238E27FC236}">
                <a16:creationId xmlns:a16="http://schemas.microsoft.com/office/drawing/2014/main" id="{34C68224-309C-45D4-B014-69FA9465B4EA}"/>
              </a:ext>
            </a:extLst>
          </p:cNvPr>
          <p:cNvSpPr txBox="1"/>
          <p:nvPr/>
        </p:nvSpPr>
        <p:spPr>
          <a:xfrm>
            <a:off x="1070536" y="5236254"/>
            <a:ext cx="1364777" cy="646331"/>
          </a:xfrm>
          <a:prstGeom prst="rect">
            <a:avLst/>
          </a:prstGeom>
          <a:noFill/>
        </p:spPr>
        <p:txBody>
          <a:bodyPr wrap="square" rtlCol="0">
            <a:spAutoFit/>
          </a:bodyPr>
          <a:lstStyle/>
          <a:p>
            <a:r>
              <a:rPr lang="en-US" sz="3600" dirty="0">
                <a:solidFill>
                  <a:schemeClr val="accent2">
                    <a:lumMod val="75000"/>
                  </a:schemeClr>
                </a:solidFill>
                <a:latin typeface="Franklin Gothic Medium" panose="020B0603020102020204" pitchFamily="34" charset="0"/>
              </a:rPr>
              <a:t>In PM</a:t>
            </a:r>
          </a:p>
        </p:txBody>
      </p:sp>
      <p:sp>
        <p:nvSpPr>
          <p:cNvPr id="3" name="Rectangle 2">
            <a:extLst>
              <a:ext uri="{FF2B5EF4-FFF2-40B4-BE49-F238E27FC236}">
                <a16:creationId xmlns:a16="http://schemas.microsoft.com/office/drawing/2014/main" id="{F3E88B89-DDEF-CC44-BE75-18A4999B3ECC}"/>
              </a:ext>
            </a:extLst>
          </p:cNvPr>
          <p:cNvSpPr/>
          <p:nvPr/>
        </p:nvSpPr>
        <p:spPr>
          <a:xfrm>
            <a:off x="1220992" y="2786020"/>
            <a:ext cx="3416320" cy="360420"/>
          </a:xfrm>
          <a:prstGeom prst="rect">
            <a:avLst/>
          </a:prstGeom>
        </p:spPr>
        <p:txBody>
          <a:bodyPr wrap="none">
            <a:spAutoFit/>
          </a:bodyPr>
          <a:lstStyle/>
          <a:p>
            <a:pPr>
              <a:lnSpc>
                <a:spcPts val="2000"/>
              </a:lnSpc>
            </a:pPr>
            <a:r>
              <a:rPr lang="en-US" sz="2000" b="1" dirty="0">
                <a:solidFill>
                  <a:schemeClr val="accent1">
                    <a:lumMod val="75000"/>
                  </a:schemeClr>
                </a:solidFill>
                <a:latin typeface="Courier"/>
              </a:rPr>
              <a:t>   </a:t>
            </a:r>
            <a:r>
              <a:rPr lang="en-US" sz="2000" b="1" dirty="0" err="1">
                <a:solidFill>
                  <a:schemeClr val="accent1">
                    <a:lumMod val="75000"/>
                  </a:schemeClr>
                </a:solidFill>
                <a:latin typeface="Courier"/>
              </a:rPr>
              <a:t>persist_barrier</a:t>
            </a:r>
            <a:r>
              <a:rPr lang="en-US" sz="2000" b="1" dirty="0">
                <a:solidFill>
                  <a:schemeClr val="accent1">
                    <a:lumMod val="75000"/>
                  </a:schemeClr>
                </a:solidFill>
                <a:latin typeface="Courier"/>
              </a:rPr>
              <a:t>();</a:t>
            </a:r>
          </a:p>
        </p:txBody>
      </p:sp>
      <p:sp>
        <p:nvSpPr>
          <p:cNvPr id="21" name="TextBox 20">
            <a:extLst>
              <a:ext uri="{FF2B5EF4-FFF2-40B4-BE49-F238E27FC236}">
                <a16:creationId xmlns:a16="http://schemas.microsoft.com/office/drawing/2014/main" id="{78A67D2B-2B3C-EE46-90A7-9D9B9E794EB6}"/>
              </a:ext>
            </a:extLst>
          </p:cNvPr>
          <p:cNvSpPr txBox="1"/>
          <p:nvPr/>
        </p:nvSpPr>
        <p:spPr>
          <a:xfrm>
            <a:off x="690315" y="5231757"/>
            <a:ext cx="2055297" cy="646331"/>
          </a:xfrm>
          <a:prstGeom prst="rect">
            <a:avLst/>
          </a:prstGeom>
          <a:noFill/>
        </p:spPr>
        <p:txBody>
          <a:bodyPr wrap="square" rtlCol="0">
            <a:spAutoFit/>
          </a:bodyPr>
          <a:lstStyle/>
          <a:p>
            <a:r>
              <a:rPr lang="en-US" sz="3600" dirty="0">
                <a:latin typeface="Franklin Gothic Medium" panose="020B0603020102020204" pitchFamily="34" charset="0"/>
              </a:rPr>
              <a:t>In cache</a:t>
            </a:r>
          </a:p>
        </p:txBody>
      </p:sp>
      <p:sp>
        <p:nvSpPr>
          <p:cNvPr id="4" name="Rectangle 3">
            <a:extLst>
              <a:ext uri="{FF2B5EF4-FFF2-40B4-BE49-F238E27FC236}">
                <a16:creationId xmlns:a16="http://schemas.microsoft.com/office/drawing/2014/main" id="{205D643E-2B3C-4D2E-B2C5-F335029B5A5F}"/>
              </a:ext>
            </a:extLst>
          </p:cNvPr>
          <p:cNvSpPr/>
          <p:nvPr/>
        </p:nvSpPr>
        <p:spPr>
          <a:xfrm>
            <a:off x="1070536" y="2791400"/>
            <a:ext cx="6096000" cy="1131079"/>
          </a:xfrm>
          <a:prstGeom prst="rect">
            <a:avLst/>
          </a:prstGeom>
        </p:spPr>
        <p:txBody>
          <a:bodyPr>
            <a:spAutoFit/>
          </a:bodyPr>
          <a:lstStyle/>
          <a:p>
            <a:pPr>
              <a:lnSpc>
                <a:spcPts val="2000"/>
              </a:lnSpc>
              <a:spcBef>
                <a:spcPts val="1000"/>
              </a:spcBef>
            </a:pPr>
            <a:r>
              <a:rPr lang="en-US" sz="2000" dirty="0">
                <a:latin typeface="Courier"/>
              </a:rPr>
              <a:t>4   head = </a:t>
            </a:r>
            <a:r>
              <a:rPr lang="en-US" sz="2000" dirty="0" err="1">
                <a:latin typeface="Courier"/>
              </a:rPr>
              <a:t>new_node</a:t>
            </a:r>
            <a:r>
              <a:rPr lang="en-US" sz="2000" dirty="0">
                <a:latin typeface="Courier"/>
              </a:rPr>
              <a:t>;</a:t>
            </a:r>
            <a:endParaRPr lang="en-US" sz="2000" dirty="0">
              <a:solidFill>
                <a:schemeClr val="bg2">
                  <a:lumMod val="50000"/>
                </a:schemeClr>
              </a:solidFill>
              <a:latin typeface="Courier"/>
            </a:endParaRPr>
          </a:p>
          <a:p>
            <a:pPr>
              <a:lnSpc>
                <a:spcPts val="2000"/>
              </a:lnSpc>
              <a:spcBef>
                <a:spcPts val="1000"/>
              </a:spcBef>
            </a:pPr>
            <a:r>
              <a:rPr lang="en-US" sz="2000" dirty="0">
                <a:latin typeface="Courier"/>
              </a:rPr>
              <a:t>5   </a:t>
            </a:r>
            <a:r>
              <a:rPr lang="en-US" sz="2000" dirty="0" err="1">
                <a:latin typeface="Courier"/>
              </a:rPr>
              <a:t>persist_barrier</a:t>
            </a:r>
            <a:r>
              <a:rPr lang="en-US" sz="2000" dirty="0">
                <a:latin typeface="Courier"/>
              </a:rPr>
              <a:t>();</a:t>
            </a:r>
          </a:p>
          <a:p>
            <a:pPr>
              <a:lnSpc>
                <a:spcPts val="2000"/>
              </a:lnSpc>
              <a:spcBef>
                <a:spcPts val="1000"/>
              </a:spcBef>
            </a:pPr>
            <a:r>
              <a:rPr lang="en-US" sz="2000" dirty="0">
                <a:latin typeface="Courier"/>
              </a:rPr>
              <a:t>6 }</a:t>
            </a:r>
          </a:p>
        </p:txBody>
      </p:sp>
      <p:grpSp>
        <p:nvGrpSpPr>
          <p:cNvPr id="5" name="Group 4">
            <a:extLst>
              <a:ext uri="{FF2B5EF4-FFF2-40B4-BE49-F238E27FC236}">
                <a16:creationId xmlns:a16="http://schemas.microsoft.com/office/drawing/2014/main" id="{14EE4329-8392-435D-A072-BDAB0D5D721F}"/>
              </a:ext>
            </a:extLst>
          </p:cNvPr>
          <p:cNvGrpSpPr/>
          <p:nvPr/>
        </p:nvGrpSpPr>
        <p:grpSpPr>
          <a:xfrm>
            <a:off x="4725882" y="2684515"/>
            <a:ext cx="9118616" cy="523220"/>
            <a:chOff x="4725882" y="2684515"/>
            <a:chExt cx="9118616" cy="523220"/>
          </a:xfrm>
        </p:grpSpPr>
        <p:sp>
          <p:nvSpPr>
            <p:cNvPr id="19" name="TextBox 18">
              <a:extLst>
                <a:ext uri="{FF2B5EF4-FFF2-40B4-BE49-F238E27FC236}">
                  <a16:creationId xmlns:a16="http://schemas.microsoft.com/office/drawing/2014/main" id="{2D85E8E9-EC22-8246-95F6-4C6B38E20C6B}"/>
                </a:ext>
              </a:extLst>
            </p:cNvPr>
            <p:cNvSpPr txBox="1"/>
            <p:nvPr/>
          </p:nvSpPr>
          <p:spPr>
            <a:xfrm>
              <a:off x="5472449" y="2684515"/>
              <a:ext cx="8372049" cy="523220"/>
            </a:xfrm>
            <a:prstGeom prst="rect">
              <a:avLst/>
            </a:prstGeom>
            <a:noFill/>
          </p:spPr>
          <p:txBody>
            <a:bodyPr wrap="square" rtlCol="0">
              <a:spAutoFit/>
            </a:bodyPr>
            <a:lstStyle/>
            <a:p>
              <a:r>
                <a:rPr lang="en-US" sz="2800" dirty="0">
                  <a:solidFill>
                    <a:schemeClr val="accent2">
                      <a:lumMod val="75000"/>
                    </a:schemeClr>
                  </a:solidFill>
                  <a:latin typeface="Franklin Gothic Medium" panose="020B0603020102020204" pitchFamily="34" charset="0"/>
                </a:rPr>
                <a:t>Enforce writeback before changing </a:t>
              </a:r>
              <a:r>
                <a:rPr lang="en-US" sz="2800" b="1" dirty="0">
                  <a:solidFill>
                    <a:schemeClr val="accent2">
                      <a:lumMod val="75000"/>
                    </a:schemeClr>
                  </a:solidFill>
                  <a:latin typeface="Courier"/>
                </a:rPr>
                <a:t>head</a:t>
              </a:r>
            </a:p>
          </p:txBody>
        </p:sp>
        <p:sp>
          <p:nvSpPr>
            <p:cNvPr id="22" name="Arrow: Left 21">
              <a:extLst>
                <a:ext uri="{FF2B5EF4-FFF2-40B4-BE49-F238E27FC236}">
                  <a16:creationId xmlns:a16="http://schemas.microsoft.com/office/drawing/2014/main" id="{B31A7F40-152F-45CF-BBAE-565C94B8847E}"/>
                </a:ext>
              </a:extLst>
            </p:cNvPr>
            <p:cNvSpPr/>
            <p:nvPr/>
          </p:nvSpPr>
          <p:spPr>
            <a:xfrm>
              <a:off x="4725882" y="2758131"/>
              <a:ext cx="572277" cy="361637"/>
            </a:xfrm>
            <a:prstGeom prst="lef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ranklin Gothic Medium" panose="020B0603020102020204" pitchFamily="34" charset="0"/>
              </a:endParaRPr>
            </a:p>
          </p:txBody>
        </p:sp>
      </p:grpSp>
      <p:sp>
        <p:nvSpPr>
          <p:cNvPr id="27" name="TextBox 26">
            <a:extLst>
              <a:ext uri="{FF2B5EF4-FFF2-40B4-BE49-F238E27FC236}">
                <a16:creationId xmlns:a16="http://schemas.microsoft.com/office/drawing/2014/main" id="{DD2DFAC5-75B0-42C6-BCAD-1F9DF8E48825}"/>
              </a:ext>
            </a:extLst>
          </p:cNvPr>
          <p:cNvSpPr txBox="1"/>
          <p:nvPr/>
        </p:nvSpPr>
        <p:spPr>
          <a:xfrm>
            <a:off x="4725882" y="6215405"/>
            <a:ext cx="4301376" cy="646331"/>
          </a:xfrm>
          <a:prstGeom prst="rect">
            <a:avLst/>
          </a:prstGeom>
          <a:noFill/>
        </p:spPr>
        <p:txBody>
          <a:bodyPr wrap="square" rtlCol="0">
            <a:spAutoFit/>
          </a:bodyPr>
          <a:lstStyle/>
          <a:p>
            <a:r>
              <a:rPr lang="en-US" sz="3600" dirty="0">
                <a:solidFill>
                  <a:schemeClr val="accent6">
                    <a:lumMod val="75000"/>
                  </a:schemeClr>
                </a:solidFill>
                <a:latin typeface="Franklin Gothic Medium" panose="020B0603020102020204" pitchFamily="34" charset="0"/>
              </a:rPr>
              <a:t>Consistent linked list</a:t>
            </a:r>
          </a:p>
        </p:txBody>
      </p:sp>
      <p:sp>
        <p:nvSpPr>
          <p:cNvPr id="32" name="TextBox 31">
            <a:extLst>
              <a:ext uri="{FF2B5EF4-FFF2-40B4-BE49-F238E27FC236}">
                <a16:creationId xmlns:a16="http://schemas.microsoft.com/office/drawing/2014/main" id="{5DA4ADF8-EC1E-4BF9-B47D-CF5F56C371ED}"/>
              </a:ext>
            </a:extLst>
          </p:cNvPr>
          <p:cNvSpPr txBox="1"/>
          <p:nvPr/>
        </p:nvSpPr>
        <p:spPr>
          <a:xfrm>
            <a:off x="4741390" y="3597812"/>
            <a:ext cx="1469993" cy="646331"/>
          </a:xfrm>
          <a:prstGeom prst="rect">
            <a:avLst/>
          </a:prstGeom>
          <a:noFill/>
        </p:spPr>
        <p:txBody>
          <a:bodyPr wrap="square" rtlCol="0">
            <a:spAutoFit/>
          </a:bodyPr>
          <a:lstStyle/>
          <a:p>
            <a:r>
              <a:rPr lang="en-US" sz="3600" dirty="0">
                <a:solidFill>
                  <a:schemeClr val="accent5">
                    <a:lumMod val="75000"/>
                  </a:schemeClr>
                </a:solidFill>
                <a:latin typeface="Franklin Gothic Medium" panose="020B0603020102020204" pitchFamily="34" charset="0"/>
              </a:rPr>
              <a:t>Head</a:t>
            </a:r>
          </a:p>
        </p:txBody>
      </p:sp>
      <p:sp>
        <p:nvSpPr>
          <p:cNvPr id="6" name="Slide Number Placeholder 5">
            <a:extLst>
              <a:ext uri="{FF2B5EF4-FFF2-40B4-BE49-F238E27FC236}">
                <a16:creationId xmlns:a16="http://schemas.microsoft.com/office/drawing/2014/main" id="{FEF54C5A-8796-4ACA-B127-9792DD710B8B}"/>
              </a:ext>
            </a:extLst>
          </p:cNvPr>
          <p:cNvSpPr>
            <a:spLocks noGrp="1"/>
          </p:cNvSpPr>
          <p:nvPr>
            <p:ph type="sldNum" sz="quarter" idx="12"/>
          </p:nvPr>
        </p:nvSpPr>
        <p:spPr/>
        <p:txBody>
          <a:bodyPr/>
          <a:lstStyle/>
          <a:p>
            <a:fld id="{5E9D59E2-FF9E-824B-BC6B-E1567BE22C0E}" type="slidenum">
              <a:rPr lang="en-US" smtClean="0"/>
              <a:t>9</a:t>
            </a:fld>
            <a:endParaRPr lang="en-US" dirty="0"/>
          </a:p>
        </p:txBody>
      </p:sp>
      <p:sp>
        <p:nvSpPr>
          <p:cNvPr id="29" name="TextBox 28">
            <a:extLst>
              <a:ext uri="{FF2B5EF4-FFF2-40B4-BE49-F238E27FC236}">
                <a16:creationId xmlns:a16="http://schemas.microsoft.com/office/drawing/2014/main" id="{CCFF80EF-005B-436A-A81B-11A794018207}"/>
              </a:ext>
            </a:extLst>
          </p:cNvPr>
          <p:cNvSpPr txBox="1"/>
          <p:nvPr/>
        </p:nvSpPr>
        <p:spPr>
          <a:xfrm>
            <a:off x="0" y="6169709"/>
            <a:ext cx="12191999" cy="669687"/>
          </a:xfrm>
          <a:prstGeom prst="roundRect">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4000"/>
              </a:lnSpc>
            </a:pPr>
            <a:r>
              <a:rPr lang="en-US" sz="3600" dirty="0">
                <a:latin typeface="Franklin Gothic Medium" panose="020B0603020102020204" pitchFamily="34" charset="0"/>
              </a:rPr>
              <a:t>Ensuring crash consistency with low-level primitives is </a:t>
            </a:r>
            <a:r>
              <a:rPr lang="en-US" sz="3600" dirty="0">
                <a:solidFill>
                  <a:schemeClr val="accent2">
                    <a:lumMod val="75000"/>
                  </a:schemeClr>
                </a:solidFill>
                <a:latin typeface="Franklin Gothic Medium" panose="020B0603020102020204" pitchFamily="34" charset="0"/>
              </a:rPr>
              <a:t>HARD</a:t>
            </a:r>
            <a:r>
              <a:rPr lang="en-US" sz="3600" dirty="0">
                <a:latin typeface="Franklin Gothic Medium" panose="020B0603020102020204" pitchFamily="34" charset="0"/>
              </a:rPr>
              <a:t>!</a:t>
            </a:r>
          </a:p>
        </p:txBody>
      </p:sp>
    </p:spTree>
    <p:extLst>
      <p:ext uri="{BB962C8B-B14F-4D97-AF65-F5344CB8AC3E}">
        <p14:creationId xmlns:p14="http://schemas.microsoft.com/office/powerpoint/2010/main" val="14492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1.85185E-6 L -4.16667E-7 0.05579 " pathEditMode="relative" rAng="0" ptsTypes="AA">
                                      <p:cBhvr>
                                        <p:cTn id="6" dur="1000" fill="hold"/>
                                        <p:tgtEl>
                                          <p:spTgt spid="4"/>
                                        </p:tgtEl>
                                        <p:attrNameLst>
                                          <p:attrName>ppt_x</p:attrName>
                                          <p:attrName>ppt_y</p:attrName>
                                        </p:attrNameLst>
                                      </p:cBhvr>
                                      <p:rCtr x="0" y="2778"/>
                                    </p:animMotion>
                                  </p:childTnLst>
                                </p:cTn>
                              </p:par>
                            </p:childTnLst>
                          </p:cTn>
                        </p:par>
                        <p:par>
                          <p:cTn id="7" fill="hold">
                            <p:stCondLst>
                              <p:cond delay="1000"/>
                            </p:stCondLst>
                            <p:childTnLst>
                              <p:par>
                                <p:cTn id="8" presetID="2" presetClass="entr" presetSubtype="8"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750" fill="hold"/>
                                        <p:tgtEl>
                                          <p:spTgt spid="3"/>
                                        </p:tgtEl>
                                        <p:attrNameLst>
                                          <p:attrName>ppt_x</p:attrName>
                                        </p:attrNameLst>
                                      </p:cBhvr>
                                      <p:tavLst>
                                        <p:tav tm="0">
                                          <p:val>
                                            <p:strVal val="0-#ppt_w/2"/>
                                          </p:val>
                                        </p:tav>
                                        <p:tav tm="100000">
                                          <p:val>
                                            <p:strVal val="#ppt_x"/>
                                          </p:val>
                                        </p:tav>
                                      </p:tavLst>
                                    </p:anim>
                                    <p:anim calcmode="lin" valueType="num">
                                      <p:cBhvr additive="base">
                                        <p:cTn id="11" dur="750" fill="hold"/>
                                        <p:tgtEl>
                                          <p:spTgt spid="3"/>
                                        </p:tgtEl>
                                        <p:attrNameLst>
                                          <p:attrName>ppt_y</p:attrName>
                                        </p:attrNameLst>
                                      </p:cBhvr>
                                      <p:tavLst>
                                        <p:tav tm="0">
                                          <p:val>
                                            <p:strVal val="#ppt_y"/>
                                          </p:val>
                                        </p:tav>
                                        <p:tav tm="100000">
                                          <p:val>
                                            <p:strVal val="#ppt_y"/>
                                          </p:val>
                                        </p:tav>
                                      </p:tavLst>
                                    </p:anim>
                                  </p:childTnLst>
                                </p:cTn>
                              </p:par>
                              <p:par>
                                <p:cTn id="12" presetID="1" presetClass="exit"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par>
                          <p:cTn id="18" fill="hold">
                            <p:stCondLst>
                              <p:cond delay="1750"/>
                            </p:stCondLst>
                            <p:childTnLst>
                              <p:par>
                                <p:cTn id="19" presetID="2"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750" fill="hold"/>
                                        <p:tgtEl>
                                          <p:spTgt spid="5"/>
                                        </p:tgtEl>
                                        <p:attrNameLst>
                                          <p:attrName>ppt_x</p:attrName>
                                        </p:attrNameLst>
                                      </p:cBhvr>
                                      <p:tavLst>
                                        <p:tav tm="0">
                                          <p:val>
                                            <p:strVal val="1+#ppt_w/2"/>
                                          </p:val>
                                        </p:tav>
                                        <p:tav tm="100000">
                                          <p:val>
                                            <p:strVal val="#ppt_x"/>
                                          </p:val>
                                        </p:tav>
                                      </p:tavLst>
                                    </p:anim>
                                    <p:anim calcmode="lin" valueType="num">
                                      <p:cBhvr additive="base">
                                        <p:cTn id="22"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16" grpId="0"/>
      <p:bldP spid="3" grpId="0"/>
      <p:bldP spid="21" grpId="0"/>
      <p:bldP spid="4" grpId="0"/>
      <p:bldP spid="27" grpId="0"/>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6619</TotalTime>
  <Words>4385</Words>
  <Application>Microsoft Office PowerPoint</Application>
  <PresentationFormat>Widescreen</PresentationFormat>
  <Paragraphs>837</Paragraphs>
  <Slides>53</Slides>
  <Notes>48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Courier</vt:lpstr>
      <vt:lpstr>Arial</vt:lpstr>
      <vt:lpstr>Calibri</vt:lpstr>
      <vt:lpstr>Franklin Gothic Medium</vt:lpstr>
      <vt:lpstr>Franklin Gothic Medium Cond</vt:lpstr>
      <vt:lpstr>Office Theme</vt:lpstr>
      <vt:lpstr>PMTest: A Fast and Flexible Testing Framework for Persistent Memory Programs </vt:lpstr>
      <vt:lpstr>SUMMARY</vt:lpstr>
      <vt:lpstr>BACKGROUND</vt:lpstr>
      <vt:lpstr>INTEGRATION OF PM</vt:lpstr>
      <vt:lpstr>PERSISTENCY PROGRAMMING</vt:lpstr>
      <vt:lpstr>PERSISTENCY PROGRAMMING</vt:lpstr>
      <vt:lpstr>PERSISTENCY PROGRAMMING</vt:lpstr>
      <vt:lpstr>PROGRAM USING LOW-LEVEL PRIMITIVES</vt:lpstr>
      <vt:lpstr>PROGRAM USING LOW-LEVEL PRIMITIVES</vt:lpstr>
      <vt:lpstr>PERSISTENCY PROGRAMMING</vt:lpstr>
      <vt:lpstr>PROGRAM USING TRANSACTIONS</vt:lpstr>
      <vt:lpstr>PROGRAM USING TRANSACTIONS</vt:lpstr>
      <vt:lpstr>PERSISTENCE PROGRAMMING IS HARD</vt:lpstr>
      <vt:lpstr>OUTLINE</vt:lpstr>
      <vt:lpstr>REQUIREMENTS OF THE TOOL</vt:lpstr>
      <vt:lpstr>PMTEST KEY IDEAS: FLEXIBLE</vt:lpstr>
      <vt:lpstr>PMTEST KEY IDEAS: FAST</vt:lpstr>
      <vt:lpstr>PMTEST KEY IDEAS: FAST</vt:lpstr>
      <vt:lpstr>PMTEST KEY IDEAS: FAST</vt:lpstr>
      <vt:lpstr>PMTEST KEY IDEAS: FAST</vt:lpstr>
      <vt:lpstr>PMTEST KEY IDEAS: FAST</vt:lpstr>
      <vt:lpstr>OUTLINE</vt:lpstr>
      <vt:lpstr>PMTEST OVERVIEW</vt:lpstr>
      <vt:lpstr>PMTEST OVERVIEW</vt:lpstr>
      <vt:lpstr>PMTEST INTERFACE</vt:lpstr>
      <vt:lpstr>PMTEST LOW-LEVEL INTERFACE</vt:lpstr>
      <vt:lpstr>PMTEST LOW-LEVEL INTERFACE</vt:lpstr>
      <vt:lpstr>EXAMPLE</vt:lpstr>
      <vt:lpstr>PMTEST LOW-LEVEL INTERFACE</vt:lpstr>
      <vt:lpstr>PMTEST HIGH-LEVEL INTERFACE</vt:lpstr>
      <vt:lpstr>PMTEST HIGH-LEVEL INTERFACE</vt:lpstr>
      <vt:lpstr>OUTLINE</vt:lpstr>
      <vt:lpstr>PMTEST OVERVIEW</vt:lpstr>
      <vt:lpstr>PMTEST OVERVIEW</vt:lpstr>
      <vt:lpstr>PMTEST CHECKING MECHANISM</vt:lpstr>
      <vt:lpstr>CHECKING ENGINE ALGORITHM</vt:lpstr>
      <vt:lpstr>CHECKING ENGINE EXECUTION</vt:lpstr>
      <vt:lpstr>CHECKING ENGINE EXECUTION</vt:lpstr>
      <vt:lpstr>SYSTEM INTEGRATION</vt:lpstr>
      <vt:lpstr>OUTLINE</vt:lpstr>
      <vt:lpstr>METHODOLOGY </vt:lpstr>
      <vt:lpstr>METHODOLOGY </vt:lpstr>
      <vt:lpstr>MICRO-BENCHMARK</vt:lpstr>
      <vt:lpstr>REAL-WORLD WORKLOADS</vt:lpstr>
      <vt:lpstr>BUG DETECTION</vt:lpstr>
      <vt:lpstr>OUTLINE</vt:lpstr>
      <vt:lpstr>CONCLUSION</vt:lpstr>
      <vt:lpstr>PMTest: A Fast and Flexible Testing Framework for Persistent Memory Programs </vt:lpstr>
      <vt:lpstr>BACKUP SLIDES</vt:lpstr>
      <vt:lpstr>SCALABILITY</vt:lpstr>
      <vt:lpstr>PM OPERATION TRACKING</vt:lpstr>
      <vt:lpstr>ANOTHER EXAMPLE</vt:lpstr>
      <vt:lpstr>USING PMTEST INTERFACE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Sihang Liu</dc:creator>
  <cp:lastModifiedBy>Sihang Liu</cp:lastModifiedBy>
  <cp:revision>45</cp:revision>
  <dcterms:created xsi:type="dcterms:W3CDTF">2019-03-23T20:37:48Z</dcterms:created>
  <dcterms:modified xsi:type="dcterms:W3CDTF">2019-04-23T17:50:11Z</dcterms:modified>
</cp:coreProperties>
</file>