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96" r:id="rId4"/>
    <p:sldId id="263" r:id="rId5"/>
    <p:sldId id="295" r:id="rId6"/>
    <p:sldId id="261" r:id="rId7"/>
    <p:sldId id="266" r:id="rId8"/>
    <p:sldId id="283" r:id="rId9"/>
    <p:sldId id="267" r:id="rId10"/>
    <p:sldId id="297" r:id="rId11"/>
    <p:sldId id="272" r:id="rId12"/>
    <p:sldId id="260" r:id="rId13"/>
    <p:sldId id="270" r:id="rId14"/>
    <p:sldId id="280" r:id="rId15"/>
    <p:sldId id="268" r:id="rId16"/>
    <p:sldId id="276" r:id="rId17"/>
    <p:sldId id="281" r:id="rId18"/>
    <p:sldId id="306" r:id="rId19"/>
    <p:sldId id="305" r:id="rId20"/>
    <p:sldId id="302" r:id="rId21"/>
    <p:sldId id="274" r:id="rId22"/>
    <p:sldId id="285" r:id="rId23"/>
    <p:sldId id="290" r:id="rId24"/>
    <p:sldId id="284" r:id="rId25"/>
    <p:sldId id="257" r:id="rId26"/>
    <p:sldId id="292" r:id="rId27"/>
    <p:sldId id="287" r:id="rId28"/>
    <p:sldId id="275" r:id="rId29"/>
    <p:sldId id="291" r:id="rId30"/>
    <p:sldId id="278" r:id="rId31"/>
    <p:sldId id="262" r:id="rId32"/>
    <p:sldId id="264" r:id="rId33"/>
    <p:sldId id="298" r:id="rId34"/>
    <p:sldId id="299" r:id="rId35"/>
    <p:sldId id="307" r:id="rId36"/>
    <p:sldId id="282" r:id="rId37"/>
    <p:sldId id="303" r:id="rId38"/>
    <p:sldId id="289" r:id="rId3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hang Liu" initials="SL" lastIdx="1" clrIdx="0">
    <p:extLst>
      <p:ext uri="{19B8F6BF-5375-455C-9EA6-DF929625EA0E}">
        <p15:presenceInfo xmlns:p15="http://schemas.microsoft.com/office/powerpoint/2012/main" userId="1310673794729c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9FB"/>
    <a:srgbClr val="0E00C0"/>
    <a:srgbClr val="E09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5" autoAdjust="0"/>
    <p:restoredTop sz="88820" autoAdjust="0"/>
  </p:normalViewPr>
  <p:slideViewPr>
    <p:cSldViewPr snapToGrid="0" snapToObjects="1">
      <p:cViewPr varScale="1">
        <p:scale>
          <a:sx n="112" d="100"/>
          <a:sy n="112" d="100"/>
        </p:scale>
        <p:origin x="11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310673794729cb3/Documents/wax_intr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310673794729cb3/Documents/wax_intr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53762276384907"/>
          <c:y val="0.31540058119851488"/>
          <c:w val="0.57358945432097119"/>
          <c:h val="0.51428777448575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16Gb</c:v>
                </c:pt>
                <c:pt idx="1">
                  <c:v>32Gb</c:v>
                </c:pt>
                <c:pt idx="2">
                  <c:v>64Gb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2.6</c:v>
                </c:pt>
                <c:pt idx="1">
                  <c:v>5.5</c:v>
                </c:pt>
                <c:pt idx="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7D-4959-8475-480A20F01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100"/>
        <c:axId val="-1832854304"/>
        <c:axId val="-1832845472"/>
      </c:barChart>
      <c:catAx>
        <c:axId val="-183285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845472"/>
        <c:crosses val="autoZero"/>
        <c:auto val="1"/>
        <c:lblAlgn val="ctr"/>
        <c:lblOffset val="100"/>
        <c:noMultiLvlLbl val="0"/>
      </c:catAx>
      <c:valAx>
        <c:axId val="-1832845472"/>
        <c:scaling>
          <c:orientation val="minMax"/>
          <c:max val="15"/>
          <c:min val="0"/>
        </c:scaling>
        <c:delete val="0"/>
        <c:axPos val="l"/>
        <c:majorGridlines>
          <c:spPr>
            <a:ln w="12700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>
                    <a:solidFill>
                      <a:schemeClr val="tx1"/>
                    </a:solidFill>
                  </a:rPr>
                  <a:t>% Speedup</a:t>
                </a:r>
                <a:r>
                  <a:rPr lang="en-US" sz="2400" b="1" baseline="0" dirty="0">
                    <a:solidFill>
                      <a:schemeClr val="tx1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10110944974210526"/>
              <c:y val="0.378229904462243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854304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18207926040909"/>
          <c:y val="0.29265015210824519"/>
          <c:w val="0.60208133898298621"/>
          <c:h val="0.50976567368981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16Gb</c:v>
                </c:pt>
                <c:pt idx="1">
                  <c:v>32Gb</c:v>
                </c:pt>
                <c:pt idx="2">
                  <c:v>64Gb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2.8</c:v>
                </c:pt>
                <c:pt idx="1">
                  <c:v>5.9</c:v>
                </c:pt>
                <c:pt idx="2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CA-49F9-94F0-D034CF691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100"/>
        <c:axId val="-1832796560"/>
        <c:axId val="-1832787728"/>
      </c:barChart>
      <c:catAx>
        <c:axId val="-183279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787728"/>
        <c:crosses val="autoZero"/>
        <c:auto val="1"/>
        <c:lblAlgn val="ctr"/>
        <c:lblOffset val="100"/>
        <c:noMultiLvlLbl val="0"/>
      </c:catAx>
      <c:valAx>
        <c:axId val="-1832787728"/>
        <c:scaling>
          <c:orientation val="minMax"/>
          <c:max val="15"/>
          <c:min val="0"/>
        </c:scaling>
        <c:delete val="0"/>
        <c:axPos val="l"/>
        <c:majorGridlines>
          <c:spPr>
            <a:ln w="12700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2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baseline="0" dirty="0">
                    <a:solidFill>
                      <a:schemeClr val="tx1"/>
                    </a:solidFill>
                  </a:rPr>
                  <a:t> % Energy Reduction</a:t>
                </a:r>
              </a:p>
            </c:rich>
          </c:tx>
          <c:layout>
            <c:manualLayout>
              <c:xMode val="edge"/>
              <c:yMode val="edge"/>
              <c:x val="7.2654739339204188E-2"/>
              <c:y val="0.25134999585853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2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796560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40880794777509"/>
          <c:y val="0.2302928750508971"/>
          <c:w val="0.59271826913704517"/>
          <c:h val="0.599395480633372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16Gb</c:v>
                </c:pt>
                <c:pt idx="1">
                  <c:v>32Gb</c:v>
                </c:pt>
                <c:pt idx="2">
                  <c:v>64Gb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2.6</c:v>
                </c:pt>
                <c:pt idx="1">
                  <c:v>5.5</c:v>
                </c:pt>
                <c:pt idx="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1-6346-A8E7-5BED50A49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100"/>
        <c:axId val="-1832854304"/>
        <c:axId val="-1832845472"/>
      </c:barChart>
      <c:catAx>
        <c:axId val="-183285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845472"/>
        <c:crosses val="autoZero"/>
        <c:auto val="1"/>
        <c:lblAlgn val="ctr"/>
        <c:lblOffset val="100"/>
        <c:noMultiLvlLbl val="0"/>
      </c:catAx>
      <c:valAx>
        <c:axId val="-1832845472"/>
        <c:scaling>
          <c:orientation val="minMax"/>
          <c:max val="15"/>
          <c:min val="0"/>
        </c:scaling>
        <c:delete val="0"/>
        <c:axPos val="l"/>
        <c:majorGridlines>
          <c:spPr>
            <a:ln w="12700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>
                    <a:solidFill>
                      <a:schemeClr val="tx1"/>
                    </a:solidFill>
                  </a:rPr>
                  <a:t>% Speedup</a:t>
                </a:r>
                <a:r>
                  <a:rPr lang="en-US" sz="2400" b="1" baseline="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ts val="2800"/>
                  </a:lnSpc>
                  <a:defRPr>
                    <a:solidFill>
                      <a:schemeClr val="tx1"/>
                    </a:solidFill>
                  </a:defRPr>
                </a:pPr>
                <a:r>
                  <a:rPr lang="en-US" sz="2400" b="1" baseline="0" dirty="0">
                    <a:solidFill>
                      <a:schemeClr val="tx1"/>
                    </a:solidFill>
                  </a:rPr>
                  <a:t>over HI-REF </a:t>
                </a:r>
              </a:p>
            </c:rich>
          </c:tx>
          <c:layout>
            <c:manualLayout>
              <c:xMode val="edge"/>
              <c:yMode val="edge"/>
              <c:x val="1.912881481607397E-2"/>
              <c:y val="0.330569589019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854304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23664087200943"/>
          <c:y val="0.1939252129770086"/>
          <c:w val="0.61721774301198706"/>
          <c:h val="0.60849061282105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16Gb</c:v>
                </c:pt>
                <c:pt idx="1">
                  <c:v>32Gb</c:v>
                </c:pt>
                <c:pt idx="2">
                  <c:v>64Gb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2.8</c:v>
                </c:pt>
                <c:pt idx="1">
                  <c:v>5.9</c:v>
                </c:pt>
                <c:pt idx="2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6-1B4F-BFC5-E54CB4B3F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overlap val="-100"/>
        <c:axId val="-1832796560"/>
        <c:axId val="-1832787728"/>
      </c:barChart>
      <c:catAx>
        <c:axId val="-183279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787728"/>
        <c:crosses val="autoZero"/>
        <c:auto val="1"/>
        <c:lblAlgn val="ctr"/>
        <c:lblOffset val="100"/>
        <c:noMultiLvlLbl val="0"/>
      </c:catAx>
      <c:valAx>
        <c:axId val="-1832787728"/>
        <c:scaling>
          <c:orientation val="minMax"/>
          <c:max val="15"/>
          <c:min val="0"/>
        </c:scaling>
        <c:delete val="0"/>
        <c:axPos val="l"/>
        <c:majorGridlines>
          <c:spPr>
            <a:ln w="12700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lnSpc>
                    <a:spcPts val="2800"/>
                  </a:lnSpc>
                  <a:defRPr sz="2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baseline="0" dirty="0">
                    <a:solidFill>
                      <a:schemeClr val="tx1"/>
                    </a:solidFill>
                  </a:rPr>
                  <a:t> % Energy Reduction over HI-REF </a:t>
                </a:r>
              </a:p>
            </c:rich>
          </c:tx>
          <c:layout>
            <c:manualLayout>
              <c:xMode val="edge"/>
              <c:yMode val="edge"/>
              <c:x val="3.0272808058001747E-3"/>
              <c:y val="0.179859522694539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lnSpc>
                  <a:spcPts val="2800"/>
                </a:lnSpc>
                <a:defRPr sz="2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32796560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36322587336157"/>
          <c:y val="0.41859369141357328"/>
          <c:w val="0.71518895244477421"/>
          <c:h val="0.44144122609673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2Gb</c:v>
                </c:pt>
                <c:pt idx="1">
                  <c:v>4Gb</c:v>
                </c:pt>
                <c:pt idx="2">
                  <c:v>8Gb</c:v>
                </c:pt>
                <c:pt idx="3">
                  <c:v>16Gb</c:v>
                </c:pt>
                <c:pt idx="4">
                  <c:v>32Gb</c:v>
                </c:pt>
                <c:pt idx="5">
                  <c:v>64Gb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9</c:v>
                </c:pt>
                <c:pt idx="3">
                  <c:v>15</c:v>
                </c:pt>
                <c:pt idx="4">
                  <c:v>25</c:v>
                </c:pt>
                <c:pt idx="5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B-FE4A-942D-6E23706C6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1872096847"/>
        <c:axId val="1872098543"/>
      </c:barChart>
      <c:catAx>
        <c:axId val="1872096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98543"/>
        <c:crosses val="autoZero"/>
        <c:auto val="1"/>
        <c:lblAlgn val="ctr"/>
        <c:lblOffset val="100"/>
        <c:noMultiLvlLbl val="0"/>
      </c:catAx>
      <c:valAx>
        <c:axId val="1872098543"/>
        <c:scaling>
          <c:orientation val="minMax"/>
          <c:max val="100"/>
        </c:scaling>
        <c:delete val="0"/>
        <c:axPos val="l"/>
        <c:majorGridlines>
          <c:spPr>
            <a:ln w="1587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>
                    <a:solidFill>
                      <a:schemeClr val="tx1"/>
                    </a:solidFill>
                  </a:rPr>
                  <a:t>% Time</a:t>
                </a:r>
                <a:r>
                  <a:rPr lang="en-US" sz="2400" b="1" baseline="0" dirty="0">
                    <a:solidFill>
                      <a:schemeClr val="tx1"/>
                    </a:solidFill>
                  </a:rPr>
                  <a:t> on Refresh</a:t>
                </a:r>
                <a:endParaRPr lang="en-US" sz="2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5.2684903748733539E-2"/>
              <c:y val="0.376354283839520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9684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28045103779729"/>
          <c:y val="0.25411360857284254"/>
          <c:w val="0.71249040642628869"/>
          <c:h val="0.514007918675011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Energy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Sheet1!$D$2:$D$7</c:f>
              <c:strCache>
                <c:ptCount val="6"/>
                <c:pt idx="0">
                  <c:v>2Gb</c:v>
                </c:pt>
                <c:pt idx="1">
                  <c:v>4Gb</c:v>
                </c:pt>
                <c:pt idx="2">
                  <c:v>8Gb</c:v>
                </c:pt>
                <c:pt idx="3">
                  <c:v>16Gb</c:v>
                </c:pt>
                <c:pt idx="4">
                  <c:v>32Gb</c:v>
                </c:pt>
                <c:pt idx="5">
                  <c:v>64Gb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10</c:v>
                </c:pt>
                <c:pt idx="1">
                  <c:v>15</c:v>
                </c:pt>
                <c:pt idx="2">
                  <c:v>17</c:v>
                </c:pt>
                <c:pt idx="3">
                  <c:v>23</c:v>
                </c:pt>
                <c:pt idx="4">
                  <c:v>35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E-8646-ABD2-DDD0426E3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1748717071"/>
        <c:axId val="1878422431"/>
      </c:barChart>
      <c:catAx>
        <c:axId val="174871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8422431"/>
        <c:crosses val="autoZero"/>
        <c:auto val="1"/>
        <c:lblAlgn val="ctr"/>
        <c:lblOffset val="100"/>
        <c:noMultiLvlLbl val="0"/>
      </c:catAx>
      <c:valAx>
        <c:axId val="1878422431"/>
        <c:scaling>
          <c:orientation val="minMax"/>
          <c:max val="100"/>
        </c:scaling>
        <c:delete val="0"/>
        <c:axPos val="l"/>
        <c:majorGridlines>
          <c:spPr>
            <a:ln w="15875" cap="flat" cmpd="sng" algn="ctr">
              <a:solidFill>
                <a:schemeClr val="bg2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>
                    <a:solidFill>
                      <a:schemeClr val="tx1"/>
                    </a:solidFill>
                  </a:rPr>
                  <a:t>% DRAM Energy on Refresh</a:t>
                </a:r>
              </a:p>
            </c:rich>
          </c:tx>
          <c:layout>
            <c:manualLayout>
              <c:xMode val="edge"/>
              <c:yMode val="edge"/>
              <c:x val="2.4229074889867842E-2"/>
              <c:y val="0.190634866768782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71707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CC2F01-B57F-764F-8BE0-28525A3803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1ACE4-88FB-D640-89E6-A4D70D0EF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D0F6B-79B9-254B-A299-9F2C5CA90B8A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483BB-BC78-F54B-94DA-C46E9902A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11FD0-DE83-6E45-8AD4-7CB11DF887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C09F6-AAF8-4142-B925-ACF25EF0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73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A858E-0B7D-C34A-8191-EBC100180CB0}" type="datetimeFigureOut">
              <a:rPr lang="en-US" smtClean="0"/>
              <a:t>3/25/18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24BEA-2CCE-F740-A2A0-AF08377A7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5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77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86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89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5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1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64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procedure of reshuffle (mem, mc, cache)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77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Worst-case assume every input contains error, but actually it is very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4BEA-2CCE-F740-A2A0-AF08377A77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9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B673-494D-6E44-8BF2-CCB930C76103}" type="datetime1">
              <a:rPr lang="en-US" smtClean="0"/>
              <a:t>3/25/18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2B5B2F3E-7B34-5B41-8922-94A0090A4F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6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04F3-4C62-2F46-A77C-A9562966D04F}" type="datetime1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6C82-E94B-6844-906D-B110D73FA47E}" type="datetime1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7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811DE-404C-3C49-BFF7-DC49D4041528}" type="datetime1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9406-E7C6-854B-8F9D-3A6FCC15F5FB}" type="datetime1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4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85FA-B535-4E4D-97B1-01D56D372B43}" type="datetime1">
              <a:rPr lang="en-US" smtClean="0"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C9EA-0006-3D4B-A6AA-C405233DC3AE}" type="datetime1">
              <a:rPr lang="en-US" smtClean="0"/>
              <a:t>3/25/18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1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BEF3-B731-CC4B-9D5C-BC3C92D80C7E}" type="datetime1">
              <a:rPr lang="en-US" smtClean="0"/>
              <a:t>3/25/18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EC403-B9DD-8242-B5D8-9909C451644D}" type="datetime1">
              <a:rPr lang="en-US" smtClean="0"/>
              <a:t>3/25/18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224B-4FAF-1B4B-98CE-7D8B1DDED561}" type="datetime1">
              <a:rPr lang="en-US" smtClean="0"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0DD97-3335-0B44-828D-C8A88111B8A7}" type="datetime1">
              <a:rPr lang="en-US" smtClean="0"/>
              <a:t>3/25/18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7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AFF36-7173-6A44-A243-87ABE65E3DCF}" type="datetime1">
              <a:rPr lang="en-US" smtClean="0"/>
              <a:t>3/25/18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2F3E-7B34-5B41-8922-94A0090A4F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9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25F5-99FA-2048-AD2A-503C6F18B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315" y="948967"/>
            <a:ext cx="8862237" cy="2387600"/>
          </a:xfrm>
        </p:spPr>
        <p:txBody>
          <a:bodyPr>
            <a:noAutofit/>
          </a:bodyPr>
          <a:lstStyle/>
          <a:p>
            <a:r>
              <a:rPr lang="en-US" sz="6500" b="1" dirty="0">
                <a:solidFill>
                  <a:schemeClr val="accent2">
                    <a:lumMod val="75000"/>
                  </a:schemeClr>
                </a:solidFill>
              </a:rPr>
              <a:t>ARMOR: </a:t>
            </a:r>
            <a:br>
              <a:rPr lang="en-US" sz="4800" b="1" dirty="0"/>
            </a:br>
            <a:r>
              <a:rPr lang="en-US" sz="4800" b="1" dirty="0"/>
              <a:t>Towards Restricted Approximation with A Worst-Case Guarantee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9FBD8-2B54-7448-BF37-FCA4352E6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25" y="4052395"/>
            <a:ext cx="8995733" cy="52339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Sihang Liu</a:t>
            </a:r>
            <a:r>
              <a:rPr lang="en-US" sz="2800" dirty="0"/>
              <a:t>, Kevin </a:t>
            </a:r>
            <a:r>
              <a:rPr lang="en-US" sz="2800" dirty="0" err="1"/>
              <a:t>Angstadt</a:t>
            </a:r>
            <a:r>
              <a:rPr lang="en-US" sz="2800" dirty="0"/>
              <a:t>, Mike </a:t>
            </a:r>
            <a:r>
              <a:rPr lang="en-US" sz="2800" dirty="0" err="1"/>
              <a:t>Ferdman</a:t>
            </a:r>
            <a:r>
              <a:rPr lang="en-US" sz="2800" dirty="0"/>
              <a:t>, and Samira Khan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21F65-B5B7-164B-BB4B-C2CCC5EB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031" y="4937657"/>
            <a:ext cx="1451189" cy="1197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E663A-FE20-9C4F-8D28-60C11C89C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836" y="4937656"/>
            <a:ext cx="1087196" cy="1210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B3C17-2DAF-4095-9A51-CA9040365F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77" r="1588" b="20795"/>
          <a:stretch/>
        </p:blipFill>
        <p:spPr>
          <a:xfrm>
            <a:off x="1070976" y="4935961"/>
            <a:ext cx="1941664" cy="12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0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A6FF-14C9-409B-BFE1-1F96BD2A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dirty="0"/>
              <a:t>KEY IDEAS</a:t>
            </a:r>
            <a:br>
              <a:rPr lang="en-US" sz="4800" b="1" dirty="0"/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PROVIDING RESTRICTED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11594-7C1A-476A-B6AF-03C41CFE1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: Rounded Corners 602">
            <a:extLst>
              <a:ext uri="{FF2B5EF4-FFF2-40B4-BE49-F238E27FC236}">
                <a16:creationId xmlns:a16="http://schemas.microsoft.com/office/drawing/2014/main" id="{27674A43-AA94-4D6B-8832-5D7F51CD7DDB}"/>
              </a:ext>
            </a:extLst>
          </p:cNvPr>
          <p:cNvSpPr/>
          <p:nvPr/>
        </p:nvSpPr>
        <p:spPr>
          <a:xfrm>
            <a:off x="0" y="1808903"/>
            <a:ext cx="9144000" cy="620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  1. 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Restrict error in input approximate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variables</a:t>
            </a:r>
          </a:p>
        </p:txBody>
      </p:sp>
      <p:sp>
        <p:nvSpPr>
          <p:cNvPr id="30" name="Rectangle: Rounded Corners 602">
            <a:extLst>
              <a:ext uri="{FF2B5EF4-FFF2-40B4-BE49-F238E27FC236}">
                <a16:creationId xmlns:a16="http://schemas.microsoft.com/office/drawing/2014/main" id="{6BAEC0F4-0AF4-48C0-B98A-258DFC548BC6}"/>
              </a:ext>
            </a:extLst>
          </p:cNvPr>
          <p:cNvSpPr/>
          <p:nvPr/>
        </p:nvSpPr>
        <p:spPr>
          <a:xfrm>
            <a:off x="0" y="2486970"/>
            <a:ext cx="9144000" cy="6203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  2. 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Analyze error due to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operations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 in program</a:t>
            </a:r>
          </a:p>
        </p:txBody>
      </p:sp>
      <p:sp>
        <p:nvSpPr>
          <p:cNvPr id="41" name="Rectangle: Rounded Corners 602">
            <a:extLst>
              <a:ext uri="{FF2B5EF4-FFF2-40B4-BE49-F238E27FC236}">
                <a16:creationId xmlns:a16="http://schemas.microsoft.com/office/drawing/2014/main" id="{4523C5F9-D5F3-4DDD-A1C4-1132B7A5E562}"/>
              </a:ext>
            </a:extLst>
          </p:cNvPr>
          <p:cNvSpPr/>
          <p:nvPr/>
        </p:nvSpPr>
        <p:spPr>
          <a:xfrm>
            <a:off x="0" y="6094344"/>
            <a:ext cx="9144000" cy="5909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Worst-case guarantee on output error</a:t>
            </a:r>
          </a:p>
        </p:txBody>
      </p:sp>
      <p:pic>
        <p:nvPicPr>
          <p:cNvPr id="45" name="Picture 2" descr="Image result for computer icon">
            <a:extLst>
              <a:ext uri="{FF2B5EF4-FFF2-40B4-BE49-F238E27FC236}">
                <a16:creationId xmlns:a16="http://schemas.microsoft.com/office/drawing/2014/main" id="{907C8208-5F04-5340-8136-834D8E6F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57" y="4490683"/>
            <a:ext cx="1417166" cy="14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Right 9">
            <a:extLst>
              <a:ext uri="{FF2B5EF4-FFF2-40B4-BE49-F238E27FC236}">
                <a16:creationId xmlns:a16="http://schemas.microsoft.com/office/drawing/2014/main" id="{27B5740E-317D-264A-83BA-B159BB4795A9}"/>
              </a:ext>
            </a:extLst>
          </p:cNvPr>
          <p:cNvSpPr/>
          <p:nvPr/>
        </p:nvSpPr>
        <p:spPr>
          <a:xfrm>
            <a:off x="5275157" y="4489457"/>
            <a:ext cx="1808502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OUTPUT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A38CFE5-5DD1-2245-AE98-2A84B4A5E25D}"/>
              </a:ext>
            </a:extLst>
          </p:cNvPr>
          <p:cNvGrpSpPr/>
          <p:nvPr/>
        </p:nvGrpSpPr>
        <p:grpSpPr>
          <a:xfrm>
            <a:off x="-40879" y="4273437"/>
            <a:ext cx="2321250" cy="1561581"/>
            <a:chOff x="1490537" y="5189531"/>
            <a:chExt cx="2321250" cy="1561581"/>
          </a:xfrm>
        </p:grpSpPr>
        <p:pic>
          <p:nvPicPr>
            <p:cNvPr id="48" name="Picture 2" descr="Image result for tick mark">
              <a:extLst>
                <a:ext uri="{FF2B5EF4-FFF2-40B4-BE49-F238E27FC236}">
                  <a16:creationId xmlns:a16="http://schemas.microsoft.com/office/drawing/2014/main" id="{93A50696-85BD-4F46-9783-AA5544226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271" y="6105266"/>
              <a:ext cx="645846" cy="64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579CE15-DE5E-4D4E-A14C-909E4DAE0955}"/>
                </a:ext>
              </a:extLst>
            </p:cNvPr>
            <p:cNvSpPr txBox="1"/>
            <p:nvPr/>
          </p:nvSpPr>
          <p:spPr>
            <a:xfrm>
              <a:off x="1490537" y="5189531"/>
              <a:ext cx="2321250" cy="9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  <a:t>Input Error </a:t>
              </a:r>
              <a:b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  <a:t>Restricted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DB82FAB-3720-4144-B876-63B1939EAD99}"/>
              </a:ext>
            </a:extLst>
          </p:cNvPr>
          <p:cNvSpPr txBox="1"/>
          <p:nvPr/>
        </p:nvSpPr>
        <p:spPr>
          <a:xfrm>
            <a:off x="6674269" y="4264800"/>
            <a:ext cx="2741398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Worst-Case</a:t>
            </a:r>
            <a:b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Guarantee</a:t>
            </a:r>
          </a:p>
        </p:txBody>
      </p:sp>
      <p:pic>
        <p:nvPicPr>
          <p:cNvPr id="51" name="Picture 2" descr="Image result for tick mark">
            <a:extLst>
              <a:ext uri="{FF2B5EF4-FFF2-40B4-BE49-F238E27FC236}">
                <a16:creationId xmlns:a16="http://schemas.microsoft.com/office/drawing/2014/main" id="{71E178F2-984B-FE41-935C-84746A52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00" y="5161994"/>
            <a:ext cx="645846" cy="6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rrow: Right 16">
            <a:extLst>
              <a:ext uri="{FF2B5EF4-FFF2-40B4-BE49-F238E27FC236}">
                <a16:creationId xmlns:a16="http://schemas.microsoft.com/office/drawing/2014/main" id="{E5782685-59C0-1C4B-8D77-D4B602937037}"/>
              </a:ext>
            </a:extLst>
          </p:cNvPr>
          <p:cNvSpPr/>
          <p:nvPr/>
        </p:nvSpPr>
        <p:spPr>
          <a:xfrm>
            <a:off x="2168257" y="4490683"/>
            <a:ext cx="1568705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7BA4D2-C986-614B-B6BA-C7167C7526FD}"/>
              </a:ext>
            </a:extLst>
          </p:cNvPr>
          <p:cNvGrpSpPr/>
          <p:nvPr/>
        </p:nvGrpSpPr>
        <p:grpSpPr>
          <a:xfrm>
            <a:off x="2311638" y="3123018"/>
            <a:ext cx="2023730" cy="1512816"/>
            <a:chOff x="1514873" y="2659766"/>
            <a:chExt cx="2023730" cy="1512816"/>
          </a:xfrm>
        </p:grpSpPr>
        <p:sp>
          <p:nvSpPr>
            <p:cNvPr id="54" name="Thought Bubble: Cloud 18">
              <a:extLst>
                <a:ext uri="{FF2B5EF4-FFF2-40B4-BE49-F238E27FC236}">
                  <a16:creationId xmlns:a16="http://schemas.microsoft.com/office/drawing/2014/main" id="{E168E4AE-D476-0C49-83C7-735CD8A17887}"/>
                </a:ext>
              </a:extLst>
            </p:cNvPr>
            <p:cNvSpPr/>
            <p:nvPr/>
          </p:nvSpPr>
          <p:spPr>
            <a:xfrm>
              <a:off x="1514873" y="2659766"/>
              <a:ext cx="2023730" cy="1512816"/>
            </a:xfrm>
            <a:prstGeom prst="cloudCallout">
              <a:avLst>
                <a:gd name="adj1" fmla="val 59039"/>
                <a:gd name="adj2" fmla="val 522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A44E6EB-53A4-BF44-93B1-47C9C84C7EC0}"/>
                </a:ext>
              </a:extLst>
            </p:cNvPr>
            <p:cNvGrpSpPr/>
            <p:nvPr/>
          </p:nvGrpSpPr>
          <p:grpSpPr>
            <a:xfrm>
              <a:off x="1973620" y="2807502"/>
              <a:ext cx="1378661" cy="1149768"/>
              <a:chOff x="1810422" y="4472732"/>
              <a:chExt cx="1908661" cy="159177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0121C4-707C-2A49-86BE-DEB3CB6E1FB5}"/>
                  </a:ext>
                </a:extLst>
              </p:cNvPr>
              <p:cNvSpPr/>
              <p:nvPr/>
            </p:nvSpPr>
            <p:spPr>
              <a:xfrm>
                <a:off x="1810423" y="4472732"/>
                <a:ext cx="828887" cy="6126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EB5C77B-5B2D-8849-8FD0-A20660AECF20}"/>
                  </a:ext>
                </a:extLst>
              </p:cNvPr>
              <p:cNvSpPr/>
              <p:nvPr/>
            </p:nvSpPr>
            <p:spPr>
              <a:xfrm>
                <a:off x="1810422" y="5451850"/>
                <a:ext cx="828887" cy="6126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8A0D585-4E6A-BD41-B926-0782DC607533}"/>
                  </a:ext>
                </a:extLst>
              </p:cNvPr>
              <p:cNvSpPr/>
              <p:nvPr/>
            </p:nvSpPr>
            <p:spPr>
              <a:xfrm>
                <a:off x="3117834" y="4974333"/>
                <a:ext cx="601249" cy="60124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accent1">
                        <a:lumMod val="75000"/>
                      </a:schemeClr>
                    </a:solidFill>
                  </a:rPr>
                  <a:t>+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6457D53-D5FF-1945-B108-BC006EFDBE88}"/>
                  </a:ext>
                </a:extLst>
              </p:cNvPr>
              <p:cNvCxnSpPr>
                <a:cxnSpLocks/>
                <a:endCxn id="58" idx="2"/>
              </p:cNvCxnSpPr>
              <p:nvPr/>
            </p:nvCxnSpPr>
            <p:spPr>
              <a:xfrm>
                <a:off x="2639309" y="4779060"/>
                <a:ext cx="478525" cy="4958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439830F6-049B-9A49-BA10-77607B38EB35}"/>
                  </a:ext>
                </a:extLst>
              </p:cNvPr>
              <p:cNvCxnSpPr>
                <a:stCxn id="57" idx="3"/>
                <a:endCxn id="58" idx="2"/>
              </p:cNvCxnSpPr>
              <p:nvPr/>
            </p:nvCxnSpPr>
            <p:spPr>
              <a:xfrm flipV="1">
                <a:off x="2639309" y="5274958"/>
                <a:ext cx="478525" cy="4832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hought Bubble: Cloud 18">
            <a:extLst>
              <a:ext uri="{FF2B5EF4-FFF2-40B4-BE49-F238E27FC236}">
                <a16:creationId xmlns:a16="http://schemas.microsoft.com/office/drawing/2014/main" id="{AEA35458-8FD0-7F4C-AA4C-04A09BA1F109}"/>
              </a:ext>
            </a:extLst>
          </p:cNvPr>
          <p:cNvSpPr/>
          <p:nvPr/>
        </p:nvSpPr>
        <p:spPr>
          <a:xfrm>
            <a:off x="2311638" y="3123018"/>
            <a:ext cx="2023730" cy="1512816"/>
          </a:xfrm>
          <a:prstGeom prst="cloudCallout">
            <a:avLst>
              <a:gd name="adj1" fmla="val 59039"/>
              <a:gd name="adj2" fmla="val 52245"/>
            </a:avLst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2" descr="Image result for tick mark">
            <a:extLst>
              <a:ext uri="{FF2B5EF4-FFF2-40B4-BE49-F238E27FC236}">
                <a16:creationId xmlns:a16="http://schemas.microsoft.com/office/drawing/2014/main" id="{53323C7A-A8E6-7E46-A588-55178DF1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18" y="3474008"/>
            <a:ext cx="645846" cy="6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4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41" grpId="0" animBg="1"/>
      <p:bldP spid="46" grpId="0" animBg="1"/>
      <p:bldP spid="50" grpId="0"/>
      <p:bldP spid="52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DA06A-166A-4F69-8EBF-F6BD70BE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369E9B-7ACB-4840-BA84-B415388CEFED}"/>
              </a:ext>
            </a:extLst>
          </p:cNvPr>
          <p:cNvGrpSpPr/>
          <p:nvPr/>
        </p:nvGrpSpPr>
        <p:grpSpPr>
          <a:xfrm>
            <a:off x="0" y="1379982"/>
            <a:ext cx="9149480" cy="3976233"/>
            <a:chOff x="0" y="1440883"/>
            <a:chExt cx="9149480" cy="39762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B01289A-05C4-4A9E-BB93-CC42290E5384}"/>
                </a:ext>
              </a:extLst>
            </p:cNvPr>
            <p:cNvGrpSpPr/>
            <p:nvPr/>
          </p:nvGrpSpPr>
          <p:grpSpPr>
            <a:xfrm>
              <a:off x="5480" y="1440883"/>
              <a:ext cx="9144000" cy="3131682"/>
              <a:chOff x="0" y="916488"/>
              <a:chExt cx="9144000" cy="31316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FBF3E9-1F49-4395-A708-4D873139EEE3}"/>
                  </a:ext>
                </a:extLst>
              </p:cNvPr>
              <p:cNvSpPr/>
              <p:nvPr/>
            </p:nvSpPr>
            <p:spPr>
              <a:xfrm>
                <a:off x="0" y="916488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/>
                  <a:t>BACKGROUND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EC575-5402-4092-950B-DE500EADFCED}"/>
                  </a:ext>
                </a:extLst>
              </p:cNvPr>
              <p:cNvSpPr/>
              <p:nvPr/>
            </p:nvSpPr>
            <p:spPr>
              <a:xfrm>
                <a:off x="0" y="1757819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/>
                  <a:t>PROBLEM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F29A186-615A-49FC-8797-CF1BAB1B23DF}"/>
                  </a:ext>
                </a:extLst>
              </p:cNvPr>
              <p:cNvSpPr/>
              <p:nvPr/>
            </p:nvSpPr>
            <p:spPr>
              <a:xfrm>
                <a:off x="0" y="3446921"/>
                <a:ext cx="9144000" cy="60124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CHALLENGES AND SOLUTIONS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2AA574-C189-4F42-8B29-DD7781873258}"/>
                  </a:ext>
                </a:extLst>
              </p:cNvPr>
              <p:cNvSpPr/>
              <p:nvPr/>
            </p:nvSpPr>
            <p:spPr>
              <a:xfrm>
                <a:off x="0" y="2602370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/>
                  <a:t>GOAL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862FFF-00CC-4B75-857E-A8BE912C5807}"/>
                </a:ext>
              </a:extLst>
            </p:cNvPr>
            <p:cNvSpPr/>
            <p:nvPr/>
          </p:nvSpPr>
          <p:spPr>
            <a:xfrm>
              <a:off x="0" y="4815867"/>
              <a:ext cx="9144000" cy="6012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ARMOR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69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340F-6146-6F49-86E9-8647900D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: Rounded Corners 602">
            <a:extLst>
              <a:ext uri="{FF2B5EF4-FFF2-40B4-BE49-F238E27FC236}">
                <a16:creationId xmlns:a16="http://schemas.microsoft.com/office/drawing/2014/main" id="{022D20AD-684D-4CCB-A7FE-40389B353C35}"/>
              </a:ext>
            </a:extLst>
          </p:cNvPr>
          <p:cNvSpPr/>
          <p:nvPr/>
        </p:nvSpPr>
        <p:spPr>
          <a:xfrm>
            <a:off x="0" y="2574360"/>
            <a:ext cx="9144000" cy="17092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Challenge I: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How to restrict the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maximum error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 approximate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variables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59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B17E-1130-450F-AE36-508A5713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51" y="229179"/>
            <a:ext cx="8628084" cy="1325563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SOLUTION I</a:t>
            </a:r>
            <a:br>
              <a:rPr lang="en-US" b="1" dirty="0"/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RESHUFFLE FAILURES TO LOW-ORDER BYTES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5E90C-AB18-4683-BF69-B8BE585A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13</a:t>
            </a:fld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BF3AEA3-8F6E-F444-A2EE-653FB54AB9F6}"/>
              </a:ext>
            </a:extLst>
          </p:cNvPr>
          <p:cNvGrpSpPr/>
          <p:nvPr/>
        </p:nvGrpSpPr>
        <p:grpSpPr>
          <a:xfrm>
            <a:off x="3738152" y="2007530"/>
            <a:ext cx="5046137" cy="436866"/>
            <a:chOff x="1292307" y="4576332"/>
            <a:chExt cx="5101011" cy="431408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E30C9B8C-D6DF-F542-8DB7-D2A6E9186FF2}"/>
                </a:ext>
              </a:extLst>
            </p:cNvPr>
            <p:cNvSpPr/>
            <p:nvPr/>
          </p:nvSpPr>
          <p:spPr>
            <a:xfrm>
              <a:off x="1684913" y="4576332"/>
              <a:ext cx="1674511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Exponent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F7F8062-40B1-1E48-9B3E-2C8794EE1585}"/>
                </a:ext>
              </a:extLst>
            </p:cNvPr>
            <p:cNvSpPr/>
            <p:nvPr/>
          </p:nvSpPr>
          <p:spPr>
            <a:xfrm>
              <a:off x="1292307" y="4576332"/>
              <a:ext cx="395399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B77FE2F3-9D5F-844C-BA21-0D4F8F147C48}"/>
                </a:ext>
              </a:extLst>
            </p:cNvPr>
            <p:cNvSpPr/>
            <p:nvPr/>
          </p:nvSpPr>
          <p:spPr>
            <a:xfrm>
              <a:off x="3359424" y="4577508"/>
              <a:ext cx="3033894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Mantissa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B2AD4626-805B-9347-85E2-35983FCF2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15" y="1944363"/>
            <a:ext cx="533072" cy="53307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407660D-80F6-6C49-94E6-F0E82248F572}"/>
              </a:ext>
            </a:extLst>
          </p:cNvPr>
          <p:cNvSpPr txBox="1"/>
          <p:nvPr/>
        </p:nvSpPr>
        <p:spPr>
          <a:xfrm>
            <a:off x="161442" y="2864975"/>
            <a:ext cx="3246210" cy="867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Reshuffle in </a:t>
            </a:r>
          </a:p>
          <a:p>
            <a:pPr>
              <a:lnSpc>
                <a:spcPts val="3000"/>
              </a:lnSpc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Memory Controller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: Rounded Corners 602">
                <a:extLst>
                  <a:ext uri="{FF2B5EF4-FFF2-40B4-BE49-F238E27FC236}">
                    <a16:creationId xmlns:a16="http://schemas.microsoft.com/office/drawing/2014/main" id="{EB757D14-3723-4149-9F22-DC32F8E06795}"/>
                  </a:ext>
                </a:extLst>
              </p:cNvPr>
              <p:cNvSpPr/>
              <p:nvPr/>
            </p:nvSpPr>
            <p:spPr>
              <a:xfrm>
                <a:off x="0" y="5640254"/>
                <a:ext cx="9144000" cy="119857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300" b="1" dirty="0">
                    <a:solidFill>
                      <a:schemeClr val="accent1">
                        <a:lumMod val="75000"/>
                      </a:schemeClr>
                    </a:solidFill>
                  </a:rPr>
                  <a:t>Restrict max error in input approximate variable to </a:t>
                </a:r>
                <a:r>
                  <a:rPr lang="en-US" sz="3300" b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3.04×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3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3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sz="3300" b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1" name="Rectangle: Rounded Corners 602">
                <a:extLst>
                  <a:ext uri="{FF2B5EF4-FFF2-40B4-BE49-F238E27FC236}">
                    <a16:creationId xmlns:a16="http://schemas.microsoft.com/office/drawing/2014/main" id="{EB757D14-3723-4149-9F22-DC32F8E06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40254"/>
                <a:ext cx="9144000" cy="1198576"/>
              </a:xfrm>
              <a:prstGeom prst="roundRect">
                <a:avLst/>
              </a:prstGeom>
              <a:blipFill>
                <a:blip r:embed="rId4"/>
                <a:stretch>
                  <a:fillRect l="-1111" t="-4255" r="-2083" b="-148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74385A-67B3-C943-96D0-4E380E2AD31E}"/>
              </a:ext>
            </a:extLst>
          </p:cNvPr>
          <p:cNvSpPr txBox="1"/>
          <p:nvPr/>
        </p:nvSpPr>
        <p:spPr>
          <a:xfrm>
            <a:off x="6099475" y="6217043"/>
            <a:ext cx="2774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Max Base Error</a:t>
            </a: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F1AE4929-5358-3446-A322-4F93FF40E738}"/>
              </a:ext>
            </a:extLst>
          </p:cNvPr>
          <p:cNvSpPr/>
          <p:nvPr/>
        </p:nvSpPr>
        <p:spPr>
          <a:xfrm>
            <a:off x="5705896" y="6310079"/>
            <a:ext cx="423747" cy="3987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93A810-9399-D04B-A90E-1C1EE2770DF2}"/>
              </a:ext>
            </a:extLst>
          </p:cNvPr>
          <p:cNvSpPr txBox="1"/>
          <p:nvPr/>
        </p:nvSpPr>
        <p:spPr>
          <a:xfrm>
            <a:off x="161319" y="1856166"/>
            <a:ext cx="3503893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Approximate Memory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F54CEC-F812-8D47-9E84-ECE9B279B227}"/>
              </a:ext>
            </a:extLst>
          </p:cNvPr>
          <p:cNvGrpSpPr/>
          <p:nvPr/>
        </p:nvGrpSpPr>
        <p:grpSpPr>
          <a:xfrm>
            <a:off x="3738152" y="3017719"/>
            <a:ext cx="5046137" cy="436866"/>
            <a:chOff x="1292307" y="4576332"/>
            <a:chExt cx="5101011" cy="431408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3FD88D0-E414-D24B-B87C-BAC8051BF891}"/>
                </a:ext>
              </a:extLst>
            </p:cNvPr>
            <p:cNvSpPr/>
            <p:nvPr/>
          </p:nvSpPr>
          <p:spPr>
            <a:xfrm>
              <a:off x="1684913" y="4576332"/>
              <a:ext cx="1674511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Exponent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EDF1B48-0A33-634C-8813-80B6E586F73A}"/>
                </a:ext>
              </a:extLst>
            </p:cNvPr>
            <p:cNvSpPr/>
            <p:nvPr/>
          </p:nvSpPr>
          <p:spPr>
            <a:xfrm>
              <a:off x="1292307" y="4576332"/>
              <a:ext cx="395399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CBAE7FC-CB59-DC42-8E4B-AE27C1488250}"/>
                </a:ext>
              </a:extLst>
            </p:cNvPr>
            <p:cNvSpPr/>
            <p:nvPr/>
          </p:nvSpPr>
          <p:spPr>
            <a:xfrm>
              <a:off x="3359424" y="4577508"/>
              <a:ext cx="3033894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Mantissa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630DFEB-63CF-8F42-AD6A-0442D26F5853}"/>
              </a:ext>
            </a:extLst>
          </p:cNvPr>
          <p:cNvSpPr txBox="1"/>
          <p:nvPr/>
        </p:nvSpPr>
        <p:spPr>
          <a:xfrm>
            <a:off x="161319" y="3997799"/>
            <a:ext cx="1138453" cy="482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Cache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F00232-0784-C448-995C-CE01BFFBE98B}"/>
              </a:ext>
            </a:extLst>
          </p:cNvPr>
          <p:cNvGrpSpPr/>
          <p:nvPr/>
        </p:nvGrpSpPr>
        <p:grpSpPr>
          <a:xfrm>
            <a:off x="3738152" y="4021182"/>
            <a:ext cx="5046137" cy="436866"/>
            <a:chOff x="1292307" y="4576332"/>
            <a:chExt cx="5101011" cy="43140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7B28EC0-65AA-AB4A-B9AB-778AB25FF931}"/>
                </a:ext>
              </a:extLst>
            </p:cNvPr>
            <p:cNvSpPr/>
            <p:nvPr/>
          </p:nvSpPr>
          <p:spPr>
            <a:xfrm>
              <a:off x="1684913" y="4576332"/>
              <a:ext cx="1674511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Exponent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969C456-D5DA-1F4C-8C2B-A8B81C0C7BFC}"/>
                </a:ext>
              </a:extLst>
            </p:cNvPr>
            <p:cNvSpPr/>
            <p:nvPr/>
          </p:nvSpPr>
          <p:spPr>
            <a:xfrm>
              <a:off x="1292307" y="4576332"/>
              <a:ext cx="395399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0670C1E-43FD-5041-8563-D953C6426028}"/>
                </a:ext>
              </a:extLst>
            </p:cNvPr>
            <p:cNvSpPr/>
            <p:nvPr/>
          </p:nvSpPr>
          <p:spPr>
            <a:xfrm>
              <a:off x="3359424" y="4577508"/>
              <a:ext cx="3033894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Mantissa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2EB03D3-0EEB-4A49-8AB5-CF2802D62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15" y="2976371"/>
            <a:ext cx="533072" cy="53307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15A342-A054-FC40-9B36-FFF2ADA3C5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28812" y="3985184"/>
            <a:ext cx="533072" cy="533072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2D0C8A5D-FE5D-984B-8D96-2FD5060C5F61}"/>
              </a:ext>
            </a:extLst>
          </p:cNvPr>
          <p:cNvSpPr/>
          <p:nvPr/>
        </p:nvSpPr>
        <p:spPr>
          <a:xfrm>
            <a:off x="5820832" y="2509990"/>
            <a:ext cx="544685" cy="44595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4EEA2FCA-630F-2246-9563-DDD8FE98BCAB}"/>
              </a:ext>
            </a:extLst>
          </p:cNvPr>
          <p:cNvSpPr/>
          <p:nvPr/>
        </p:nvSpPr>
        <p:spPr>
          <a:xfrm>
            <a:off x="5820832" y="3510327"/>
            <a:ext cx="544685" cy="44595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Image result for tick mark">
            <a:extLst>
              <a:ext uri="{FF2B5EF4-FFF2-40B4-BE49-F238E27FC236}">
                <a16:creationId xmlns:a16="http://schemas.microsoft.com/office/drawing/2014/main" id="{3CB23CA1-498D-E64E-B24A-AC26CAF3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71" y="5159895"/>
            <a:ext cx="383929" cy="3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7E6825-D079-7A4C-88AB-D45472579307}"/>
              </a:ext>
            </a:extLst>
          </p:cNvPr>
          <p:cNvSpPr/>
          <p:nvPr/>
        </p:nvSpPr>
        <p:spPr>
          <a:xfrm>
            <a:off x="161319" y="2787445"/>
            <a:ext cx="16890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Reshuffle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67570F-B8DB-468A-9F37-74FD3EB81E46}"/>
              </a:ext>
            </a:extLst>
          </p:cNvPr>
          <p:cNvGrpSpPr/>
          <p:nvPr/>
        </p:nvGrpSpPr>
        <p:grpSpPr>
          <a:xfrm>
            <a:off x="3760203" y="4493328"/>
            <a:ext cx="4045657" cy="568623"/>
            <a:chOff x="339598" y="4764588"/>
            <a:chExt cx="4103337" cy="568623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C0BEB138-3584-4124-896F-2DFDD50DC7BF}"/>
                </a:ext>
              </a:extLst>
            </p:cNvPr>
            <p:cNvSpPr/>
            <p:nvPr/>
          </p:nvSpPr>
          <p:spPr>
            <a:xfrm rot="5400000">
              <a:off x="2232066" y="2872120"/>
              <a:ext cx="318402" cy="4103337"/>
            </a:xfrm>
            <a:prstGeom prst="rightBrac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896636-07AD-4F57-8F3D-6C2C932EAFCB}"/>
                </a:ext>
              </a:extLst>
            </p:cNvPr>
            <p:cNvSpPr/>
            <p:nvPr/>
          </p:nvSpPr>
          <p:spPr>
            <a:xfrm>
              <a:off x="2232240" y="5094451"/>
              <a:ext cx="318053" cy="23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8F46EB27-F836-654C-B965-166D8BB882BB}"/>
              </a:ext>
            </a:extLst>
          </p:cNvPr>
          <p:cNvSpPr txBox="1"/>
          <p:nvPr/>
        </p:nvSpPr>
        <p:spPr>
          <a:xfrm>
            <a:off x="4834840" y="4814442"/>
            <a:ext cx="1898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Precise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F99498-F87E-481D-8352-C6A62802BFCA}"/>
              </a:ext>
            </a:extLst>
          </p:cNvPr>
          <p:cNvGrpSpPr/>
          <p:nvPr/>
        </p:nvGrpSpPr>
        <p:grpSpPr>
          <a:xfrm>
            <a:off x="7860435" y="4495237"/>
            <a:ext cx="923854" cy="566714"/>
            <a:chOff x="7860435" y="4495237"/>
            <a:chExt cx="923854" cy="566714"/>
          </a:xfrm>
        </p:grpSpPr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6F0D1A45-399C-4E29-AB40-C0FE305CC094}"/>
                </a:ext>
              </a:extLst>
            </p:cNvPr>
            <p:cNvSpPr/>
            <p:nvPr/>
          </p:nvSpPr>
          <p:spPr>
            <a:xfrm rot="5400000">
              <a:off x="8163161" y="4192511"/>
              <a:ext cx="318402" cy="923854"/>
            </a:xfrm>
            <a:prstGeom prst="rightBrac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28C5C6-5572-44F5-8F50-4FE5B8EC10B0}"/>
                </a:ext>
              </a:extLst>
            </p:cNvPr>
            <p:cNvSpPr/>
            <p:nvPr/>
          </p:nvSpPr>
          <p:spPr>
            <a:xfrm>
              <a:off x="8163334" y="4810125"/>
              <a:ext cx="318053" cy="251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4FEA1A5-B5E5-BE43-880F-3EE442D2A91C}"/>
              </a:ext>
            </a:extLst>
          </p:cNvPr>
          <p:cNvSpPr txBox="1"/>
          <p:nvPr/>
        </p:nvSpPr>
        <p:spPr>
          <a:xfrm>
            <a:off x="7382935" y="4798950"/>
            <a:ext cx="1878848" cy="822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Restricted </a:t>
            </a:r>
          </a:p>
          <a:p>
            <a:pPr algn="ctr">
              <a:lnSpc>
                <a:spcPts val="2800"/>
              </a:lnSpc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Error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E97E8A-54D8-4E4A-A088-B5C90EBE0085}"/>
              </a:ext>
            </a:extLst>
          </p:cNvPr>
          <p:cNvSpPr txBox="1"/>
          <p:nvPr/>
        </p:nvSpPr>
        <p:spPr>
          <a:xfrm>
            <a:off x="8356667" y="1493050"/>
            <a:ext cx="83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Abadi MT Condensed Extra Bold" charset="0"/>
                <a:cs typeface="Abadi MT Condensed Extra Bold" charset="0"/>
              </a:rPr>
              <a:t>LSB</a:t>
            </a:r>
            <a:endParaRPr lang="en-US" sz="3200" dirty="0">
              <a:solidFill>
                <a:schemeClr val="accent1">
                  <a:lumMod val="75000"/>
                </a:schemeClr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054F67-0F71-2D48-AFF6-4E8D0F5369C5}"/>
              </a:ext>
            </a:extLst>
          </p:cNvPr>
          <p:cNvSpPr txBox="1"/>
          <p:nvPr/>
        </p:nvSpPr>
        <p:spPr>
          <a:xfrm>
            <a:off x="3515928" y="1504100"/>
            <a:ext cx="151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Abadi MT Condensed Extra Bold" charset="0"/>
                <a:cs typeface="Abadi MT Condensed Extra Bold" charset="0"/>
              </a:rPr>
              <a:t>MSB</a:t>
            </a:r>
            <a:endParaRPr lang="en-US" sz="3200" dirty="0">
              <a:solidFill>
                <a:schemeClr val="accent1">
                  <a:lumMod val="75000"/>
                </a:schemeClr>
              </a:solidFill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41702 -0.000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1" grpId="0" animBg="1"/>
      <p:bldP spid="7" grpId="0"/>
      <p:bldP spid="84" grpId="0" animBg="1"/>
      <p:bldP spid="20" grpId="0"/>
      <p:bldP spid="25" grpId="0"/>
      <p:bldP spid="5" grpId="0" animBg="1"/>
      <p:bldP spid="32" grpId="0" animBg="1"/>
      <p:bldP spid="3" grpId="0"/>
      <p:bldP spid="76" grpId="0"/>
      <p:bldP spid="74" grpId="0"/>
      <p:bldP spid="37" grpId="0"/>
      <p:bldP spid="37" grpId="1"/>
      <p:bldP spid="39" grpId="0"/>
      <p:bldP spid="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340F-6146-6F49-86E9-8647900D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: Rounded Corners 602">
            <a:extLst>
              <a:ext uri="{FF2B5EF4-FFF2-40B4-BE49-F238E27FC236}">
                <a16:creationId xmlns:a16="http://schemas.microsoft.com/office/drawing/2014/main" id="{022D20AD-684D-4CCB-A7FE-40389B353C35}"/>
              </a:ext>
            </a:extLst>
          </p:cNvPr>
          <p:cNvSpPr/>
          <p:nvPr/>
        </p:nvSpPr>
        <p:spPr>
          <a:xfrm>
            <a:off x="0" y="812238"/>
            <a:ext cx="9144000" cy="17092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Base Error:</a:t>
            </a:r>
          </a:p>
          <a:p>
            <a:pPr algn="ctr">
              <a:lnSpc>
                <a:spcPts val="36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Relative error in each approximate input variable due to memory failures</a:t>
            </a:r>
          </a:p>
        </p:txBody>
      </p:sp>
      <p:pic>
        <p:nvPicPr>
          <p:cNvPr id="4098" name="Picture 2" descr="Image result for question mark">
            <a:extLst>
              <a:ext uri="{FF2B5EF4-FFF2-40B4-BE49-F238E27FC236}">
                <a16:creationId xmlns:a16="http://schemas.microsoft.com/office/drawing/2014/main" id="{F4F4F01A-053A-42F9-94FB-B6E204CD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458" y="4400162"/>
            <a:ext cx="1076990" cy="1076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omputer icon">
            <a:extLst>
              <a:ext uri="{FF2B5EF4-FFF2-40B4-BE49-F238E27FC236}">
                <a16:creationId xmlns:a16="http://schemas.microsoft.com/office/drawing/2014/main" id="{10AD093A-09FE-4901-A8A3-3BED4939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22" y="4411344"/>
            <a:ext cx="1417166" cy="14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3338913-050E-4143-96C5-47BD7B3B390C}"/>
              </a:ext>
            </a:extLst>
          </p:cNvPr>
          <p:cNvSpPr/>
          <p:nvPr/>
        </p:nvSpPr>
        <p:spPr>
          <a:xfrm>
            <a:off x="5855422" y="4410118"/>
            <a:ext cx="1808502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OUTPUT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2C186-5447-4114-9FA9-B465CED637E6}"/>
              </a:ext>
            </a:extLst>
          </p:cNvPr>
          <p:cNvGrpSpPr/>
          <p:nvPr/>
        </p:nvGrpSpPr>
        <p:grpSpPr>
          <a:xfrm>
            <a:off x="537679" y="4186062"/>
            <a:ext cx="2210843" cy="1542439"/>
            <a:chOff x="1478072" y="5181495"/>
            <a:chExt cx="2210843" cy="1542439"/>
          </a:xfrm>
        </p:grpSpPr>
        <p:pic>
          <p:nvPicPr>
            <p:cNvPr id="21" name="Picture 2" descr="Image result for tick mark">
              <a:extLst>
                <a:ext uri="{FF2B5EF4-FFF2-40B4-BE49-F238E27FC236}">
                  <a16:creationId xmlns:a16="http://schemas.microsoft.com/office/drawing/2014/main" id="{04A46AD0-58C4-43E3-8EC4-EB7F74096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570" y="6078088"/>
              <a:ext cx="645846" cy="64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60D553-79FE-4C7B-B6D1-477A312930BD}"/>
                </a:ext>
              </a:extLst>
            </p:cNvPr>
            <p:cNvSpPr txBox="1"/>
            <p:nvPr/>
          </p:nvSpPr>
          <p:spPr>
            <a:xfrm>
              <a:off x="1478072" y="5181495"/>
              <a:ext cx="2210843" cy="9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  <a:t>Base Error </a:t>
              </a:r>
              <a:b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  <a:t>Restricted</a:t>
              </a:r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94676E7-0E48-4B34-8188-DF6A5B907228}"/>
              </a:ext>
            </a:extLst>
          </p:cNvPr>
          <p:cNvSpPr/>
          <p:nvPr/>
        </p:nvSpPr>
        <p:spPr>
          <a:xfrm>
            <a:off x="2748522" y="4411344"/>
            <a:ext cx="1568705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4709250E-19EA-4E92-9C5F-871D384E49E0}"/>
              </a:ext>
            </a:extLst>
          </p:cNvPr>
          <p:cNvGrpSpPr/>
          <p:nvPr/>
        </p:nvGrpSpPr>
        <p:grpSpPr>
          <a:xfrm>
            <a:off x="3195388" y="2724318"/>
            <a:ext cx="1932757" cy="1574385"/>
            <a:chOff x="1605845" y="2598196"/>
            <a:chExt cx="1932757" cy="1574385"/>
          </a:xfrm>
        </p:grpSpPr>
        <p:sp>
          <p:nvSpPr>
            <p:cNvPr id="4096" name="Thought Bubble: Cloud 4095">
              <a:extLst>
                <a:ext uri="{FF2B5EF4-FFF2-40B4-BE49-F238E27FC236}">
                  <a16:creationId xmlns:a16="http://schemas.microsoft.com/office/drawing/2014/main" id="{E35A78CF-8230-43FF-A321-DEF51536EEF2}"/>
                </a:ext>
              </a:extLst>
            </p:cNvPr>
            <p:cNvSpPr/>
            <p:nvPr/>
          </p:nvSpPr>
          <p:spPr>
            <a:xfrm>
              <a:off x="1605845" y="2598196"/>
              <a:ext cx="1932757" cy="1574385"/>
            </a:xfrm>
            <a:prstGeom prst="cloudCallout">
              <a:avLst>
                <a:gd name="adj1" fmla="val 59039"/>
                <a:gd name="adj2" fmla="val 522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4BC52F6-3E22-4A21-AC84-D4B55ACDB246}"/>
                </a:ext>
              </a:extLst>
            </p:cNvPr>
            <p:cNvGrpSpPr/>
            <p:nvPr/>
          </p:nvGrpSpPr>
          <p:grpSpPr>
            <a:xfrm>
              <a:off x="1973620" y="2807502"/>
              <a:ext cx="1378661" cy="1149768"/>
              <a:chOff x="1810422" y="4472732"/>
              <a:chExt cx="1908661" cy="159177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4635FE9-8C58-463E-B7CA-8418584A2361}"/>
                  </a:ext>
                </a:extLst>
              </p:cNvPr>
              <p:cNvSpPr/>
              <p:nvPr/>
            </p:nvSpPr>
            <p:spPr>
              <a:xfrm>
                <a:off x="1810423" y="4472732"/>
                <a:ext cx="828887" cy="6126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A11533D-2064-4147-9F48-0692D0F1F622}"/>
                  </a:ext>
                </a:extLst>
              </p:cNvPr>
              <p:cNvSpPr/>
              <p:nvPr/>
            </p:nvSpPr>
            <p:spPr>
              <a:xfrm>
                <a:off x="1810422" y="5451850"/>
                <a:ext cx="828887" cy="6126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7858627-8B63-4E1D-B5AA-0C692F4BCEFE}"/>
                  </a:ext>
                </a:extLst>
              </p:cNvPr>
              <p:cNvSpPr/>
              <p:nvPr/>
            </p:nvSpPr>
            <p:spPr>
              <a:xfrm>
                <a:off x="3117834" y="4974333"/>
                <a:ext cx="601249" cy="60124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accent1">
                        <a:lumMod val="75000"/>
                      </a:schemeClr>
                    </a:solidFill>
                  </a:rPr>
                  <a:t>+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E6CDDD6-82BD-4954-8D6C-50A89FD058D2}"/>
                  </a:ext>
                </a:extLst>
              </p:cNvPr>
              <p:cNvCxnSpPr>
                <a:cxnSpLocks/>
                <a:endCxn id="28" idx="2"/>
              </p:cNvCxnSpPr>
              <p:nvPr/>
            </p:nvCxnSpPr>
            <p:spPr>
              <a:xfrm>
                <a:off x="2639309" y="4779060"/>
                <a:ext cx="478525" cy="4958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AB58796-F077-4F2B-BD34-E7F3FAACF29D}"/>
                  </a:ext>
                </a:extLst>
              </p:cNvPr>
              <p:cNvCxnSpPr>
                <a:stCxn id="27" idx="3"/>
                <a:endCxn id="28" idx="2"/>
              </p:cNvCxnSpPr>
              <p:nvPr/>
            </p:nvCxnSpPr>
            <p:spPr>
              <a:xfrm flipV="1">
                <a:off x="2639309" y="5274958"/>
                <a:ext cx="478525" cy="4832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818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340F-6146-6F49-86E9-8647900D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: Rounded Corners 602">
            <a:extLst>
              <a:ext uri="{FF2B5EF4-FFF2-40B4-BE49-F238E27FC236}">
                <a16:creationId xmlns:a16="http://schemas.microsoft.com/office/drawing/2014/main" id="{022D20AD-684D-4CCB-A7FE-40389B353C35}"/>
              </a:ext>
            </a:extLst>
          </p:cNvPr>
          <p:cNvSpPr/>
          <p:nvPr/>
        </p:nvSpPr>
        <p:spPr>
          <a:xfrm>
            <a:off x="0" y="2574360"/>
            <a:ext cx="9144000" cy="17092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Challenge II: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How to analyze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maximum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error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 the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program output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031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1C7A-1325-42E2-BD75-CB1C4FC44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263021"/>
            <a:ext cx="7886700" cy="1325563"/>
          </a:xfrm>
        </p:spPr>
        <p:txBody>
          <a:bodyPr/>
          <a:lstStyle/>
          <a:p>
            <a:r>
              <a:rPr lang="en-US" sz="4800" b="1" dirty="0"/>
              <a:t>SOLUTION II</a:t>
            </a:r>
            <a:br>
              <a:rPr lang="en-US" dirty="0"/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ANALYZE MAX ERROR IN OUTPUT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32C6E-0D3B-459D-949E-D83791DF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45841"/>
            <a:ext cx="2057400" cy="365125"/>
          </a:xfrm>
        </p:spPr>
        <p:txBody>
          <a:bodyPr/>
          <a:lstStyle/>
          <a:p>
            <a:fld id="{2B5B2F3E-7B34-5B41-8922-94A0090A4F53}" type="slidenum">
              <a:rPr lang="en-US" smtClean="0"/>
              <a:t>16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4D92359-388B-AB4B-8253-0C7E64629C1A}"/>
              </a:ext>
            </a:extLst>
          </p:cNvPr>
          <p:cNvSpPr/>
          <p:nvPr/>
        </p:nvSpPr>
        <p:spPr>
          <a:xfrm>
            <a:off x="1550147" y="1852671"/>
            <a:ext cx="1084921" cy="89767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C338666-918B-D747-BFD2-40AA7A06C8B7}"/>
              </a:ext>
            </a:extLst>
          </p:cNvPr>
          <p:cNvSpPr/>
          <p:nvPr/>
        </p:nvSpPr>
        <p:spPr>
          <a:xfrm>
            <a:off x="1550146" y="3360023"/>
            <a:ext cx="1084921" cy="89767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47439E-DFD1-0E4D-B8CF-B41617E157D0}"/>
              </a:ext>
            </a:extLst>
          </p:cNvPr>
          <p:cNvSpPr/>
          <p:nvPr/>
        </p:nvSpPr>
        <p:spPr>
          <a:xfrm>
            <a:off x="4501270" y="2627000"/>
            <a:ext cx="1084921" cy="89767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7EBA1F-0B65-B54A-A48D-D5ED469AD797}"/>
              </a:ext>
            </a:extLst>
          </p:cNvPr>
          <p:cNvSpPr/>
          <p:nvPr/>
        </p:nvSpPr>
        <p:spPr>
          <a:xfrm>
            <a:off x="1550145" y="4867375"/>
            <a:ext cx="1084921" cy="89767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5F3ADD7-CE6B-7F45-84A3-BE9119609293}"/>
              </a:ext>
            </a:extLst>
          </p:cNvPr>
          <p:cNvSpPr/>
          <p:nvPr/>
        </p:nvSpPr>
        <p:spPr>
          <a:xfrm>
            <a:off x="7560886" y="3384692"/>
            <a:ext cx="1084921" cy="897673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0F2361-A269-D44D-AB92-7A572B3DF14D}"/>
              </a:ext>
            </a:extLst>
          </p:cNvPr>
          <p:cNvGrpSpPr/>
          <p:nvPr/>
        </p:nvGrpSpPr>
        <p:grpSpPr>
          <a:xfrm>
            <a:off x="3204186" y="2773017"/>
            <a:ext cx="587006" cy="587006"/>
            <a:chOff x="2672690" y="2828401"/>
            <a:chExt cx="702527" cy="70252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3FC4AE4-56C9-2448-9450-33DBF3C4DA21}"/>
                </a:ext>
              </a:extLst>
            </p:cNvPr>
            <p:cNvSpPr/>
            <p:nvPr/>
          </p:nvSpPr>
          <p:spPr>
            <a:xfrm>
              <a:off x="2672690" y="2828401"/>
              <a:ext cx="702527" cy="70252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20B747-C3EC-044B-B7EC-18B7F43C072D}"/>
                </a:ext>
              </a:extLst>
            </p:cNvPr>
            <p:cNvGrpSpPr/>
            <p:nvPr/>
          </p:nvGrpSpPr>
          <p:grpSpPr>
            <a:xfrm>
              <a:off x="2832074" y="3002511"/>
              <a:ext cx="383762" cy="376608"/>
              <a:chOff x="2929170" y="3086815"/>
              <a:chExt cx="193171" cy="18957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593488E-8BBA-BE49-89C1-BB8D100A16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9170" y="3086815"/>
                <a:ext cx="193171" cy="189570"/>
              </a:xfrm>
              <a:prstGeom prst="line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F721611-C902-7449-A6BB-7A4B1D4A2F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170" y="3086815"/>
                <a:ext cx="193171" cy="189570"/>
              </a:xfrm>
              <a:prstGeom prst="line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1076CC-A522-AE4F-B466-5EB51BDB52EF}"/>
              </a:ext>
            </a:extLst>
          </p:cNvPr>
          <p:cNvGrpSpPr/>
          <p:nvPr/>
        </p:nvGrpSpPr>
        <p:grpSpPr>
          <a:xfrm>
            <a:off x="6233247" y="3524673"/>
            <a:ext cx="587006" cy="587006"/>
            <a:chOff x="5517994" y="3966115"/>
            <a:chExt cx="702527" cy="70252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DF313F-DAF4-404A-ABCD-AD9A26B2E003}"/>
                </a:ext>
              </a:extLst>
            </p:cNvPr>
            <p:cNvSpPr/>
            <p:nvPr/>
          </p:nvSpPr>
          <p:spPr>
            <a:xfrm>
              <a:off x="5517994" y="3966115"/>
              <a:ext cx="702527" cy="70252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9A06B3E-6BA1-4446-8E06-02FDD9B03ADB}"/>
                </a:ext>
              </a:extLst>
            </p:cNvPr>
            <p:cNvGrpSpPr/>
            <p:nvPr/>
          </p:nvGrpSpPr>
          <p:grpSpPr>
            <a:xfrm rot="2671918">
              <a:off x="5695657" y="4154099"/>
              <a:ext cx="369502" cy="363308"/>
              <a:chOff x="5780165" y="4240968"/>
              <a:chExt cx="193171" cy="18957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78CC65D-B06F-4F44-AB26-242951331F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0165" y="4240968"/>
                <a:ext cx="193171" cy="189570"/>
              </a:xfrm>
              <a:prstGeom prst="line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1744538-7A80-E74C-B780-B7C23F8320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0165" y="4240968"/>
                <a:ext cx="193171" cy="189570"/>
              </a:xfrm>
              <a:prstGeom prst="line">
                <a:avLst/>
              </a:prstGeom>
              <a:ln w="762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5F60913-4B42-4B41-B978-95FFF5B0D426}"/>
              </a:ext>
            </a:extLst>
          </p:cNvPr>
          <p:cNvCxnSpPr>
            <a:stCxn id="7" idx="3"/>
            <a:endCxn id="5" idx="2"/>
          </p:cNvCxnSpPr>
          <p:nvPr/>
        </p:nvCxnSpPr>
        <p:spPr>
          <a:xfrm>
            <a:off x="2635068" y="2301508"/>
            <a:ext cx="569118" cy="7650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993586-205F-FB4F-9594-3E31A39A6240}"/>
              </a:ext>
            </a:extLst>
          </p:cNvPr>
          <p:cNvCxnSpPr>
            <a:cxnSpLocks/>
            <a:stCxn id="17" idx="3"/>
            <a:endCxn id="5" idx="2"/>
          </p:cNvCxnSpPr>
          <p:nvPr/>
        </p:nvCxnSpPr>
        <p:spPr>
          <a:xfrm flipV="1">
            <a:off x="2635067" y="3066520"/>
            <a:ext cx="569119" cy="7423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95F7E4-97DC-5D4D-85E2-B20F8ED32DCB}"/>
              </a:ext>
            </a:extLst>
          </p:cNvPr>
          <p:cNvCxnSpPr>
            <a:cxnSpLocks/>
            <a:stCxn id="5" idx="6"/>
            <a:endCxn id="18" idx="1"/>
          </p:cNvCxnSpPr>
          <p:nvPr/>
        </p:nvCxnSpPr>
        <p:spPr>
          <a:xfrm>
            <a:off x="3791192" y="3066520"/>
            <a:ext cx="710078" cy="93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BD09D3A-21A6-354A-8B6A-A8B2EA72A1AC}"/>
              </a:ext>
            </a:extLst>
          </p:cNvPr>
          <p:cNvSpPr/>
          <p:nvPr/>
        </p:nvSpPr>
        <p:spPr>
          <a:xfrm>
            <a:off x="6751673" y="1001497"/>
            <a:ext cx="2327522" cy="7501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 = a * b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1631386-3A37-B443-BBF8-AC09799ACEAE}"/>
              </a:ext>
            </a:extLst>
          </p:cNvPr>
          <p:cNvSpPr/>
          <p:nvPr/>
        </p:nvSpPr>
        <p:spPr>
          <a:xfrm>
            <a:off x="6751673" y="999134"/>
            <a:ext cx="2327522" cy="7501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 = c + 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BFB380C-687B-7D44-8E8F-BFCB25A2AFC2}"/>
              </a:ext>
            </a:extLst>
          </p:cNvPr>
          <p:cNvCxnSpPr>
            <a:cxnSpLocks/>
            <a:stCxn id="19" idx="3"/>
            <a:endCxn id="8" idx="2"/>
          </p:cNvCxnSpPr>
          <p:nvPr/>
        </p:nvCxnSpPr>
        <p:spPr>
          <a:xfrm flipV="1">
            <a:off x="2635066" y="3818176"/>
            <a:ext cx="3598181" cy="14980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99AFDA5-D71B-D54B-A648-D4059B5220F2}"/>
              </a:ext>
            </a:extLst>
          </p:cNvPr>
          <p:cNvCxnSpPr>
            <a:cxnSpLocks/>
            <a:stCxn id="18" idx="3"/>
            <a:endCxn id="8" idx="2"/>
          </p:cNvCxnSpPr>
          <p:nvPr/>
        </p:nvCxnSpPr>
        <p:spPr>
          <a:xfrm>
            <a:off x="5586191" y="3075837"/>
            <a:ext cx="647056" cy="7423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B1A604-A008-5E4E-B924-F71CE120896F}"/>
              </a:ext>
            </a:extLst>
          </p:cNvPr>
          <p:cNvCxnSpPr>
            <a:cxnSpLocks/>
            <a:stCxn id="8" idx="6"/>
            <a:endCxn id="20" idx="1"/>
          </p:cNvCxnSpPr>
          <p:nvPr/>
        </p:nvCxnSpPr>
        <p:spPr>
          <a:xfrm>
            <a:off x="6820253" y="3818176"/>
            <a:ext cx="740633" cy="153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5BCD69E-00F8-DE41-9E16-60619E53FA9A}"/>
              </a:ext>
            </a:extLst>
          </p:cNvPr>
          <p:cNvSpPr/>
          <p:nvPr/>
        </p:nvSpPr>
        <p:spPr>
          <a:xfrm>
            <a:off x="0" y="5865240"/>
            <a:ext cx="9144000" cy="982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Max propagated error of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depends on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max input error of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F9B5F1E-BF2B-DA46-9E43-228D589AD5F0}"/>
              </a:ext>
            </a:extLst>
          </p:cNvPr>
          <p:cNvSpPr/>
          <p:nvPr/>
        </p:nvSpPr>
        <p:spPr>
          <a:xfrm>
            <a:off x="1550144" y="1846913"/>
            <a:ext cx="1084921" cy="897673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91CA5B33-64D0-8744-9525-881F98C63381}"/>
              </a:ext>
            </a:extLst>
          </p:cNvPr>
          <p:cNvSpPr/>
          <p:nvPr/>
        </p:nvSpPr>
        <p:spPr>
          <a:xfrm>
            <a:off x="1542958" y="3354265"/>
            <a:ext cx="1084921" cy="897673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995FC17-D51B-EC4C-9E6D-469CED434DD2}"/>
              </a:ext>
            </a:extLst>
          </p:cNvPr>
          <p:cNvSpPr/>
          <p:nvPr/>
        </p:nvSpPr>
        <p:spPr>
          <a:xfrm>
            <a:off x="1549067" y="4867374"/>
            <a:ext cx="1084921" cy="897673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C1D4FA1-11E2-B24B-B54B-BF759B875110}"/>
              </a:ext>
            </a:extLst>
          </p:cNvPr>
          <p:cNvSpPr/>
          <p:nvPr/>
        </p:nvSpPr>
        <p:spPr>
          <a:xfrm>
            <a:off x="4501270" y="2624948"/>
            <a:ext cx="1084921" cy="897673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D8ACEA5-C02E-E04D-A582-7677194DA37A}"/>
              </a:ext>
            </a:extLst>
          </p:cNvPr>
          <p:cNvSpPr/>
          <p:nvPr/>
        </p:nvSpPr>
        <p:spPr>
          <a:xfrm>
            <a:off x="0" y="5846241"/>
            <a:ext cx="9144000" cy="9991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Max propagated error of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depends on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max propagated error of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and input error of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EFFC6D0-2CE6-DE42-9B6C-D0C3CD489DFE}"/>
              </a:ext>
            </a:extLst>
          </p:cNvPr>
          <p:cNvSpPr/>
          <p:nvPr/>
        </p:nvSpPr>
        <p:spPr>
          <a:xfrm>
            <a:off x="0" y="5826319"/>
            <a:ext cx="9144000" cy="10201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worst-case output error can be statically calculated according to the data flow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D3AC1-57D7-474A-902C-CBA2B93D35D6}"/>
              </a:ext>
            </a:extLst>
          </p:cNvPr>
          <p:cNvSpPr txBox="1"/>
          <p:nvPr/>
        </p:nvSpPr>
        <p:spPr>
          <a:xfrm>
            <a:off x="3115857" y="2004094"/>
            <a:ext cx="3922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Max Propagated Error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85320F-0619-4E44-A3F5-F826D16750A9}"/>
              </a:ext>
            </a:extLst>
          </p:cNvPr>
          <p:cNvSpPr txBox="1"/>
          <p:nvPr/>
        </p:nvSpPr>
        <p:spPr>
          <a:xfrm>
            <a:off x="143957" y="2768173"/>
            <a:ext cx="2881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Max Input Error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976BE7-67AF-694A-B8A4-669A51AE8CF8}"/>
              </a:ext>
            </a:extLst>
          </p:cNvPr>
          <p:cNvSpPr txBox="1"/>
          <p:nvPr/>
        </p:nvSpPr>
        <p:spPr>
          <a:xfrm>
            <a:off x="525838" y="4267026"/>
            <a:ext cx="2881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Max Input Error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1B4E72-6700-0D4A-A225-BE3B02144718}"/>
              </a:ext>
            </a:extLst>
          </p:cNvPr>
          <p:cNvSpPr txBox="1"/>
          <p:nvPr/>
        </p:nvSpPr>
        <p:spPr>
          <a:xfrm>
            <a:off x="5229487" y="4258483"/>
            <a:ext cx="39221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Max Propagated Error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(final output)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92B842A-DDD3-9F4C-92A8-33757AFB02B2}"/>
              </a:ext>
            </a:extLst>
          </p:cNvPr>
          <p:cNvSpPr/>
          <p:nvPr/>
        </p:nvSpPr>
        <p:spPr>
          <a:xfrm>
            <a:off x="7133819" y="3177451"/>
            <a:ext cx="1902923" cy="131215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42" grpId="0" animBg="1"/>
      <p:bldP spid="43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" grpId="0"/>
      <p:bldP spid="6" grpId="1"/>
      <p:bldP spid="6" grpId="2"/>
      <p:bldP spid="6" grpId="3"/>
      <p:bldP spid="37" grpId="0"/>
      <p:bldP spid="37" grpId="1"/>
      <p:bldP spid="38" grpId="0"/>
      <p:bldP spid="38" grpId="1"/>
      <p:bldP spid="40" grpId="0"/>
      <p:bldP spid="40" grpId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340F-6146-6F49-86E9-8647900D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: Rounded Corners 602">
            <a:extLst>
              <a:ext uri="{FF2B5EF4-FFF2-40B4-BE49-F238E27FC236}">
                <a16:creationId xmlns:a16="http://schemas.microsoft.com/office/drawing/2014/main" id="{022D20AD-684D-4CCB-A7FE-40389B353C35}"/>
              </a:ext>
            </a:extLst>
          </p:cNvPr>
          <p:cNvSpPr/>
          <p:nvPr/>
        </p:nvSpPr>
        <p:spPr>
          <a:xfrm>
            <a:off x="0" y="1062474"/>
            <a:ext cx="9144000" cy="16048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Propagated Error: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Error that is dependent on the operations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 the program </a:t>
            </a:r>
          </a:p>
        </p:txBody>
      </p:sp>
      <p:pic>
        <p:nvPicPr>
          <p:cNvPr id="8" name="Picture 2" descr="Image result for computer icon">
            <a:extLst>
              <a:ext uri="{FF2B5EF4-FFF2-40B4-BE49-F238E27FC236}">
                <a16:creationId xmlns:a16="http://schemas.microsoft.com/office/drawing/2014/main" id="{4243DB4D-2557-475B-9F0B-23AA76445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57" y="4490683"/>
            <a:ext cx="1417166" cy="14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76955E0-9D7D-4545-A006-9E00B96B48B6}"/>
              </a:ext>
            </a:extLst>
          </p:cNvPr>
          <p:cNvSpPr/>
          <p:nvPr/>
        </p:nvSpPr>
        <p:spPr>
          <a:xfrm>
            <a:off x="5275157" y="4489457"/>
            <a:ext cx="1808502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OUTPUT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E6427-1063-4B7B-B862-F43994FE7A8D}"/>
              </a:ext>
            </a:extLst>
          </p:cNvPr>
          <p:cNvGrpSpPr/>
          <p:nvPr/>
        </p:nvGrpSpPr>
        <p:grpSpPr>
          <a:xfrm>
            <a:off x="-53344" y="4265401"/>
            <a:ext cx="2210843" cy="1542439"/>
            <a:chOff x="1478072" y="5181495"/>
            <a:chExt cx="2210843" cy="1542439"/>
          </a:xfrm>
        </p:grpSpPr>
        <p:pic>
          <p:nvPicPr>
            <p:cNvPr id="12" name="Picture 2" descr="Image result for tick mark">
              <a:extLst>
                <a:ext uri="{FF2B5EF4-FFF2-40B4-BE49-F238E27FC236}">
                  <a16:creationId xmlns:a16="http://schemas.microsoft.com/office/drawing/2014/main" id="{62E8A04A-25DA-4A77-9CF6-FE9918E53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570" y="6078088"/>
              <a:ext cx="645846" cy="645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A10C2D-3929-4FD6-A27E-AF62FF73B300}"/>
                </a:ext>
              </a:extLst>
            </p:cNvPr>
            <p:cNvSpPr txBox="1"/>
            <p:nvPr/>
          </p:nvSpPr>
          <p:spPr>
            <a:xfrm>
              <a:off x="1478072" y="5181495"/>
              <a:ext cx="2210843" cy="97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  <a:t>Base Error </a:t>
              </a:r>
              <a:b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3400" b="1" dirty="0">
                  <a:solidFill>
                    <a:schemeClr val="accent6">
                      <a:lumMod val="75000"/>
                    </a:schemeClr>
                  </a:solidFill>
                </a:rPr>
                <a:t>Restricted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A37EEB-7DAD-4D02-8B6E-2B4F1AAFEB3F}"/>
              </a:ext>
            </a:extLst>
          </p:cNvPr>
          <p:cNvSpPr txBox="1"/>
          <p:nvPr/>
        </p:nvSpPr>
        <p:spPr>
          <a:xfrm>
            <a:off x="6674269" y="4264800"/>
            <a:ext cx="2741398" cy="97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 b="1" dirty="0">
                <a:solidFill>
                  <a:schemeClr val="accent6">
                    <a:lumMod val="75000"/>
                  </a:schemeClr>
                </a:solidFill>
              </a:rPr>
              <a:t>Propagated Error</a:t>
            </a:r>
          </a:p>
        </p:txBody>
      </p:sp>
      <p:pic>
        <p:nvPicPr>
          <p:cNvPr id="16" name="Picture 2" descr="Image result for tick mark">
            <a:extLst>
              <a:ext uri="{FF2B5EF4-FFF2-40B4-BE49-F238E27FC236}">
                <a16:creationId xmlns:a16="http://schemas.microsoft.com/office/drawing/2014/main" id="{1F1275C6-E659-49F2-815F-EE89BA8A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00" y="5161994"/>
            <a:ext cx="645846" cy="6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FFCA81D2-B0CB-4EEA-ADCA-C315A0C89AAA}"/>
              </a:ext>
            </a:extLst>
          </p:cNvPr>
          <p:cNvSpPr/>
          <p:nvPr/>
        </p:nvSpPr>
        <p:spPr>
          <a:xfrm>
            <a:off x="2168257" y="4490683"/>
            <a:ext cx="1568705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5FFAAB-DBBF-408C-9662-F514BBB723FF}"/>
              </a:ext>
            </a:extLst>
          </p:cNvPr>
          <p:cNvGrpSpPr/>
          <p:nvPr/>
        </p:nvGrpSpPr>
        <p:grpSpPr>
          <a:xfrm>
            <a:off x="2650001" y="2805233"/>
            <a:ext cx="1932757" cy="1574385"/>
            <a:chOff x="1605845" y="2598196"/>
            <a:chExt cx="1932757" cy="1574385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9DD42D2B-E548-4296-A54C-98FCF8BACC60}"/>
                </a:ext>
              </a:extLst>
            </p:cNvPr>
            <p:cNvSpPr/>
            <p:nvPr/>
          </p:nvSpPr>
          <p:spPr>
            <a:xfrm>
              <a:off x="1605845" y="2598196"/>
              <a:ext cx="1932757" cy="1574385"/>
            </a:xfrm>
            <a:prstGeom prst="cloudCallout">
              <a:avLst>
                <a:gd name="adj1" fmla="val 59039"/>
                <a:gd name="adj2" fmla="val 522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72EC08B-A3CA-4F75-A1D4-FF819CE9D4F9}"/>
                </a:ext>
              </a:extLst>
            </p:cNvPr>
            <p:cNvGrpSpPr/>
            <p:nvPr/>
          </p:nvGrpSpPr>
          <p:grpSpPr>
            <a:xfrm>
              <a:off x="1973620" y="2807502"/>
              <a:ext cx="1378661" cy="1149768"/>
              <a:chOff x="1810422" y="4472732"/>
              <a:chExt cx="1908661" cy="159177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B1DAAE-F6F7-491D-B751-C7654DE1EF4C}"/>
                  </a:ext>
                </a:extLst>
              </p:cNvPr>
              <p:cNvSpPr/>
              <p:nvPr/>
            </p:nvSpPr>
            <p:spPr>
              <a:xfrm>
                <a:off x="1810423" y="4472732"/>
                <a:ext cx="828887" cy="6126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D5D4B3-C216-4921-8D15-971FB53DCAFF}"/>
                  </a:ext>
                </a:extLst>
              </p:cNvPr>
              <p:cNvSpPr/>
              <p:nvPr/>
            </p:nvSpPr>
            <p:spPr>
              <a:xfrm>
                <a:off x="1810422" y="5451850"/>
                <a:ext cx="828887" cy="61265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738EF50-8F15-4596-A869-99BFCDE09793}"/>
                  </a:ext>
                </a:extLst>
              </p:cNvPr>
              <p:cNvSpPr/>
              <p:nvPr/>
            </p:nvSpPr>
            <p:spPr>
              <a:xfrm>
                <a:off x="3117834" y="4974333"/>
                <a:ext cx="601249" cy="60124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accent1">
                        <a:lumMod val="75000"/>
                      </a:schemeClr>
                    </a:solidFill>
                  </a:rPr>
                  <a:t>+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95B34BF-E7AE-47B5-BF14-687D490956FA}"/>
                  </a:ext>
                </a:extLst>
              </p:cNvPr>
              <p:cNvCxnSpPr>
                <a:cxnSpLocks/>
                <a:endCxn id="23" idx="2"/>
              </p:cNvCxnSpPr>
              <p:nvPr/>
            </p:nvCxnSpPr>
            <p:spPr>
              <a:xfrm>
                <a:off x="2639309" y="4779060"/>
                <a:ext cx="478525" cy="4958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6BFB319-20E3-45C5-B5B5-24A1D12375F0}"/>
                  </a:ext>
                </a:extLst>
              </p:cNvPr>
              <p:cNvCxnSpPr>
                <a:stCxn id="22" idx="3"/>
                <a:endCxn id="23" idx="2"/>
              </p:cNvCxnSpPr>
              <p:nvPr/>
            </p:nvCxnSpPr>
            <p:spPr>
              <a:xfrm flipV="1">
                <a:off x="2639309" y="5274958"/>
                <a:ext cx="478525" cy="4832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244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0340F-6146-6F49-86E9-8647900D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: Rounded Corners 602">
            <a:extLst>
              <a:ext uri="{FF2B5EF4-FFF2-40B4-BE49-F238E27FC236}">
                <a16:creationId xmlns:a16="http://schemas.microsoft.com/office/drawing/2014/main" id="{022D20AD-684D-4CCB-A7FE-40389B353C35}"/>
              </a:ext>
            </a:extLst>
          </p:cNvPr>
          <p:cNvSpPr/>
          <p:nvPr/>
        </p:nvSpPr>
        <p:spPr>
          <a:xfrm>
            <a:off x="0" y="1047452"/>
            <a:ext cx="9144000" cy="12779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Challenge III: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Can we also restrict 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data-dependent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errors?</a:t>
            </a:r>
          </a:p>
        </p:txBody>
      </p:sp>
      <p:pic>
        <p:nvPicPr>
          <p:cNvPr id="6" name="Picture 2" descr="Image result for question mark">
            <a:extLst>
              <a:ext uri="{FF2B5EF4-FFF2-40B4-BE49-F238E27FC236}">
                <a16:creationId xmlns:a16="http://schemas.microsoft.com/office/drawing/2014/main" id="{71EBD6D8-D5C2-CC4F-962D-768E2D649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25" y="3378323"/>
            <a:ext cx="1076990" cy="1076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omputer icon">
            <a:extLst>
              <a:ext uri="{FF2B5EF4-FFF2-40B4-BE49-F238E27FC236}">
                <a16:creationId xmlns:a16="http://schemas.microsoft.com/office/drawing/2014/main" id="{DE3C8D51-38B1-E748-AB3D-975C7306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89" y="3389505"/>
            <a:ext cx="1417166" cy="14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18">
            <a:extLst>
              <a:ext uri="{FF2B5EF4-FFF2-40B4-BE49-F238E27FC236}">
                <a16:creationId xmlns:a16="http://schemas.microsoft.com/office/drawing/2014/main" id="{20C94DC1-BECD-B54C-A8A7-B7B29725DB48}"/>
              </a:ext>
            </a:extLst>
          </p:cNvPr>
          <p:cNvSpPr/>
          <p:nvPr/>
        </p:nvSpPr>
        <p:spPr>
          <a:xfrm>
            <a:off x="5598489" y="3388279"/>
            <a:ext cx="1808502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OUTPUT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Arrow: Right 24">
            <a:extLst>
              <a:ext uri="{FF2B5EF4-FFF2-40B4-BE49-F238E27FC236}">
                <a16:creationId xmlns:a16="http://schemas.microsoft.com/office/drawing/2014/main" id="{623FEDCA-E8DC-E34F-A8D4-6202E5341AE4}"/>
              </a:ext>
            </a:extLst>
          </p:cNvPr>
          <p:cNvSpPr/>
          <p:nvPr/>
        </p:nvSpPr>
        <p:spPr>
          <a:xfrm>
            <a:off x="2491589" y="3389505"/>
            <a:ext cx="1568705" cy="10670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INPUT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99DA0-02DA-404D-A556-049C2425802C}"/>
              </a:ext>
            </a:extLst>
          </p:cNvPr>
          <p:cNvSpPr txBox="1"/>
          <p:nvPr/>
        </p:nvSpPr>
        <p:spPr>
          <a:xfrm rot="18747136">
            <a:off x="811822" y="2628404"/>
            <a:ext cx="1033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0.9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C192DE-D0A9-6B49-930C-3620C6FFBED0}"/>
              </a:ext>
            </a:extLst>
          </p:cNvPr>
          <p:cNvSpPr txBox="1"/>
          <p:nvPr/>
        </p:nvSpPr>
        <p:spPr>
          <a:xfrm rot="20237313">
            <a:off x="1139871" y="3052525"/>
            <a:ext cx="1033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0.99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1D310D-43E7-3C40-94B6-46E06B317BC8}"/>
              </a:ext>
            </a:extLst>
          </p:cNvPr>
          <p:cNvSpPr txBox="1"/>
          <p:nvPr/>
        </p:nvSpPr>
        <p:spPr>
          <a:xfrm>
            <a:off x="1263234" y="3597302"/>
            <a:ext cx="120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0.999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63634-3E93-A94B-9DA6-B0135D8D1976}"/>
              </a:ext>
            </a:extLst>
          </p:cNvPr>
          <p:cNvSpPr txBox="1"/>
          <p:nvPr/>
        </p:nvSpPr>
        <p:spPr>
          <a:xfrm rot="1263213">
            <a:off x="1184738" y="4148385"/>
            <a:ext cx="134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0.9999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B7B98-9FFF-9043-8665-9DA62297FB88}"/>
              </a:ext>
            </a:extLst>
          </p:cNvPr>
          <p:cNvSpPr txBox="1"/>
          <p:nvPr/>
        </p:nvSpPr>
        <p:spPr>
          <a:xfrm rot="2537133">
            <a:off x="819422" y="4719996"/>
            <a:ext cx="160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0.99999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29C03-0293-6E49-8599-34D904CCD972}"/>
              </a:ext>
            </a:extLst>
          </p:cNvPr>
          <p:cNvSpPr txBox="1"/>
          <p:nvPr/>
        </p:nvSpPr>
        <p:spPr>
          <a:xfrm>
            <a:off x="0" y="5610733"/>
            <a:ext cx="385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Different input values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E6083-CCB1-E848-87E7-DD7929AAA734}"/>
              </a:ext>
            </a:extLst>
          </p:cNvPr>
          <p:cNvSpPr txBox="1"/>
          <p:nvPr/>
        </p:nvSpPr>
        <p:spPr>
          <a:xfrm>
            <a:off x="481558" y="3575754"/>
            <a:ext cx="110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x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95FA53-A803-774A-946A-DDE002F09577}"/>
              </a:ext>
            </a:extLst>
          </p:cNvPr>
          <p:cNvSpPr txBox="1"/>
          <p:nvPr/>
        </p:nvSpPr>
        <p:spPr>
          <a:xfrm>
            <a:off x="4383099" y="3537890"/>
            <a:ext cx="110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1- x</a:t>
            </a:r>
          </a:p>
        </p:txBody>
      </p:sp>
    </p:spTree>
    <p:extLst>
      <p:ext uri="{BB962C8B-B14F-4D97-AF65-F5344CB8AC3E}">
        <p14:creationId xmlns:p14="http://schemas.microsoft.com/office/powerpoint/2010/main" val="39789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3" grpId="0"/>
      <p:bldP spid="21" grpId="0"/>
      <p:bldP spid="22" grpId="0"/>
      <p:bldP spid="23" grpId="0"/>
      <p:bldP spid="24" grpId="0"/>
      <p:bldP spid="26" grpId="0"/>
      <p:bldP spid="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3AAB-AA95-2449-846D-7FF8F3E7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280952"/>
            <a:ext cx="7886700" cy="1325563"/>
          </a:xfrm>
        </p:spPr>
        <p:txBody>
          <a:bodyPr/>
          <a:lstStyle/>
          <a:p>
            <a:r>
              <a:rPr lang="en-US" sz="4800" b="1" dirty="0"/>
              <a:t>CORNER-CASES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VALUE-DEPENDENT ERRORS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0F4B61-5DA1-474D-8BAA-61C0AF7ABF06}"/>
              </a:ext>
            </a:extLst>
          </p:cNvPr>
          <p:cNvSpPr/>
          <p:nvPr/>
        </p:nvSpPr>
        <p:spPr>
          <a:xfrm flipH="1">
            <a:off x="613847" y="1711134"/>
            <a:ext cx="3484456" cy="3484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e 13">
            <a:extLst>
              <a:ext uri="{FF2B5EF4-FFF2-40B4-BE49-F238E27FC236}">
                <a16:creationId xmlns:a16="http://schemas.microsoft.com/office/drawing/2014/main" id="{C781A32E-C369-8145-B28E-9C77D17981C8}"/>
              </a:ext>
            </a:extLst>
          </p:cNvPr>
          <p:cNvSpPr/>
          <p:nvPr/>
        </p:nvSpPr>
        <p:spPr>
          <a:xfrm>
            <a:off x="613847" y="1706435"/>
            <a:ext cx="3489155" cy="3489155"/>
          </a:xfrm>
          <a:prstGeom prst="pie">
            <a:avLst>
              <a:gd name="adj1" fmla="val 0"/>
              <a:gd name="adj2" fmla="val 2131841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3640A-8B80-7A43-9259-02C23D4F1896}"/>
              </a:ext>
            </a:extLst>
          </p:cNvPr>
          <p:cNvSpPr txBox="1"/>
          <p:nvPr/>
        </p:nvSpPr>
        <p:spPr>
          <a:xfrm>
            <a:off x="3468440" y="4615315"/>
            <a:ext cx="578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Within worst-case guarantee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2AD71D-4C8D-2344-8C5C-5F3C58CE9CBD}"/>
              </a:ext>
            </a:extLst>
          </p:cNvPr>
          <p:cNvGrpSpPr/>
          <p:nvPr/>
        </p:nvGrpSpPr>
        <p:grpSpPr>
          <a:xfrm>
            <a:off x="2399013" y="4874562"/>
            <a:ext cx="2702381" cy="363207"/>
            <a:chOff x="3104059" y="5328816"/>
            <a:chExt cx="2702381" cy="36320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2F4E9EF-D44D-3447-8583-8E89B625B7EE}"/>
                </a:ext>
              </a:extLst>
            </p:cNvPr>
            <p:cNvCxnSpPr>
              <a:cxnSpLocks/>
            </p:cNvCxnSpPr>
            <p:nvPr/>
          </p:nvCxnSpPr>
          <p:spPr>
            <a:xfrm>
              <a:off x="3104059" y="5328816"/>
              <a:ext cx="928329" cy="36320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F6B7AB5-90B3-3541-9235-DF566DFE916F}"/>
                </a:ext>
              </a:extLst>
            </p:cNvPr>
            <p:cNvCxnSpPr>
              <a:cxnSpLocks/>
            </p:cNvCxnSpPr>
            <p:nvPr/>
          </p:nvCxnSpPr>
          <p:spPr>
            <a:xfrm>
              <a:off x="4032388" y="5692023"/>
              <a:ext cx="177405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32171F1-ED70-BA49-9D0F-BC3E22FB56CA}"/>
              </a:ext>
            </a:extLst>
          </p:cNvPr>
          <p:cNvSpPr txBox="1"/>
          <p:nvPr/>
        </p:nvSpPr>
        <p:spPr>
          <a:xfrm>
            <a:off x="5055325" y="2017517"/>
            <a:ext cx="333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Corner cases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B41CC4-AFB5-D047-9823-3F68AF1897C6}"/>
              </a:ext>
            </a:extLst>
          </p:cNvPr>
          <p:cNvGrpSpPr/>
          <p:nvPr/>
        </p:nvGrpSpPr>
        <p:grpSpPr>
          <a:xfrm>
            <a:off x="3972847" y="2638269"/>
            <a:ext cx="2702381" cy="731521"/>
            <a:chOff x="3104059" y="4597295"/>
            <a:chExt cx="2702381" cy="73152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B271CE0-B0C5-DC44-A407-BE5959F68C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4059" y="4597295"/>
              <a:ext cx="928329" cy="73152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8C0F9B4-C2C4-004D-8123-1624625AAB94}"/>
                </a:ext>
              </a:extLst>
            </p:cNvPr>
            <p:cNvCxnSpPr>
              <a:cxnSpLocks/>
            </p:cNvCxnSpPr>
            <p:nvPr/>
          </p:nvCxnSpPr>
          <p:spPr>
            <a:xfrm>
              <a:off x="4032388" y="4597296"/>
              <a:ext cx="177405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61B5F40-29A1-BD48-9330-6C8466D36020}"/>
              </a:ext>
            </a:extLst>
          </p:cNvPr>
          <p:cNvSpPr txBox="1"/>
          <p:nvPr/>
        </p:nvSpPr>
        <p:spPr>
          <a:xfrm>
            <a:off x="5055531" y="2016781"/>
            <a:ext cx="269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Corner cases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E18AED-93F2-4BC6-B617-7EEF8CE1BF01}"/>
              </a:ext>
            </a:extLst>
          </p:cNvPr>
          <p:cNvSpPr txBox="1"/>
          <p:nvPr/>
        </p:nvSpPr>
        <p:spPr>
          <a:xfrm>
            <a:off x="0" y="5628338"/>
            <a:ext cx="9144000" cy="11308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 small fraction of values can cause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an error higher than the worst-case guarantee</a:t>
            </a:r>
          </a:p>
        </p:txBody>
      </p:sp>
    </p:spTree>
    <p:extLst>
      <p:ext uri="{BB962C8B-B14F-4D97-AF65-F5344CB8AC3E}">
        <p14:creationId xmlns:p14="http://schemas.microsoft.com/office/powerpoint/2010/main" val="38360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  <p:bldP spid="26" grpId="0"/>
      <p:bldP spid="31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BACKGROUND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APPROXIMATE MEMORY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A614F21-C763-4AB6-82A7-A1FEC007E7B4}"/>
              </a:ext>
            </a:extLst>
          </p:cNvPr>
          <p:cNvGrpSpPr>
            <a:grpSpLocks noChangeAspect="1"/>
          </p:cNvGrpSpPr>
          <p:nvPr/>
        </p:nvGrpSpPr>
        <p:grpSpPr>
          <a:xfrm>
            <a:off x="727071" y="1940909"/>
            <a:ext cx="2206098" cy="1840671"/>
            <a:chOff x="428328" y="2110982"/>
            <a:chExt cx="3273181" cy="2582606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62BFE25-8BBB-4060-8365-5C26E39D6061}"/>
                </a:ext>
              </a:extLst>
            </p:cNvPr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C20749E-FBA3-4F39-BC4F-17EA0765559C}"/>
                </a:ext>
              </a:extLst>
            </p:cNvPr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96AE9BE8-4FE0-4408-BFF7-04ABD86B0FE9}"/>
                </a:ext>
              </a:extLst>
            </p:cNvPr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18D44E9D-8955-4158-8FAF-B9229F4BA12F}"/>
                </a:ext>
              </a:extLst>
            </p:cNvPr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81494C9-4CBC-4A74-8738-6D7FE048F760}"/>
                </a:ext>
              </a:extLst>
            </p:cNvPr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BDC1308-4565-4921-ACFD-01B7513333D2}"/>
                </a:ext>
              </a:extLst>
            </p:cNvPr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C766AA4D-546E-4561-B828-E51460DEC700}"/>
                </a:ext>
              </a:extLst>
            </p:cNvPr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E4A6202-989B-4E22-A242-92B65382A181}"/>
                </a:ext>
              </a:extLst>
            </p:cNvPr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DDD81943-FBB1-4256-90B1-2ED2E698421B}"/>
                </a:ext>
              </a:extLst>
            </p:cNvPr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CF055B2-86D1-44C2-8AB9-00B01B46A87E}"/>
                </a:ext>
              </a:extLst>
            </p:cNvPr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AB7B4A60-E572-4FCB-9A67-FA6DF134464A}"/>
                  </a:ext>
                </a:extLst>
              </p:cNvPr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785DB872-8101-4737-B408-6114E04667DF}"/>
                  </a:ext>
                </a:extLst>
              </p:cNvPr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D01D84EB-9064-427B-ACBA-9B4D2A5A380A}"/>
                  </a:ext>
                </a:extLst>
              </p:cNvPr>
              <p:cNvSpPr/>
              <p:nvPr/>
            </p:nvSpPr>
            <p:spPr>
              <a:xfrm>
                <a:off x="1800961" y="2229173"/>
                <a:ext cx="543300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35BB4AC2-BDFE-4C4B-B497-A37BC7B65375}"/>
                  </a:ext>
                </a:extLst>
              </p:cNvPr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7F0C7DC-7C21-4633-A9E8-EEAD6613B0CB}"/>
                  </a:ext>
                </a:extLst>
              </p:cNvPr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0DF2A389-ACFC-46D0-A3B7-14279D6A1024}"/>
                </a:ext>
              </a:extLst>
            </p:cNvPr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730D712-02A4-4312-A24F-4EC40444E261}"/>
                  </a:ext>
                </a:extLst>
              </p:cNvPr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981925A0-9931-427F-A19D-209ED025AD39}"/>
                  </a:ext>
                </a:extLst>
              </p:cNvPr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EA541E31-04F8-4103-AF22-ED7023DB382A}"/>
                  </a:ext>
                </a:extLst>
              </p:cNvPr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3F668BFF-AFBD-49BE-B0B9-E6A67A31E4C7}"/>
                  </a:ext>
                </a:extLst>
              </p:cNvPr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6BD53700-6798-4555-814B-D24F1CCA8527}"/>
                  </a:ext>
                </a:extLst>
              </p:cNvPr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8BC2AD53-2978-4C2C-AFE4-2712139D51BF}"/>
                </a:ext>
              </a:extLst>
            </p:cNvPr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9DE4B60F-8575-4C8B-AD53-8A75273E4094}"/>
                  </a:ext>
                </a:extLst>
              </p:cNvPr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D4DC1ACC-ED0E-4C7C-8840-0D92F25200A3}"/>
                  </a:ext>
                </a:extLst>
              </p:cNvPr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FEC842F9-EC73-4052-B81B-188C5706E9FA}"/>
                  </a:ext>
                </a:extLst>
              </p:cNvPr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84A7BD3B-B009-4E57-9AFC-7421D8843C02}"/>
                  </a:ext>
                </a:extLst>
              </p:cNvPr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F580F6FA-0FB8-4027-A8ED-432C8FD1AD80}"/>
                  </a:ext>
                </a:extLst>
              </p:cNvPr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7BA2E137-781C-46B2-8C88-CF0275CF1661}"/>
                </a:ext>
              </a:extLst>
            </p:cNvPr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A51D8048-691F-41C7-87BD-A967E67EDE63}"/>
                  </a:ext>
                </a:extLst>
              </p:cNvPr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7F5AF378-212F-4BCF-980B-7B3A4D93213D}"/>
                  </a:ext>
                </a:extLst>
              </p:cNvPr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5CBB845F-9482-4083-8ACE-18B2D2BEFB8E}"/>
                  </a:ext>
                </a:extLst>
              </p:cNvPr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9CE576C7-B777-4044-9766-967CA32DF5C9}"/>
                  </a:ext>
                </a:extLst>
              </p:cNvPr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7FF84447-9198-4848-9475-B5F2ABCE18D0}"/>
                  </a:ext>
                </a:extLst>
              </p:cNvPr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81CD051-957C-42C5-AA65-A71F6116E512}"/>
              </a:ext>
            </a:extLst>
          </p:cNvPr>
          <p:cNvGrpSpPr/>
          <p:nvPr/>
        </p:nvGrpSpPr>
        <p:grpSpPr>
          <a:xfrm>
            <a:off x="3582779" y="1940910"/>
            <a:ext cx="2114000" cy="1842366"/>
            <a:chOff x="3333166" y="2302262"/>
            <a:chExt cx="1497845" cy="1348647"/>
          </a:xfrm>
        </p:grpSpPr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15C92F80-78A1-454E-9463-1EE200A20196}"/>
                </a:ext>
              </a:extLst>
            </p:cNvPr>
            <p:cNvCxnSpPr>
              <a:cxnSpLocks/>
            </p:cNvCxnSpPr>
            <p:nvPr/>
          </p:nvCxnSpPr>
          <p:spPr>
            <a:xfrm>
              <a:off x="4695583" y="2302262"/>
              <a:ext cx="0" cy="1346951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331C3701-68C4-4797-9F50-440524EA2AAC}"/>
                </a:ext>
              </a:extLst>
            </p:cNvPr>
            <p:cNvCxnSpPr>
              <a:cxnSpLocks/>
            </p:cNvCxnSpPr>
            <p:nvPr/>
          </p:nvCxnSpPr>
          <p:spPr>
            <a:xfrm>
              <a:off x="4487584" y="2302262"/>
              <a:ext cx="0" cy="1348647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1CA4CAA9-8E6C-43FC-AF74-58530D216EC7}"/>
                </a:ext>
              </a:extLst>
            </p:cNvPr>
            <p:cNvCxnSpPr>
              <a:cxnSpLocks/>
            </p:cNvCxnSpPr>
            <p:nvPr/>
          </p:nvCxnSpPr>
          <p:spPr>
            <a:xfrm>
              <a:off x="4280503" y="2302262"/>
              <a:ext cx="0" cy="1346266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1ECDAB1D-4FF0-4EE0-AB87-DFC454331E8D}"/>
                </a:ext>
              </a:extLst>
            </p:cNvPr>
            <p:cNvCxnSpPr>
              <a:cxnSpLocks/>
            </p:cNvCxnSpPr>
            <p:nvPr/>
          </p:nvCxnSpPr>
          <p:spPr>
            <a:xfrm>
              <a:off x="4074926" y="2302262"/>
              <a:ext cx="0" cy="1343885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54956049-F980-43CC-860E-835DDCD80E34}"/>
                </a:ext>
              </a:extLst>
            </p:cNvPr>
            <p:cNvCxnSpPr>
              <a:cxnSpLocks/>
            </p:cNvCxnSpPr>
            <p:nvPr/>
          </p:nvCxnSpPr>
          <p:spPr>
            <a:xfrm>
              <a:off x="3865129" y="2302262"/>
              <a:ext cx="0" cy="1341390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718AC2C3-324F-4E25-85B8-62D219A857E7}"/>
                </a:ext>
              </a:extLst>
            </p:cNvPr>
            <p:cNvCxnSpPr>
              <a:cxnSpLocks/>
            </p:cNvCxnSpPr>
            <p:nvPr/>
          </p:nvCxnSpPr>
          <p:spPr>
            <a:xfrm>
              <a:off x="3662710" y="2302262"/>
              <a:ext cx="0" cy="1340489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9949C9B-CFC8-47BB-9A49-F45BAED1E5D3}"/>
                </a:ext>
              </a:extLst>
            </p:cNvPr>
            <p:cNvCxnSpPr>
              <a:cxnSpLocks/>
            </p:cNvCxnSpPr>
            <p:nvPr/>
          </p:nvCxnSpPr>
          <p:spPr>
            <a:xfrm>
              <a:off x="3449206" y="2302262"/>
              <a:ext cx="0" cy="1340489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77F3FB3D-7A27-4C1B-9C35-7F1453932089}"/>
                </a:ext>
              </a:extLst>
            </p:cNvPr>
            <p:cNvGrpSpPr/>
            <p:nvPr/>
          </p:nvGrpSpPr>
          <p:grpSpPr>
            <a:xfrm>
              <a:off x="3335172" y="3419323"/>
              <a:ext cx="1495839" cy="184529"/>
              <a:chOff x="3438111" y="3386392"/>
              <a:chExt cx="1495839" cy="184529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06BB7AF-01EE-45E2-B66B-8B78C28FD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111" y="3473293"/>
                <a:ext cx="1495839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7DB8C971-C291-49FF-88C2-70D755659746}"/>
                  </a:ext>
                </a:extLst>
              </p:cNvPr>
              <p:cNvGrpSpPr/>
              <p:nvPr/>
            </p:nvGrpSpPr>
            <p:grpSpPr>
              <a:xfrm>
                <a:off x="3466285" y="3386392"/>
                <a:ext cx="1423199" cy="184529"/>
                <a:chOff x="3466285" y="3386392"/>
                <a:chExt cx="1423199" cy="184529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FD036729-FF65-4E70-9F72-2C90C490CDA7}"/>
                    </a:ext>
                  </a:extLst>
                </p:cNvPr>
                <p:cNvGrpSpPr/>
                <p:nvPr/>
              </p:nvGrpSpPr>
              <p:grpSpPr>
                <a:xfrm>
                  <a:off x="3466285" y="3386392"/>
                  <a:ext cx="1004585" cy="182071"/>
                  <a:chOff x="543297" y="2226069"/>
                  <a:chExt cx="3067764" cy="525790"/>
                </a:xfrm>
                <a:solidFill>
                  <a:schemeClr val="tx1">
                    <a:lumMod val="50000"/>
                    <a:lumOff val="50000"/>
                  </a:schemeClr>
                </a:solidFill>
              </p:grpSpPr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2041AD1A-B72A-4E5A-AF27-C0465E9FFED3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A5EEE38-5AB8-4FAD-99E4-6E9EA7486687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183AF48-9AAF-4D8D-B049-927A3AA0D7E5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8379ACF9-57B2-478F-974D-99F6346291E5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165E4211-C9C7-4C98-8284-ABFC6BCAD5B4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F9BE75C7-54A8-4B60-9758-8F4FB5A060CE}"/>
                    </a:ext>
                  </a:extLst>
                </p:cNvPr>
                <p:cNvSpPr/>
                <p:nvPr/>
              </p:nvSpPr>
              <p:spPr>
                <a:xfrm>
                  <a:off x="4503573" y="3391000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EB6468E0-7966-4374-BFF8-FCBF00D8DD1F}"/>
                    </a:ext>
                  </a:extLst>
                </p:cNvPr>
                <p:cNvSpPr/>
                <p:nvPr/>
              </p:nvSpPr>
              <p:spPr>
                <a:xfrm>
                  <a:off x="4711572" y="3386392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A70B9F2E-F84A-4858-871A-DD28BFB52733}"/>
                </a:ext>
              </a:extLst>
            </p:cNvPr>
            <p:cNvGrpSpPr/>
            <p:nvPr/>
          </p:nvGrpSpPr>
          <p:grpSpPr>
            <a:xfrm>
              <a:off x="3335172" y="3208839"/>
              <a:ext cx="1495839" cy="184529"/>
              <a:chOff x="3438111" y="3386392"/>
              <a:chExt cx="1495839" cy="184529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2F64EFA5-566F-42FA-B467-F25BCED13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111" y="3473293"/>
                <a:ext cx="1495839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9FDC1FCA-9907-49DE-AA80-6A158FEDD55B}"/>
                  </a:ext>
                </a:extLst>
              </p:cNvPr>
              <p:cNvGrpSpPr/>
              <p:nvPr/>
            </p:nvGrpSpPr>
            <p:grpSpPr>
              <a:xfrm>
                <a:off x="3466285" y="3386392"/>
                <a:ext cx="1423199" cy="184529"/>
                <a:chOff x="3466285" y="3386392"/>
                <a:chExt cx="1423199" cy="184529"/>
              </a:xfrm>
            </p:grpSpPr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DFC963DF-9210-483A-9FC2-72833F137884}"/>
                    </a:ext>
                  </a:extLst>
                </p:cNvPr>
                <p:cNvGrpSpPr/>
                <p:nvPr/>
              </p:nvGrpSpPr>
              <p:grpSpPr>
                <a:xfrm>
                  <a:off x="3466285" y="3386392"/>
                  <a:ext cx="1004585" cy="182071"/>
                  <a:chOff x="543297" y="2226069"/>
                  <a:chExt cx="3067764" cy="525790"/>
                </a:xfrm>
                <a:solidFill>
                  <a:schemeClr val="tx1">
                    <a:lumMod val="50000"/>
                    <a:lumOff val="50000"/>
                  </a:schemeClr>
                </a:solidFill>
              </p:grpSpPr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F2F12E17-ED8C-454E-8A92-111FEBF2B610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B04F9475-783D-4F5B-8E63-7233246B30FC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A33ADD3E-3A90-47E5-8B16-235A1B680B55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DB1C39BF-A3E1-4BED-AEE7-AC3B7A009940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C50F0041-D881-48CB-B477-147D24433151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57B10DAE-399D-495D-BDF9-68886A755DAA}"/>
                    </a:ext>
                  </a:extLst>
                </p:cNvPr>
                <p:cNvSpPr/>
                <p:nvPr/>
              </p:nvSpPr>
              <p:spPr>
                <a:xfrm>
                  <a:off x="4503573" y="3391000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31B3267B-CB89-4DE0-BBE1-02EB2E3D1BEE}"/>
                    </a:ext>
                  </a:extLst>
                </p:cNvPr>
                <p:cNvSpPr/>
                <p:nvPr/>
              </p:nvSpPr>
              <p:spPr>
                <a:xfrm>
                  <a:off x="4711572" y="3386392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336C816-BD40-45CA-8BEE-677A9143A4BE}"/>
                </a:ext>
              </a:extLst>
            </p:cNvPr>
            <p:cNvGrpSpPr/>
            <p:nvPr/>
          </p:nvGrpSpPr>
          <p:grpSpPr>
            <a:xfrm>
              <a:off x="3335172" y="2999756"/>
              <a:ext cx="1495839" cy="184529"/>
              <a:chOff x="3438111" y="3386392"/>
              <a:chExt cx="1495839" cy="184529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FC385CBC-97FD-460B-9CC4-ABB43D74A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111" y="3473293"/>
                <a:ext cx="1495839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71C2A970-663C-400B-8504-E7383B21F73C}"/>
                  </a:ext>
                </a:extLst>
              </p:cNvPr>
              <p:cNvGrpSpPr/>
              <p:nvPr/>
            </p:nvGrpSpPr>
            <p:grpSpPr>
              <a:xfrm>
                <a:off x="3466285" y="3386392"/>
                <a:ext cx="1423199" cy="184529"/>
                <a:chOff x="3466285" y="3386392"/>
                <a:chExt cx="1423199" cy="184529"/>
              </a:xfrm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47136620-0CE8-4510-8242-1766A7BC292D}"/>
                    </a:ext>
                  </a:extLst>
                </p:cNvPr>
                <p:cNvGrpSpPr/>
                <p:nvPr/>
              </p:nvGrpSpPr>
              <p:grpSpPr>
                <a:xfrm>
                  <a:off x="3466285" y="3386392"/>
                  <a:ext cx="1004585" cy="182071"/>
                  <a:chOff x="543297" y="2226069"/>
                  <a:chExt cx="3067764" cy="525790"/>
                </a:xfrm>
                <a:solidFill>
                  <a:schemeClr val="tx1">
                    <a:lumMod val="50000"/>
                    <a:lumOff val="50000"/>
                  </a:schemeClr>
                </a:solidFill>
              </p:grpSpPr>
              <p:sp>
                <p:nvSpPr>
                  <p:cNvPr id="273" name="Oval 272">
                    <a:extLst>
                      <a:ext uri="{FF2B5EF4-FFF2-40B4-BE49-F238E27FC236}">
                        <a16:creationId xmlns:a16="http://schemas.microsoft.com/office/drawing/2014/main" id="{6AF06685-A57B-4B75-B812-D9CC0B8EBA1A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Oval 273">
                    <a:extLst>
                      <a:ext uri="{FF2B5EF4-FFF2-40B4-BE49-F238E27FC236}">
                        <a16:creationId xmlns:a16="http://schemas.microsoft.com/office/drawing/2014/main" id="{570D7EF5-1BB5-4730-8FB8-22D8ABA3A2FC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1F79D748-EBFB-4AE3-B0A1-81E6DBA9914B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8A0228B9-5BAB-415B-B14B-2D63E95A87DC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61751FA9-78CE-405D-B423-D42A46CE5B34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84518819-0747-4A8E-AE25-650D1842DA86}"/>
                    </a:ext>
                  </a:extLst>
                </p:cNvPr>
                <p:cNvSpPr/>
                <p:nvPr/>
              </p:nvSpPr>
              <p:spPr>
                <a:xfrm>
                  <a:off x="4503573" y="3391000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E462F545-3E7C-4515-83A8-C5F18BF0EE0A}"/>
                    </a:ext>
                  </a:extLst>
                </p:cNvPr>
                <p:cNvSpPr/>
                <p:nvPr/>
              </p:nvSpPr>
              <p:spPr>
                <a:xfrm>
                  <a:off x="4711572" y="3386392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CF336329-7DB7-4A2D-B858-59E858F61D2F}"/>
                </a:ext>
              </a:extLst>
            </p:cNvPr>
            <p:cNvGrpSpPr/>
            <p:nvPr/>
          </p:nvGrpSpPr>
          <p:grpSpPr>
            <a:xfrm>
              <a:off x="3333166" y="2791041"/>
              <a:ext cx="1495839" cy="184529"/>
              <a:chOff x="3438111" y="3386392"/>
              <a:chExt cx="1495839" cy="184529"/>
            </a:xfrm>
          </p:grpSpPr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9B676023-AFC3-4F77-866D-1FE8B978B5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111" y="3473293"/>
                <a:ext cx="1495839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9E9A2C3B-E4B7-4F52-849F-69A59A14DDFE}"/>
                  </a:ext>
                </a:extLst>
              </p:cNvPr>
              <p:cNvGrpSpPr/>
              <p:nvPr/>
            </p:nvGrpSpPr>
            <p:grpSpPr>
              <a:xfrm>
                <a:off x="3466285" y="3386392"/>
                <a:ext cx="1423199" cy="184529"/>
                <a:chOff x="3466285" y="3386392"/>
                <a:chExt cx="1423199" cy="184529"/>
              </a:xfrm>
            </p:grpSpPr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62E29D18-116A-4389-869C-F1C55A3CE259}"/>
                    </a:ext>
                  </a:extLst>
                </p:cNvPr>
                <p:cNvGrpSpPr/>
                <p:nvPr/>
              </p:nvGrpSpPr>
              <p:grpSpPr>
                <a:xfrm>
                  <a:off x="3466285" y="3386392"/>
                  <a:ext cx="1004585" cy="182071"/>
                  <a:chOff x="543297" y="2226069"/>
                  <a:chExt cx="3067764" cy="525790"/>
                </a:xfrm>
                <a:solidFill>
                  <a:schemeClr val="tx1">
                    <a:lumMod val="50000"/>
                    <a:lumOff val="50000"/>
                  </a:schemeClr>
                </a:solidFill>
              </p:grpSpPr>
              <p:sp>
                <p:nvSpPr>
                  <p:cNvPr id="284" name="Oval 283">
                    <a:extLst>
                      <a:ext uri="{FF2B5EF4-FFF2-40B4-BE49-F238E27FC236}">
                        <a16:creationId xmlns:a16="http://schemas.microsoft.com/office/drawing/2014/main" id="{A0F11478-35A6-4D17-9650-AC02A78CD8A5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51A5FEE4-0D27-42D7-80F0-DDB26DCF3869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6F1397EF-A285-4B70-B1D1-CA36327E3EB3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FB44E148-08C9-4BFB-BFE7-05CDFA2842E8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80A2206E-B1ED-4E16-BD08-11E2E753BB77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162A0CA5-8612-4F0C-AB32-436F30CCE4C8}"/>
                    </a:ext>
                  </a:extLst>
                </p:cNvPr>
                <p:cNvSpPr/>
                <p:nvPr/>
              </p:nvSpPr>
              <p:spPr>
                <a:xfrm>
                  <a:off x="4503573" y="3391000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CBC39C1D-C7DC-40A8-A788-F2AA280DAD50}"/>
                    </a:ext>
                  </a:extLst>
                </p:cNvPr>
                <p:cNvSpPr/>
                <p:nvPr/>
              </p:nvSpPr>
              <p:spPr>
                <a:xfrm>
                  <a:off x="4711572" y="3386392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FF4AD07D-A1A8-4CB8-8874-41A7D6609694}"/>
                </a:ext>
              </a:extLst>
            </p:cNvPr>
            <p:cNvGrpSpPr/>
            <p:nvPr/>
          </p:nvGrpSpPr>
          <p:grpSpPr>
            <a:xfrm>
              <a:off x="3335172" y="2569620"/>
              <a:ext cx="1495839" cy="184529"/>
              <a:chOff x="3438111" y="3386392"/>
              <a:chExt cx="1495839" cy="184529"/>
            </a:xfrm>
          </p:grpSpPr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E34F161-586A-4ED5-877B-338593478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111" y="3473293"/>
                <a:ext cx="1495839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F7EFE44F-3407-4021-9088-E460E99E5EA9}"/>
                  </a:ext>
                </a:extLst>
              </p:cNvPr>
              <p:cNvGrpSpPr/>
              <p:nvPr/>
            </p:nvGrpSpPr>
            <p:grpSpPr>
              <a:xfrm>
                <a:off x="3466285" y="3386392"/>
                <a:ext cx="1423199" cy="184529"/>
                <a:chOff x="3466285" y="3386392"/>
                <a:chExt cx="1423199" cy="184529"/>
              </a:xfrm>
            </p:grpSpPr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5F5176F9-A38D-448C-8C99-5215C7614065}"/>
                    </a:ext>
                  </a:extLst>
                </p:cNvPr>
                <p:cNvGrpSpPr/>
                <p:nvPr/>
              </p:nvGrpSpPr>
              <p:grpSpPr>
                <a:xfrm>
                  <a:off x="3466285" y="3386392"/>
                  <a:ext cx="1004585" cy="182071"/>
                  <a:chOff x="543297" y="2226069"/>
                  <a:chExt cx="3067764" cy="525790"/>
                </a:xfrm>
                <a:solidFill>
                  <a:schemeClr val="tx1">
                    <a:lumMod val="50000"/>
                    <a:lumOff val="50000"/>
                  </a:schemeClr>
                </a:solidFill>
              </p:grpSpPr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45E87C70-424B-46AC-BC3E-55C23D202253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0" name="Oval 309">
                    <a:extLst>
                      <a:ext uri="{FF2B5EF4-FFF2-40B4-BE49-F238E27FC236}">
                        <a16:creationId xmlns:a16="http://schemas.microsoft.com/office/drawing/2014/main" id="{A732E395-D6EC-4007-A054-3C55F02E0D5C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1" name="Oval 310">
                    <a:extLst>
                      <a:ext uri="{FF2B5EF4-FFF2-40B4-BE49-F238E27FC236}">
                        <a16:creationId xmlns:a16="http://schemas.microsoft.com/office/drawing/2014/main" id="{DF29E643-10DC-4C6F-9CBF-541BBD4AD007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2" name="Oval 311">
                    <a:extLst>
                      <a:ext uri="{FF2B5EF4-FFF2-40B4-BE49-F238E27FC236}">
                        <a16:creationId xmlns:a16="http://schemas.microsoft.com/office/drawing/2014/main" id="{A7A95223-F2E0-4368-B771-A8ADC0769876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3" name="Oval 312">
                    <a:extLst>
                      <a:ext uri="{FF2B5EF4-FFF2-40B4-BE49-F238E27FC236}">
                        <a16:creationId xmlns:a16="http://schemas.microsoft.com/office/drawing/2014/main" id="{65B03BF9-F97C-4599-BE99-5EC2D081B365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A9D38577-FC28-4EF5-BCBA-57E2168E8C23}"/>
                    </a:ext>
                  </a:extLst>
                </p:cNvPr>
                <p:cNvSpPr/>
                <p:nvPr/>
              </p:nvSpPr>
              <p:spPr>
                <a:xfrm>
                  <a:off x="4503573" y="3391000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9CD23575-6E16-4FDC-87CC-DC9075D3826B}"/>
                    </a:ext>
                  </a:extLst>
                </p:cNvPr>
                <p:cNvSpPr/>
                <p:nvPr/>
              </p:nvSpPr>
              <p:spPr>
                <a:xfrm>
                  <a:off x="4711572" y="3386392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D335B4BE-B925-408E-8544-A5D9DF548F12}"/>
                </a:ext>
              </a:extLst>
            </p:cNvPr>
            <p:cNvGrpSpPr/>
            <p:nvPr/>
          </p:nvGrpSpPr>
          <p:grpSpPr>
            <a:xfrm>
              <a:off x="3335172" y="2353235"/>
              <a:ext cx="1495839" cy="184529"/>
              <a:chOff x="3438111" y="3386392"/>
              <a:chExt cx="1495839" cy="184529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E699C5D-5876-47AE-8914-76B154036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8111" y="3473293"/>
                <a:ext cx="1495839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A663ABCC-5E1C-4679-9ADB-0017BB51CB29}"/>
                  </a:ext>
                </a:extLst>
              </p:cNvPr>
              <p:cNvGrpSpPr/>
              <p:nvPr/>
            </p:nvGrpSpPr>
            <p:grpSpPr>
              <a:xfrm>
                <a:off x="3466285" y="3386392"/>
                <a:ext cx="1423199" cy="184529"/>
                <a:chOff x="3466285" y="3386392"/>
                <a:chExt cx="1423199" cy="184529"/>
              </a:xfrm>
            </p:grpSpPr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22678D7F-64A2-42CD-81F4-26E1DB9612E1}"/>
                    </a:ext>
                  </a:extLst>
                </p:cNvPr>
                <p:cNvGrpSpPr/>
                <p:nvPr/>
              </p:nvGrpSpPr>
              <p:grpSpPr>
                <a:xfrm>
                  <a:off x="3466285" y="3386392"/>
                  <a:ext cx="1004585" cy="182071"/>
                  <a:chOff x="543297" y="2226069"/>
                  <a:chExt cx="3067764" cy="525790"/>
                </a:xfrm>
                <a:solidFill>
                  <a:schemeClr val="tx1">
                    <a:lumMod val="50000"/>
                    <a:lumOff val="50000"/>
                  </a:schemeClr>
                </a:solidFill>
              </p:grpSpPr>
              <p:sp>
                <p:nvSpPr>
                  <p:cNvPr id="320" name="Oval 319">
                    <a:extLst>
                      <a:ext uri="{FF2B5EF4-FFF2-40B4-BE49-F238E27FC236}">
                        <a16:creationId xmlns:a16="http://schemas.microsoft.com/office/drawing/2014/main" id="{396CB915-008F-4976-9301-92ECD5EDA756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1" name="Oval 320">
                    <a:extLst>
                      <a:ext uri="{FF2B5EF4-FFF2-40B4-BE49-F238E27FC236}">
                        <a16:creationId xmlns:a16="http://schemas.microsoft.com/office/drawing/2014/main" id="{A41DB031-D2BF-4BD8-9BAA-1D6A1FCE9936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364C8AE-1E85-4108-938F-46F58F32646B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3" name="Oval 322">
                    <a:extLst>
                      <a:ext uri="{FF2B5EF4-FFF2-40B4-BE49-F238E27FC236}">
                        <a16:creationId xmlns:a16="http://schemas.microsoft.com/office/drawing/2014/main" id="{190D3CB8-2D60-405C-800C-17416712A108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4" name="Oval 323">
                    <a:extLst>
                      <a:ext uri="{FF2B5EF4-FFF2-40B4-BE49-F238E27FC236}">
                        <a16:creationId xmlns:a16="http://schemas.microsoft.com/office/drawing/2014/main" id="{BB1C4084-AD8F-4336-9622-3B16EE23379D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21AE77FB-5EFF-4AFB-BBF1-E1EA08FF0960}"/>
                    </a:ext>
                  </a:extLst>
                </p:cNvPr>
                <p:cNvSpPr/>
                <p:nvPr/>
              </p:nvSpPr>
              <p:spPr>
                <a:xfrm>
                  <a:off x="4503573" y="3391000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B74EC609-EDFC-4702-8DB8-A40828F983C6}"/>
                    </a:ext>
                  </a:extLst>
                </p:cNvPr>
                <p:cNvSpPr/>
                <p:nvPr/>
              </p:nvSpPr>
              <p:spPr>
                <a:xfrm>
                  <a:off x="4711572" y="3386392"/>
                  <a:ext cx="177912" cy="179921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93AE54-1656-4680-A65D-D1F047F4F31A}"/>
              </a:ext>
            </a:extLst>
          </p:cNvPr>
          <p:cNvGrpSpPr/>
          <p:nvPr/>
        </p:nvGrpSpPr>
        <p:grpSpPr>
          <a:xfrm>
            <a:off x="6332079" y="1946599"/>
            <a:ext cx="2090625" cy="1842366"/>
            <a:chOff x="6363768" y="1940910"/>
            <a:chExt cx="2090625" cy="1842366"/>
          </a:xfrm>
        </p:grpSpPr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F51C5340-3234-45C1-82C1-1C50ABE6CCA7}"/>
                </a:ext>
              </a:extLst>
            </p:cNvPr>
            <p:cNvCxnSpPr>
              <a:cxnSpLocks/>
            </p:cNvCxnSpPr>
            <p:nvPr/>
          </p:nvCxnSpPr>
          <p:spPr>
            <a:xfrm>
              <a:off x="7831167" y="1940910"/>
              <a:ext cx="0" cy="1835200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178AF098-EB07-456A-AFA0-F3946541D7A6}"/>
                </a:ext>
              </a:extLst>
            </p:cNvPr>
            <p:cNvCxnSpPr>
              <a:cxnSpLocks/>
            </p:cNvCxnSpPr>
            <p:nvPr/>
          </p:nvCxnSpPr>
          <p:spPr>
            <a:xfrm>
              <a:off x="7607439" y="1940910"/>
              <a:ext cx="0" cy="1836891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833458C7-1B51-455D-8A08-54206CDC86C5}"/>
                </a:ext>
              </a:extLst>
            </p:cNvPr>
            <p:cNvCxnSpPr>
              <a:cxnSpLocks/>
            </p:cNvCxnSpPr>
            <p:nvPr/>
          </p:nvCxnSpPr>
          <p:spPr>
            <a:xfrm>
              <a:off x="7384698" y="1940910"/>
              <a:ext cx="0" cy="1834518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BE4A9745-6868-4040-938F-B9C745B07BC1}"/>
                </a:ext>
              </a:extLst>
            </p:cNvPr>
            <p:cNvCxnSpPr>
              <a:cxnSpLocks/>
            </p:cNvCxnSpPr>
            <p:nvPr/>
          </p:nvCxnSpPr>
          <p:spPr>
            <a:xfrm>
              <a:off x="7163575" y="1940910"/>
              <a:ext cx="0" cy="1832144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8E5D823B-4005-4D73-A041-244CE45F820C}"/>
                </a:ext>
              </a:extLst>
            </p:cNvPr>
            <p:cNvCxnSpPr>
              <a:cxnSpLocks/>
            </p:cNvCxnSpPr>
            <p:nvPr/>
          </p:nvCxnSpPr>
          <p:spPr>
            <a:xfrm>
              <a:off x="6937913" y="1940910"/>
              <a:ext cx="0" cy="1829656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5669F258-C939-43E2-8CE3-D0EF54901BDE}"/>
                </a:ext>
              </a:extLst>
            </p:cNvPr>
            <p:cNvCxnSpPr>
              <a:cxnSpLocks/>
            </p:cNvCxnSpPr>
            <p:nvPr/>
          </p:nvCxnSpPr>
          <p:spPr>
            <a:xfrm>
              <a:off x="6720188" y="1940910"/>
              <a:ext cx="0" cy="1828758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9B92CF2B-6B22-4391-89DB-19E3AC79D60E}"/>
                </a:ext>
              </a:extLst>
            </p:cNvPr>
            <p:cNvCxnSpPr>
              <a:cxnSpLocks/>
            </p:cNvCxnSpPr>
            <p:nvPr/>
          </p:nvCxnSpPr>
          <p:spPr>
            <a:xfrm>
              <a:off x="6490540" y="1940910"/>
              <a:ext cx="0" cy="1828758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C9FD00C4-EAE5-4E22-8790-077552BCE7B8}"/>
                </a:ext>
              </a:extLst>
            </p:cNvPr>
            <p:cNvCxnSpPr>
              <a:cxnSpLocks/>
            </p:cNvCxnSpPr>
            <p:nvPr/>
          </p:nvCxnSpPr>
          <p:spPr>
            <a:xfrm>
              <a:off x="8063740" y="1940910"/>
              <a:ext cx="0" cy="1839982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C974565C-C5C3-4CAD-A8EC-CDEF414FAA1F}"/>
                </a:ext>
              </a:extLst>
            </p:cNvPr>
            <p:cNvCxnSpPr>
              <a:cxnSpLocks/>
            </p:cNvCxnSpPr>
            <p:nvPr/>
          </p:nvCxnSpPr>
          <p:spPr>
            <a:xfrm>
              <a:off x="8307684" y="1940910"/>
              <a:ext cx="0" cy="1842366"/>
            </a:xfrm>
            <a:prstGeom prst="lin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EAB234B8-12A2-4627-AF4F-4043F68216A6}"/>
                </a:ext>
              </a:extLst>
            </p:cNvPr>
            <p:cNvGrpSpPr/>
            <p:nvPr/>
          </p:nvGrpSpPr>
          <p:grpSpPr>
            <a:xfrm>
              <a:off x="6367883" y="3546926"/>
              <a:ext cx="2084281" cy="183962"/>
              <a:chOff x="5649931" y="3487425"/>
              <a:chExt cx="1310463" cy="124793"/>
            </a:xfrm>
          </p:grpSpPr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A81C9FB7-A624-4705-8494-F6E078F3E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1" name="Group 430">
                <a:extLst>
                  <a:ext uri="{FF2B5EF4-FFF2-40B4-BE49-F238E27FC236}">
                    <a16:creationId xmlns:a16="http://schemas.microsoft.com/office/drawing/2014/main" id="{3FD65580-7C9D-4D2A-AD1B-AA7A8EED2150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405" name="Group 404">
                  <a:extLst>
                    <a:ext uri="{FF2B5EF4-FFF2-40B4-BE49-F238E27FC236}">
                      <a16:creationId xmlns:a16="http://schemas.microsoft.com/office/drawing/2014/main" id="{9BB4F9D2-0788-406B-88E4-722A24B33A35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C20CD865-CB73-4B0D-A041-E82065B68D9B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409" name="Oval 408">
                      <a:extLst>
                        <a:ext uri="{FF2B5EF4-FFF2-40B4-BE49-F238E27FC236}">
                          <a16:creationId xmlns:a16="http://schemas.microsoft.com/office/drawing/2014/main" id="{2212390D-9BB3-4319-A368-A075689BA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0" name="Oval 409">
                      <a:extLst>
                        <a:ext uri="{FF2B5EF4-FFF2-40B4-BE49-F238E27FC236}">
                          <a16:creationId xmlns:a16="http://schemas.microsoft.com/office/drawing/2014/main" id="{1A869FF4-CF33-4219-AA1A-A1BF99E8E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1" name="Oval 410">
                      <a:extLst>
                        <a:ext uri="{FF2B5EF4-FFF2-40B4-BE49-F238E27FC236}">
                          <a16:creationId xmlns:a16="http://schemas.microsoft.com/office/drawing/2014/main" id="{771BBC1B-D5A3-4C7E-AB31-C60DD6E90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2" name="Oval 411">
                      <a:extLst>
                        <a:ext uri="{FF2B5EF4-FFF2-40B4-BE49-F238E27FC236}">
                          <a16:creationId xmlns:a16="http://schemas.microsoft.com/office/drawing/2014/main" id="{B40432F4-9AC4-4E98-8EB4-3BC2085D0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F63E4D19-E5EF-4DE1-B58B-8BB4DEDD4A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07" name="Oval 406">
                    <a:extLst>
                      <a:ext uri="{FF2B5EF4-FFF2-40B4-BE49-F238E27FC236}">
                        <a16:creationId xmlns:a16="http://schemas.microsoft.com/office/drawing/2014/main" id="{A1899BD6-B37C-49D3-82FF-50BC0318EBB8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8" name="Oval 407">
                    <a:extLst>
                      <a:ext uri="{FF2B5EF4-FFF2-40B4-BE49-F238E27FC236}">
                        <a16:creationId xmlns:a16="http://schemas.microsoft.com/office/drawing/2014/main" id="{A27F5C93-0A20-48F8-9EBD-6663192D5112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3F369626-5CD7-4DFE-92C8-9B3205515647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884FD369-EE75-4C60-8C7C-1AE05DF160E1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C49BFB67-4B20-41E9-A632-C4E76F165674}"/>
                </a:ext>
              </a:extLst>
            </p:cNvPr>
            <p:cNvGrpSpPr/>
            <p:nvPr/>
          </p:nvGrpSpPr>
          <p:grpSpPr>
            <a:xfrm>
              <a:off x="6367883" y="3328072"/>
              <a:ext cx="2084281" cy="183962"/>
              <a:chOff x="5649931" y="3487425"/>
              <a:chExt cx="1310463" cy="124793"/>
            </a:xfrm>
          </p:grpSpPr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6C044A3C-6CFF-4473-B609-54380CBB4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97304557-2980-4574-8E80-7C967D5CFF99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E3171025-A38C-4BDC-B937-9682C53D4B96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473" name="Group 472">
                    <a:extLst>
                      <a:ext uri="{FF2B5EF4-FFF2-40B4-BE49-F238E27FC236}">
                        <a16:creationId xmlns:a16="http://schemas.microsoft.com/office/drawing/2014/main" id="{46C314F5-913B-4D02-996C-1092B30C614E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476" name="Oval 475">
                      <a:extLst>
                        <a:ext uri="{FF2B5EF4-FFF2-40B4-BE49-F238E27FC236}">
                          <a16:creationId xmlns:a16="http://schemas.microsoft.com/office/drawing/2014/main" id="{9F81B159-021E-46DE-A5DD-4C0F579B7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7" name="Oval 476">
                      <a:extLst>
                        <a:ext uri="{FF2B5EF4-FFF2-40B4-BE49-F238E27FC236}">
                          <a16:creationId xmlns:a16="http://schemas.microsoft.com/office/drawing/2014/main" id="{5BF78D84-8357-4700-9E90-CCD90F127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8" name="Oval 477">
                      <a:extLst>
                        <a:ext uri="{FF2B5EF4-FFF2-40B4-BE49-F238E27FC236}">
                          <a16:creationId xmlns:a16="http://schemas.microsoft.com/office/drawing/2014/main" id="{6EBC1F61-8FA0-4560-AE4C-D8777839E6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9" name="Oval 478">
                      <a:extLst>
                        <a:ext uri="{FF2B5EF4-FFF2-40B4-BE49-F238E27FC236}">
                          <a16:creationId xmlns:a16="http://schemas.microsoft.com/office/drawing/2014/main" id="{BB5E443F-020B-4032-93D4-A9E632301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0" name="Oval 479">
                      <a:extLst>
                        <a:ext uri="{FF2B5EF4-FFF2-40B4-BE49-F238E27FC236}">
                          <a16:creationId xmlns:a16="http://schemas.microsoft.com/office/drawing/2014/main" id="{B6A1C9FF-4EB7-4243-9FF0-ADFC0BEEE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74" name="Oval 473">
                    <a:extLst>
                      <a:ext uri="{FF2B5EF4-FFF2-40B4-BE49-F238E27FC236}">
                        <a16:creationId xmlns:a16="http://schemas.microsoft.com/office/drawing/2014/main" id="{F9B4DD1B-99FF-417B-8145-075B541D2A7A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5" name="Oval 474">
                    <a:extLst>
                      <a:ext uri="{FF2B5EF4-FFF2-40B4-BE49-F238E27FC236}">
                        <a16:creationId xmlns:a16="http://schemas.microsoft.com/office/drawing/2014/main" id="{666D18E4-13CA-4783-8BE6-D66E56845ECD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71" name="Oval 470">
                  <a:extLst>
                    <a:ext uri="{FF2B5EF4-FFF2-40B4-BE49-F238E27FC236}">
                      <a16:creationId xmlns:a16="http://schemas.microsoft.com/office/drawing/2014/main" id="{87C7E09E-B689-41BC-A5E2-8E57C5CBBBD0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id="{4E20DC81-55B4-447A-9CA8-B77DC820463C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DA303D03-AAFF-415A-8B1B-964B3C541632}"/>
                </a:ext>
              </a:extLst>
            </p:cNvPr>
            <p:cNvGrpSpPr/>
            <p:nvPr/>
          </p:nvGrpSpPr>
          <p:grpSpPr>
            <a:xfrm>
              <a:off x="6367883" y="3113815"/>
              <a:ext cx="2084281" cy="183962"/>
              <a:chOff x="5649931" y="3487425"/>
              <a:chExt cx="1310463" cy="124793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9D873994-B838-4E39-ABD5-12ED64630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3" name="Group 482">
                <a:extLst>
                  <a:ext uri="{FF2B5EF4-FFF2-40B4-BE49-F238E27FC236}">
                    <a16:creationId xmlns:a16="http://schemas.microsoft.com/office/drawing/2014/main" id="{5457775D-D963-403A-AEC7-7D49416D3DAB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484" name="Group 483">
                  <a:extLst>
                    <a:ext uri="{FF2B5EF4-FFF2-40B4-BE49-F238E27FC236}">
                      <a16:creationId xmlns:a16="http://schemas.microsoft.com/office/drawing/2014/main" id="{612BAA2E-88E3-489F-B396-825FD142AD6B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487" name="Group 486">
                    <a:extLst>
                      <a:ext uri="{FF2B5EF4-FFF2-40B4-BE49-F238E27FC236}">
                        <a16:creationId xmlns:a16="http://schemas.microsoft.com/office/drawing/2014/main" id="{517D933C-B6E5-4622-B71A-FE7BF5581B4C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490" name="Oval 489">
                      <a:extLst>
                        <a:ext uri="{FF2B5EF4-FFF2-40B4-BE49-F238E27FC236}">
                          <a16:creationId xmlns:a16="http://schemas.microsoft.com/office/drawing/2014/main" id="{8E81F0BF-4D50-4F48-9D63-6B40743F3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1" name="Oval 490">
                      <a:extLst>
                        <a:ext uri="{FF2B5EF4-FFF2-40B4-BE49-F238E27FC236}">
                          <a16:creationId xmlns:a16="http://schemas.microsoft.com/office/drawing/2014/main" id="{1F4EA84A-DD64-4D9A-9C43-E51466016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2" name="Oval 491">
                      <a:extLst>
                        <a:ext uri="{FF2B5EF4-FFF2-40B4-BE49-F238E27FC236}">
                          <a16:creationId xmlns:a16="http://schemas.microsoft.com/office/drawing/2014/main" id="{7F674A78-6E93-47B5-8243-1352EDFB7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3" name="Oval 492">
                      <a:extLst>
                        <a:ext uri="{FF2B5EF4-FFF2-40B4-BE49-F238E27FC236}">
                          <a16:creationId xmlns:a16="http://schemas.microsoft.com/office/drawing/2014/main" id="{7AD4E414-4FCA-41E5-8F7D-8F0A831B5D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4" name="Oval 493">
                      <a:extLst>
                        <a:ext uri="{FF2B5EF4-FFF2-40B4-BE49-F238E27FC236}">
                          <a16:creationId xmlns:a16="http://schemas.microsoft.com/office/drawing/2014/main" id="{E60C7889-CC8A-44F7-A485-C27442C80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88" name="Oval 487">
                    <a:extLst>
                      <a:ext uri="{FF2B5EF4-FFF2-40B4-BE49-F238E27FC236}">
                        <a16:creationId xmlns:a16="http://schemas.microsoft.com/office/drawing/2014/main" id="{157DA917-3235-4AF0-92BF-94DAABA4F904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9" name="Oval 488">
                    <a:extLst>
                      <a:ext uri="{FF2B5EF4-FFF2-40B4-BE49-F238E27FC236}">
                        <a16:creationId xmlns:a16="http://schemas.microsoft.com/office/drawing/2014/main" id="{ABD7F47D-1002-4F2E-B008-F00FD65133D6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A84A3B3D-4A80-41CE-90EE-6941A73056F0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6CB163FE-89E9-48A1-8B27-690B4AE00E5A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53E6E997-59C0-4528-BFC5-2BD9BD7015B8}"/>
                </a:ext>
              </a:extLst>
            </p:cNvPr>
            <p:cNvGrpSpPr/>
            <p:nvPr/>
          </p:nvGrpSpPr>
          <p:grpSpPr>
            <a:xfrm>
              <a:off x="6370112" y="2894962"/>
              <a:ext cx="2084281" cy="183962"/>
              <a:chOff x="5649931" y="3487425"/>
              <a:chExt cx="1310463" cy="124793"/>
            </a:xfrm>
          </p:grpSpPr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E5E0E8B4-1524-43E7-9D46-6ADB9FD3F1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1F660D65-B19B-4052-8E6A-54A4A24629A8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498" name="Group 497">
                  <a:extLst>
                    <a:ext uri="{FF2B5EF4-FFF2-40B4-BE49-F238E27FC236}">
                      <a16:creationId xmlns:a16="http://schemas.microsoft.com/office/drawing/2014/main" id="{8F764665-21CE-486F-9C48-3A537565316B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72C56BF0-2B4A-4254-ACF7-F5D7A9DD6796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504" name="Oval 503">
                      <a:extLst>
                        <a:ext uri="{FF2B5EF4-FFF2-40B4-BE49-F238E27FC236}">
                          <a16:creationId xmlns:a16="http://schemas.microsoft.com/office/drawing/2014/main" id="{305436E1-FBA2-4F80-9F65-FA22876F2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5" name="Oval 504">
                      <a:extLst>
                        <a:ext uri="{FF2B5EF4-FFF2-40B4-BE49-F238E27FC236}">
                          <a16:creationId xmlns:a16="http://schemas.microsoft.com/office/drawing/2014/main" id="{2896AC01-ABAD-4C42-90DD-0C03A4A81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6" name="Oval 505">
                      <a:extLst>
                        <a:ext uri="{FF2B5EF4-FFF2-40B4-BE49-F238E27FC236}">
                          <a16:creationId xmlns:a16="http://schemas.microsoft.com/office/drawing/2014/main" id="{2635C364-3CD1-4838-9C52-249F36B2F8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7" name="Oval 506">
                      <a:extLst>
                        <a:ext uri="{FF2B5EF4-FFF2-40B4-BE49-F238E27FC236}">
                          <a16:creationId xmlns:a16="http://schemas.microsoft.com/office/drawing/2014/main" id="{1E0CAB04-9181-441A-990E-51FDAAF440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8" name="Oval 507">
                      <a:extLst>
                        <a:ext uri="{FF2B5EF4-FFF2-40B4-BE49-F238E27FC236}">
                          <a16:creationId xmlns:a16="http://schemas.microsoft.com/office/drawing/2014/main" id="{9326E869-BA37-4623-9963-9A4BE8FF99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02" name="Oval 501">
                    <a:extLst>
                      <a:ext uri="{FF2B5EF4-FFF2-40B4-BE49-F238E27FC236}">
                        <a16:creationId xmlns:a16="http://schemas.microsoft.com/office/drawing/2014/main" id="{3610EB88-EA3D-4030-843C-7301B6E4FDC5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3" name="Oval 502">
                    <a:extLst>
                      <a:ext uri="{FF2B5EF4-FFF2-40B4-BE49-F238E27FC236}">
                        <a16:creationId xmlns:a16="http://schemas.microsoft.com/office/drawing/2014/main" id="{459E8160-DCD2-400B-93A6-D8E2383449BE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99" name="Oval 498">
                  <a:extLst>
                    <a:ext uri="{FF2B5EF4-FFF2-40B4-BE49-F238E27FC236}">
                      <a16:creationId xmlns:a16="http://schemas.microsoft.com/office/drawing/2014/main" id="{2265C8C6-388A-4B7B-A21C-DAA8766AFDD9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0" name="Oval 499">
                  <a:extLst>
                    <a:ext uri="{FF2B5EF4-FFF2-40B4-BE49-F238E27FC236}">
                      <a16:creationId xmlns:a16="http://schemas.microsoft.com/office/drawing/2014/main" id="{811EE63F-17D1-435E-8857-8994B1D329A4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284D49A1-8634-4F6A-9558-A2EA2A9CAF46}"/>
                </a:ext>
              </a:extLst>
            </p:cNvPr>
            <p:cNvGrpSpPr/>
            <p:nvPr/>
          </p:nvGrpSpPr>
          <p:grpSpPr>
            <a:xfrm>
              <a:off x="6364205" y="2683820"/>
              <a:ext cx="2084281" cy="183962"/>
              <a:chOff x="5649931" y="3487425"/>
              <a:chExt cx="1310463" cy="124793"/>
            </a:xfrm>
          </p:grpSpPr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08B9E5BC-7025-4019-BA59-BA1E8580E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1" name="Group 510">
                <a:extLst>
                  <a:ext uri="{FF2B5EF4-FFF2-40B4-BE49-F238E27FC236}">
                    <a16:creationId xmlns:a16="http://schemas.microsoft.com/office/drawing/2014/main" id="{7FAB1A50-5225-4170-BF92-02E7DC82406D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512" name="Group 511">
                  <a:extLst>
                    <a:ext uri="{FF2B5EF4-FFF2-40B4-BE49-F238E27FC236}">
                      <a16:creationId xmlns:a16="http://schemas.microsoft.com/office/drawing/2014/main" id="{FA40D992-6CF9-438B-B88D-E5AB720AEDFE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F73B5A02-C830-4057-A8C3-CE3B290AB762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518" name="Oval 517">
                      <a:extLst>
                        <a:ext uri="{FF2B5EF4-FFF2-40B4-BE49-F238E27FC236}">
                          <a16:creationId xmlns:a16="http://schemas.microsoft.com/office/drawing/2014/main" id="{B42A24F4-540D-497C-95AC-4274E3FE9A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19" name="Oval 518">
                      <a:extLst>
                        <a:ext uri="{FF2B5EF4-FFF2-40B4-BE49-F238E27FC236}">
                          <a16:creationId xmlns:a16="http://schemas.microsoft.com/office/drawing/2014/main" id="{125FBFD4-4684-48EC-96D2-F60C189E2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0" name="Oval 519">
                      <a:extLst>
                        <a:ext uri="{FF2B5EF4-FFF2-40B4-BE49-F238E27FC236}">
                          <a16:creationId xmlns:a16="http://schemas.microsoft.com/office/drawing/2014/main" id="{4B88830A-C375-4157-9A81-0A883F0EE8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1" name="Oval 520">
                      <a:extLst>
                        <a:ext uri="{FF2B5EF4-FFF2-40B4-BE49-F238E27FC236}">
                          <a16:creationId xmlns:a16="http://schemas.microsoft.com/office/drawing/2014/main" id="{B2B49A9E-7863-47B6-952C-1931D427D2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2" name="Oval 521">
                      <a:extLst>
                        <a:ext uri="{FF2B5EF4-FFF2-40B4-BE49-F238E27FC236}">
                          <a16:creationId xmlns:a16="http://schemas.microsoft.com/office/drawing/2014/main" id="{F704842A-154A-464C-AF7D-48806B4B9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6AEB91E5-2BDB-4221-9DEF-F15B135CB986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7" name="Oval 516">
                    <a:extLst>
                      <a:ext uri="{FF2B5EF4-FFF2-40B4-BE49-F238E27FC236}">
                        <a16:creationId xmlns:a16="http://schemas.microsoft.com/office/drawing/2014/main" id="{C9745A68-5BD8-4EFF-BF5B-48AA0176A0D7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13" name="Oval 512">
                  <a:extLst>
                    <a:ext uri="{FF2B5EF4-FFF2-40B4-BE49-F238E27FC236}">
                      <a16:creationId xmlns:a16="http://schemas.microsoft.com/office/drawing/2014/main" id="{7491E569-D6A1-4F9E-A531-8149C640DFF4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4" name="Oval 513">
                  <a:extLst>
                    <a:ext uri="{FF2B5EF4-FFF2-40B4-BE49-F238E27FC236}">
                      <a16:creationId xmlns:a16="http://schemas.microsoft.com/office/drawing/2014/main" id="{7A1C4213-CBF2-4B73-87EC-2EB91C992025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99F86983-8045-422E-B05E-D887B2699106}"/>
                </a:ext>
              </a:extLst>
            </p:cNvPr>
            <p:cNvGrpSpPr/>
            <p:nvPr/>
          </p:nvGrpSpPr>
          <p:grpSpPr>
            <a:xfrm>
              <a:off x="6364204" y="2464965"/>
              <a:ext cx="2084281" cy="183962"/>
              <a:chOff x="5649931" y="3487425"/>
              <a:chExt cx="1310463" cy="124793"/>
            </a:xfrm>
          </p:grpSpPr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A49B8C61-54A0-439C-8248-8691FF61ED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0018204C-EA1E-4413-8F6C-FAA04907C6D8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526" name="Group 525">
                  <a:extLst>
                    <a:ext uri="{FF2B5EF4-FFF2-40B4-BE49-F238E27FC236}">
                      <a16:creationId xmlns:a16="http://schemas.microsoft.com/office/drawing/2014/main" id="{685E16AB-EC8A-4768-A01E-008C8229CBFD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BFDCD65F-9A38-4D04-B969-A267CD80A064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532" name="Oval 531">
                      <a:extLst>
                        <a:ext uri="{FF2B5EF4-FFF2-40B4-BE49-F238E27FC236}">
                          <a16:creationId xmlns:a16="http://schemas.microsoft.com/office/drawing/2014/main" id="{9CC49AE1-BC0D-45DB-8E2E-9D023F76B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3" name="Oval 532">
                      <a:extLst>
                        <a:ext uri="{FF2B5EF4-FFF2-40B4-BE49-F238E27FC236}">
                          <a16:creationId xmlns:a16="http://schemas.microsoft.com/office/drawing/2014/main" id="{0BE2EC83-7C42-4AA8-B7B7-0652E0D8C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4" name="Oval 533">
                      <a:extLst>
                        <a:ext uri="{FF2B5EF4-FFF2-40B4-BE49-F238E27FC236}">
                          <a16:creationId xmlns:a16="http://schemas.microsoft.com/office/drawing/2014/main" id="{3D889867-1014-4A6B-BF26-BEA36DD92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5" name="Oval 534">
                      <a:extLst>
                        <a:ext uri="{FF2B5EF4-FFF2-40B4-BE49-F238E27FC236}">
                          <a16:creationId xmlns:a16="http://schemas.microsoft.com/office/drawing/2014/main" id="{40882FB6-1996-415A-9CD7-D0957C3DE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6" name="Oval 535">
                      <a:extLst>
                        <a:ext uri="{FF2B5EF4-FFF2-40B4-BE49-F238E27FC236}">
                          <a16:creationId xmlns:a16="http://schemas.microsoft.com/office/drawing/2014/main" id="{91B2EBDC-7AC0-4FA3-9171-5406ACA194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30" name="Oval 529">
                    <a:extLst>
                      <a:ext uri="{FF2B5EF4-FFF2-40B4-BE49-F238E27FC236}">
                        <a16:creationId xmlns:a16="http://schemas.microsoft.com/office/drawing/2014/main" id="{109D522C-FBFF-437D-BB49-C54D02D45981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1" name="Oval 530">
                    <a:extLst>
                      <a:ext uri="{FF2B5EF4-FFF2-40B4-BE49-F238E27FC236}">
                        <a16:creationId xmlns:a16="http://schemas.microsoft.com/office/drawing/2014/main" id="{5ACF7F46-D4BB-45A0-B5CA-F5B4AD290644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27" name="Oval 526">
                  <a:extLst>
                    <a:ext uri="{FF2B5EF4-FFF2-40B4-BE49-F238E27FC236}">
                      <a16:creationId xmlns:a16="http://schemas.microsoft.com/office/drawing/2014/main" id="{B623EBCA-ACB7-4F6C-B7F3-DA2FF7DD4C6B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8" name="Oval 527">
                  <a:extLst>
                    <a:ext uri="{FF2B5EF4-FFF2-40B4-BE49-F238E27FC236}">
                      <a16:creationId xmlns:a16="http://schemas.microsoft.com/office/drawing/2014/main" id="{6D068022-207F-43CF-9134-5A8D1366D757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448AAB5E-7386-4480-A5A1-5B827EB7310C}"/>
                </a:ext>
              </a:extLst>
            </p:cNvPr>
            <p:cNvGrpSpPr/>
            <p:nvPr/>
          </p:nvGrpSpPr>
          <p:grpSpPr>
            <a:xfrm>
              <a:off x="6364202" y="2244830"/>
              <a:ext cx="2084281" cy="183962"/>
              <a:chOff x="5649931" y="3487425"/>
              <a:chExt cx="1310463" cy="124793"/>
            </a:xfrm>
          </p:grpSpPr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3F8C7B8C-FB34-4585-89BA-3AA1D88405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1A812462-25ED-4BA4-B516-FF75A09A0925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50F62776-12C3-4ABA-920E-8960A71D53AD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03D6543C-980E-4C9E-9E03-732E9443D496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546" name="Oval 545">
                      <a:extLst>
                        <a:ext uri="{FF2B5EF4-FFF2-40B4-BE49-F238E27FC236}">
                          <a16:creationId xmlns:a16="http://schemas.microsoft.com/office/drawing/2014/main" id="{F9486D37-D736-4CCD-B0BA-5B96C1721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7" name="Oval 546">
                      <a:extLst>
                        <a:ext uri="{FF2B5EF4-FFF2-40B4-BE49-F238E27FC236}">
                          <a16:creationId xmlns:a16="http://schemas.microsoft.com/office/drawing/2014/main" id="{D88A93B1-E41B-41D9-9F0A-0EE3272710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8" name="Oval 547">
                      <a:extLst>
                        <a:ext uri="{FF2B5EF4-FFF2-40B4-BE49-F238E27FC236}">
                          <a16:creationId xmlns:a16="http://schemas.microsoft.com/office/drawing/2014/main" id="{5729277B-7234-44A2-A471-FD6F0256D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9" name="Oval 548">
                      <a:extLst>
                        <a:ext uri="{FF2B5EF4-FFF2-40B4-BE49-F238E27FC236}">
                          <a16:creationId xmlns:a16="http://schemas.microsoft.com/office/drawing/2014/main" id="{BDDA055D-BB4D-4CC4-B4F5-5C97D34AE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0" name="Oval 549">
                      <a:extLst>
                        <a:ext uri="{FF2B5EF4-FFF2-40B4-BE49-F238E27FC236}">
                          <a16:creationId xmlns:a16="http://schemas.microsoft.com/office/drawing/2014/main" id="{E3D2CBF5-F9B7-4F64-802F-3A41C05FC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44" name="Oval 543">
                    <a:extLst>
                      <a:ext uri="{FF2B5EF4-FFF2-40B4-BE49-F238E27FC236}">
                        <a16:creationId xmlns:a16="http://schemas.microsoft.com/office/drawing/2014/main" id="{E321607B-CC1B-49FC-B5EB-EC897369205D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5" name="Oval 544">
                    <a:extLst>
                      <a:ext uri="{FF2B5EF4-FFF2-40B4-BE49-F238E27FC236}">
                        <a16:creationId xmlns:a16="http://schemas.microsoft.com/office/drawing/2014/main" id="{B33A4E83-FBFD-4065-A353-41BDD2F172CD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41" name="Oval 540">
                  <a:extLst>
                    <a:ext uri="{FF2B5EF4-FFF2-40B4-BE49-F238E27FC236}">
                      <a16:creationId xmlns:a16="http://schemas.microsoft.com/office/drawing/2014/main" id="{947207EA-BB36-4DBC-9FF9-9528DB45B9A1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6AFD9EE1-C861-4EEA-8F1C-8517A10CDE25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D6B24971-2B68-4196-9D7C-4D52F7EC7448}"/>
                </a:ext>
              </a:extLst>
            </p:cNvPr>
            <p:cNvGrpSpPr/>
            <p:nvPr/>
          </p:nvGrpSpPr>
          <p:grpSpPr>
            <a:xfrm>
              <a:off x="6363768" y="2023498"/>
              <a:ext cx="2084281" cy="183962"/>
              <a:chOff x="5649931" y="3487425"/>
              <a:chExt cx="1310463" cy="124793"/>
            </a:xfrm>
          </p:grpSpPr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3300CDF1-D736-476F-87C7-784127C4B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3" name="Group 552">
                <a:extLst>
                  <a:ext uri="{FF2B5EF4-FFF2-40B4-BE49-F238E27FC236}">
                    <a16:creationId xmlns:a16="http://schemas.microsoft.com/office/drawing/2014/main" id="{3D88C5FA-4484-48D3-B975-E20CCC6B595F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554" name="Group 553">
                  <a:extLst>
                    <a:ext uri="{FF2B5EF4-FFF2-40B4-BE49-F238E27FC236}">
                      <a16:creationId xmlns:a16="http://schemas.microsoft.com/office/drawing/2014/main" id="{157C57E4-A093-4435-ABA8-18E99B1EB589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557" name="Group 556">
                    <a:extLst>
                      <a:ext uri="{FF2B5EF4-FFF2-40B4-BE49-F238E27FC236}">
                        <a16:creationId xmlns:a16="http://schemas.microsoft.com/office/drawing/2014/main" id="{F62CA45D-54CD-4213-AC7B-E3F5D41EF739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560" name="Oval 559">
                      <a:extLst>
                        <a:ext uri="{FF2B5EF4-FFF2-40B4-BE49-F238E27FC236}">
                          <a16:creationId xmlns:a16="http://schemas.microsoft.com/office/drawing/2014/main" id="{F0355D16-F735-4C93-AE60-04DAEF4EF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61" name="Oval 560">
                      <a:extLst>
                        <a:ext uri="{FF2B5EF4-FFF2-40B4-BE49-F238E27FC236}">
                          <a16:creationId xmlns:a16="http://schemas.microsoft.com/office/drawing/2014/main" id="{3E56C67A-7E9E-4D49-902A-BD8C8DA41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62" name="Oval 561">
                      <a:extLst>
                        <a:ext uri="{FF2B5EF4-FFF2-40B4-BE49-F238E27FC236}">
                          <a16:creationId xmlns:a16="http://schemas.microsoft.com/office/drawing/2014/main" id="{39982FCD-AA9F-4072-9DAA-2159CCC7E5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63" name="Oval 562">
                      <a:extLst>
                        <a:ext uri="{FF2B5EF4-FFF2-40B4-BE49-F238E27FC236}">
                          <a16:creationId xmlns:a16="http://schemas.microsoft.com/office/drawing/2014/main" id="{7B6F08AF-B4D1-4870-AD90-7B3DA4955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64" name="Oval 563">
                      <a:extLst>
                        <a:ext uri="{FF2B5EF4-FFF2-40B4-BE49-F238E27FC236}">
                          <a16:creationId xmlns:a16="http://schemas.microsoft.com/office/drawing/2014/main" id="{827D7751-D64D-49C9-B559-07D96B856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58" name="Oval 557">
                    <a:extLst>
                      <a:ext uri="{FF2B5EF4-FFF2-40B4-BE49-F238E27FC236}">
                        <a16:creationId xmlns:a16="http://schemas.microsoft.com/office/drawing/2014/main" id="{FB7A4DFD-ED0B-4028-BD1E-745E148B3E65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9" name="Oval 558">
                    <a:extLst>
                      <a:ext uri="{FF2B5EF4-FFF2-40B4-BE49-F238E27FC236}">
                        <a16:creationId xmlns:a16="http://schemas.microsoft.com/office/drawing/2014/main" id="{CE077C75-8E1D-4691-B963-D45A6B41BECE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55" name="Oval 554">
                  <a:extLst>
                    <a:ext uri="{FF2B5EF4-FFF2-40B4-BE49-F238E27FC236}">
                      <a16:creationId xmlns:a16="http://schemas.microsoft.com/office/drawing/2014/main" id="{DB7465D3-F8DF-401E-A508-A179B893D1C0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6" name="Oval 555">
                  <a:extLst>
                    <a:ext uri="{FF2B5EF4-FFF2-40B4-BE49-F238E27FC236}">
                      <a16:creationId xmlns:a16="http://schemas.microsoft.com/office/drawing/2014/main" id="{3B55568F-C7F1-4703-B40F-41330AFCAF0F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DCD37082-38F0-4F38-A85B-D5FDF9160D07}"/>
              </a:ext>
            </a:extLst>
          </p:cNvPr>
          <p:cNvSpPr txBox="1"/>
          <p:nvPr/>
        </p:nvSpPr>
        <p:spPr>
          <a:xfrm>
            <a:off x="1687882" y="6259811"/>
            <a:ext cx="5768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[Liu’11, Sampson’11, Guo’16, Chen’16, etc.]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08A05C2-120A-4C93-ADD4-2FFA330BDF2F}"/>
              </a:ext>
            </a:extLst>
          </p:cNvPr>
          <p:cNvSpPr/>
          <p:nvPr/>
        </p:nvSpPr>
        <p:spPr>
          <a:xfrm>
            <a:off x="1540856" y="3888101"/>
            <a:ext cx="5943599" cy="753187"/>
          </a:xfrm>
          <a:prstGeom prst="rightArrow">
            <a:avLst>
              <a:gd name="adj1" fmla="val 60561"/>
              <a:gd name="adj2" fmla="val 5459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DRAM Scaling</a:t>
            </a:r>
          </a:p>
        </p:txBody>
      </p:sp>
      <p:sp>
        <p:nvSpPr>
          <p:cNvPr id="241" name="Rectangle: Rounded Corners 602">
            <a:extLst>
              <a:ext uri="{FF2B5EF4-FFF2-40B4-BE49-F238E27FC236}">
                <a16:creationId xmlns:a16="http://schemas.microsoft.com/office/drawing/2014/main" id="{A52E73E0-C7DB-46A4-973C-12417197B530}"/>
              </a:ext>
            </a:extLst>
          </p:cNvPr>
          <p:cNvSpPr/>
          <p:nvPr/>
        </p:nvSpPr>
        <p:spPr>
          <a:xfrm>
            <a:off x="-1" y="5058402"/>
            <a:ext cx="9144000" cy="1094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It is possible to enable scaling &amp; tolerate failures </a:t>
            </a:r>
          </a:p>
          <a:p>
            <a:pPr algn="ctr">
              <a:lnSpc>
                <a:spcPts val="36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by adopting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approximate memory</a:t>
            </a:r>
          </a:p>
        </p:txBody>
      </p:sp>
      <p:pic>
        <p:nvPicPr>
          <p:cNvPr id="242" name="Picture 241">
            <a:extLst>
              <a:ext uri="{FF2B5EF4-FFF2-40B4-BE49-F238E27FC236}">
                <a16:creationId xmlns:a16="http://schemas.microsoft.com/office/drawing/2014/main" id="{6DA2701C-FFED-495C-844D-CDBFB6950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371" y="2221190"/>
            <a:ext cx="235504" cy="235504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433150AF-9826-4EFE-B1B3-6B630C92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489" y="2868165"/>
            <a:ext cx="235504" cy="235504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87A3AE41-A55C-4188-BF0F-59220C13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190" y="3088386"/>
            <a:ext cx="235504" cy="235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DC059E-8A7E-4EFA-83FA-C6F7AB960305}"/>
              </a:ext>
            </a:extLst>
          </p:cNvPr>
          <p:cNvSpPr txBox="1"/>
          <p:nvPr/>
        </p:nvSpPr>
        <p:spPr>
          <a:xfrm>
            <a:off x="6674780" y="1394240"/>
            <a:ext cx="1536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Failures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5" grpId="0" animBg="1"/>
      <p:bldP spid="241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3AAB-AA95-2449-846D-7FF8F3E7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280952"/>
            <a:ext cx="7886700" cy="1325563"/>
          </a:xfrm>
        </p:spPr>
        <p:txBody>
          <a:bodyPr/>
          <a:lstStyle/>
          <a:p>
            <a:r>
              <a:rPr lang="en-US" sz="4800" b="1" dirty="0"/>
              <a:t>CORNER-CASES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VALUE-DEPENDENT ERRORS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D9D4A-5EEC-A546-8B91-33FD8858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2FEB0C-AAD5-404C-B80E-01AA63DB11C2}"/>
              </a:ext>
            </a:extLst>
          </p:cNvPr>
          <p:cNvGrpSpPr/>
          <p:nvPr/>
        </p:nvGrpSpPr>
        <p:grpSpPr>
          <a:xfrm>
            <a:off x="0" y="1685506"/>
            <a:ext cx="9144000" cy="911288"/>
            <a:chOff x="0" y="1781808"/>
            <a:chExt cx="9144000" cy="911288"/>
          </a:xfrm>
        </p:grpSpPr>
        <p:sp>
          <p:nvSpPr>
            <p:cNvPr id="5" name="Rectangle: Rounded Corners 602">
              <a:extLst>
                <a:ext uri="{FF2B5EF4-FFF2-40B4-BE49-F238E27FC236}">
                  <a16:creationId xmlns:a16="http://schemas.microsoft.com/office/drawing/2014/main" id="{799C8705-B21C-452D-9E89-BB786BDB3B51}"/>
                </a:ext>
              </a:extLst>
            </p:cNvPr>
            <p:cNvSpPr/>
            <p:nvPr/>
          </p:nvSpPr>
          <p:spPr>
            <a:xfrm>
              <a:off x="0" y="1781808"/>
              <a:ext cx="9144000" cy="91128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600"/>
                </a:lnSpc>
              </a:pP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  E.g., Floating Point Cancellation:</a:t>
              </a:r>
            </a:p>
            <a:p>
              <a:pPr>
                <a:lnSpc>
                  <a:spcPts val="3600"/>
                </a:lnSpc>
              </a:pP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  Subtracting two close floats can cause high error in result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92D750-321B-408B-8D83-B5BD8775B099}"/>
                </a:ext>
              </a:extLst>
            </p:cNvPr>
            <p:cNvSpPr/>
            <p:nvPr/>
          </p:nvSpPr>
          <p:spPr>
            <a:xfrm>
              <a:off x="7341169" y="1886957"/>
              <a:ext cx="16358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[Goldberg’91]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2CA7FDA-E1FC-4280-90C4-3D6A4CB01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875" y="2865598"/>
            <a:ext cx="5351319" cy="3110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86FE56-320B-4371-9DDD-2662B56FE926}"/>
              </a:ext>
            </a:extLst>
          </p:cNvPr>
          <p:cNvSpPr txBox="1"/>
          <p:nvPr/>
        </p:nvSpPr>
        <p:spPr>
          <a:xfrm>
            <a:off x="2918452" y="2646691"/>
            <a:ext cx="333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Relative Error in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1 - x</a:t>
            </a:r>
          </a:p>
        </p:txBody>
      </p:sp>
      <p:sp>
        <p:nvSpPr>
          <p:cNvPr id="9" name="Arrow: Right 2">
            <a:extLst>
              <a:ext uri="{FF2B5EF4-FFF2-40B4-BE49-F238E27FC236}">
                <a16:creationId xmlns:a16="http://schemas.microsoft.com/office/drawing/2014/main" id="{9CDC69C1-EF60-42A2-A514-13F95564555C}"/>
              </a:ext>
            </a:extLst>
          </p:cNvPr>
          <p:cNvSpPr/>
          <p:nvPr/>
        </p:nvSpPr>
        <p:spPr>
          <a:xfrm rot="20114832">
            <a:off x="2701114" y="3696338"/>
            <a:ext cx="4006219" cy="85737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Error Increase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F9890-825D-45BD-8F56-DC9E16C64431}"/>
              </a:ext>
            </a:extLst>
          </p:cNvPr>
          <p:cNvSpPr txBox="1"/>
          <p:nvPr/>
        </p:nvSpPr>
        <p:spPr>
          <a:xfrm>
            <a:off x="14599" y="6165030"/>
            <a:ext cx="9144000" cy="64698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Error can be high if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is close to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57999-98EF-4AEF-8CF9-1BB3B1A3FF5D}"/>
              </a:ext>
            </a:extLst>
          </p:cNvPr>
          <p:cNvSpPr txBox="1"/>
          <p:nvPr/>
        </p:nvSpPr>
        <p:spPr>
          <a:xfrm>
            <a:off x="14599" y="6130978"/>
            <a:ext cx="9144000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Error is value-dependent in subtraction</a:t>
            </a:r>
          </a:p>
        </p:txBody>
      </p:sp>
    </p:spTree>
    <p:extLst>
      <p:ext uri="{BB962C8B-B14F-4D97-AF65-F5344CB8AC3E}">
        <p14:creationId xmlns:p14="http://schemas.microsoft.com/office/powerpoint/2010/main" val="21134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1" grpId="1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8EEE-48C8-4A26-A861-4F29EC2C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SOLUTION III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HANDLE CORNER CASES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02064-A1F2-4777-8CF4-27BBE16B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: Rounded Corners 602">
            <a:extLst>
              <a:ext uri="{FF2B5EF4-FFF2-40B4-BE49-F238E27FC236}">
                <a16:creationId xmlns:a16="http://schemas.microsoft.com/office/drawing/2014/main" id="{B8F1452F-F273-4089-9D3C-293554B66A28}"/>
              </a:ext>
            </a:extLst>
          </p:cNvPr>
          <p:cNvSpPr/>
          <p:nvPr/>
        </p:nvSpPr>
        <p:spPr>
          <a:xfrm>
            <a:off x="0" y="1880694"/>
            <a:ext cx="9144000" cy="5665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Step I: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Detect potential corner cases at runtime</a:t>
            </a:r>
          </a:p>
        </p:txBody>
      </p:sp>
      <p:sp>
        <p:nvSpPr>
          <p:cNvPr id="8" name="Rectangle: Rounded Corners 602">
            <a:extLst>
              <a:ext uri="{FF2B5EF4-FFF2-40B4-BE49-F238E27FC236}">
                <a16:creationId xmlns:a16="http://schemas.microsoft.com/office/drawing/2014/main" id="{BB48FC84-F227-4704-81D2-34B1F95EE270}"/>
              </a:ext>
            </a:extLst>
          </p:cNvPr>
          <p:cNvSpPr/>
          <p:nvPr/>
        </p:nvSpPr>
        <p:spPr>
          <a:xfrm>
            <a:off x="0" y="4111184"/>
            <a:ext cx="9144000" cy="5665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Step II: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Re-execute corner cases with precise values</a:t>
            </a:r>
          </a:p>
        </p:txBody>
      </p:sp>
      <p:pic>
        <p:nvPicPr>
          <p:cNvPr id="28" name="Picture 2" descr="Image result for computer icon">
            <a:extLst>
              <a:ext uri="{FF2B5EF4-FFF2-40B4-BE49-F238E27FC236}">
                <a16:creationId xmlns:a16="http://schemas.microsoft.com/office/drawing/2014/main" id="{100F3BD5-0599-2444-80F6-C77A22DDB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59" y="2721797"/>
            <a:ext cx="1114816" cy="11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94D47-FE86-9549-AF8C-B3C24F6822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57393" y="3096721"/>
            <a:ext cx="727837" cy="708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68D8C-A0A3-B94E-B1DC-F880C1CEFA92}"/>
              </a:ext>
            </a:extLst>
          </p:cNvPr>
          <p:cNvSpPr txBox="1"/>
          <p:nvPr/>
        </p:nvSpPr>
        <p:spPr>
          <a:xfrm>
            <a:off x="4770165" y="3226113"/>
            <a:ext cx="3170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Detect corner cases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095F68-4D2F-0943-BCCB-ABA960B9CA74}"/>
              </a:ext>
            </a:extLst>
          </p:cNvPr>
          <p:cNvGrpSpPr/>
          <p:nvPr/>
        </p:nvGrpSpPr>
        <p:grpSpPr>
          <a:xfrm>
            <a:off x="2212869" y="5089957"/>
            <a:ext cx="1604946" cy="1604946"/>
            <a:chOff x="2749999" y="4952288"/>
            <a:chExt cx="1515652" cy="151565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EF96436-EA6F-8D4D-8310-84890EEFB709}"/>
                </a:ext>
              </a:extLst>
            </p:cNvPr>
            <p:cNvSpPr/>
            <p:nvPr/>
          </p:nvSpPr>
          <p:spPr>
            <a:xfrm flipH="1">
              <a:off x="2750000" y="4952289"/>
              <a:ext cx="1515651" cy="15156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ie 21">
              <a:extLst>
                <a:ext uri="{FF2B5EF4-FFF2-40B4-BE49-F238E27FC236}">
                  <a16:creationId xmlns:a16="http://schemas.microsoft.com/office/drawing/2014/main" id="{06EBF7C7-7777-B741-9D48-A7E9D36842B5}"/>
                </a:ext>
              </a:extLst>
            </p:cNvPr>
            <p:cNvSpPr/>
            <p:nvPr/>
          </p:nvSpPr>
          <p:spPr>
            <a:xfrm>
              <a:off x="2749999" y="4952288"/>
              <a:ext cx="1515651" cy="1515651"/>
            </a:xfrm>
            <a:prstGeom prst="pie">
              <a:avLst>
                <a:gd name="adj1" fmla="val 0"/>
                <a:gd name="adj2" fmla="val 2131841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FB83392-DA3E-B341-8CEE-201303B61D93}"/>
              </a:ext>
            </a:extLst>
          </p:cNvPr>
          <p:cNvSpPr txBox="1"/>
          <p:nvPr/>
        </p:nvSpPr>
        <p:spPr>
          <a:xfrm>
            <a:off x="4406246" y="4877674"/>
            <a:ext cx="4076034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Up to only 0.27% input need re-execution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1D7056-FF0E-2644-B951-785B19A9D13E}"/>
              </a:ext>
            </a:extLst>
          </p:cNvPr>
          <p:cNvGrpSpPr/>
          <p:nvPr/>
        </p:nvGrpSpPr>
        <p:grpSpPr>
          <a:xfrm>
            <a:off x="3857393" y="5681609"/>
            <a:ext cx="2093936" cy="165972"/>
            <a:chOff x="3857393" y="5681609"/>
            <a:chExt cx="2093936" cy="1659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1461F4-4E98-034A-B7E7-5EC90B3E1E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7393" y="5681609"/>
              <a:ext cx="494039" cy="165972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ACB5926-DE9F-CF49-97F2-33ED1F5F57E2}"/>
                </a:ext>
              </a:extLst>
            </p:cNvPr>
            <p:cNvCxnSpPr>
              <a:cxnSpLocks/>
            </p:cNvCxnSpPr>
            <p:nvPr/>
          </p:nvCxnSpPr>
          <p:spPr>
            <a:xfrm>
              <a:off x="4351432" y="5681609"/>
              <a:ext cx="1599897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480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2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DA06A-166A-4F69-8EBF-F6BD70BE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E6FC23-77EF-4D27-B851-B7152BE92B0F}"/>
              </a:ext>
            </a:extLst>
          </p:cNvPr>
          <p:cNvGrpSpPr/>
          <p:nvPr/>
        </p:nvGrpSpPr>
        <p:grpSpPr>
          <a:xfrm>
            <a:off x="0" y="675373"/>
            <a:ext cx="9144000" cy="5422035"/>
            <a:chOff x="0" y="1440883"/>
            <a:chExt cx="9144000" cy="54220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B01289A-05C4-4A9E-BB93-CC42290E5384}"/>
                </a:ext>
              </a:extLst>
            </p:cNvPr>
            <p:cNvGrpSpPr/>
            <p:nvPr/>
          </p:nvGrpSpPr>
          <p:grpSpPr>
            <a:xfrm>
              <a:off x="0" y="1440883"/>
              <a:ext cx="9144000" cy="3131682"/>
              <a:chOff x="0" y="916488"/>
              <a:chExt cx="9144000" cy="313168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FBF3E9-1F49-4395-A708-4D873139EEE3}"/>
                  </a:ext>
                </a:extLst>
              </p:cNvPr>
              <p:cNvSpPr/>
              <p:nvPr/>
            </p:nvSpPr>
            <p:spPr>
              <a:xfrm>
                <a:off x="0" y="916488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/>
                  <a:t>BACKGROUND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F4EC575-5402-4092-950B-DE500EADFCED}"/>
                  </a:ext>
                </a:extLst>
              </p:cNvPr>
              <p:cNvSpPr/>
              <p:nvPr/>
            </p:nvSpPr>
            <p:spPr>
              <a:xfrm>
                <a:off x="0" y="1757819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/>
                  <a:t>PROBLEM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F29A186-615A-49FC-8797-CF1BAB1B23DF}"/>
                  </a:ext>
                </a:extLst>
              </p:cNvPr>
              <p:cNvSpPr/>
              <p:nvPr/>
            </p:nvSpPr>
            <p:spPr>
              <a:xfrm>
                <a:off x="0" y="3446921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CHALLENGES AND SOLUTIONS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2AA574-C189-4F42-8B29-DD7781873258}"/>
                  </a:ext>
                </a:extLst>
              </p:cNvPr>
              <p:cNvSpPr/>
              <p:nvPr/>
            </p:nvSpPr>
            <p:spPr>
              <a:xfrm>
                <a:off x="0" y="2602370"/>
                <a:ext cx="9144000" cy="60124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/>
                  <a:t>GOAL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CC6EF2-CBFA-47D3-A227-8B4876559226}"/>
                </a:ext>
              </a:extLst>
            </p:cNvPr>
            <p:cNvSpPr/>
            <p:nvPr/>
          </p:nvSpPr>
          <p:spPr>
            <a:xfrm>
              <a:off x="0" y="4815867"/>
              <a:ext cx="9144000" cy="20470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4000" b="1" dirty="0"/>
                <a:t>ARMOR</a:t>
              </a:r>
            </a:p>
            <a:p>
              <a:pPr marL="571500" indent="-5715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accent2"/>
                  </a:solidFill>
                </a:rPr>
                <a:t>Restrict base error through reshuffling</a:t>
              </a:r>
            </a:p>
            <a:p>
              <a:pPr marL="571500" indent="-5715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accent2"/>
                  </a:solidFill>
                </a:rPr>
                <a:t>Analyze worst-case error statically</a:t>
              </a:r>
            </a:p>
            <a:p>
              <a:pPr marL="571500" indent="-5715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accent2"/>
                  </a:solidFill>
                </a:rPr>
                <a:t>Detect and re-execute corner-cases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69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9A21E-C59E-4F00-9C7F-D1402300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D0046B-9C00-4BA9-9686-89D221C7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z="4800" b="1" dirty="0"/>
              <a:t>ARMOR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PUTTING EVERYTHING TOGETHER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B8159AE-7D51-49E4-90B2-B73B9B3F195A}"/>
              </a:ext>
            </a:extLst>
          </p:cNvPr>
          <p:cNvGrpSpPr/>
          <p:nvPr/>
        </p:nvGrpSpPr>
        <p:grpSpPr>
          <a:xfrm>
            <a:off x="62657" y="2971126"/>
            <a:ext cx="1496741" cy="1280735"/>
            <a:chOff x="2432869" y="1744672"/>
            <a:chExt cx="1426175" cy="118316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02E7441-C22E-4D05-A2A7-57269B18B0EA}"/>
                </a:ext>
              </a:extLst>
            </p:cNvPr>
            <p:cNvGrpSpPr/>
            <p:nvPr/>
          </p:nvGrpSpPr>
          <p:grpSpPr>
            <a:xfrm>
              <a:off x="2432869" y="1744672"/>
              <a:ext cx="1426175" cy="1183167"/>
              <a:chOff x="2432869" y="1744672"/>
              <a:chExt cx="1426175" cy="118316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41614925-5F97-4F92-A7E0-ACB7254F3087}"/>
                  </a:ext>
                </a:extLst>
              </p:cNvPr>
              <p:cNvGrpSpPr/>
              <p:nvPr/>
            </p:nvGrpSpPr>
            <p:grpSpPr>
              <a:xfrm>
                <a:off x="2496312" y="1744672"/>
                <a:ext cx="1288343" cy="1183167"/>
                <a:chOff x="1490545" y="1817793"/>
                <a:chExt cx="1543741" cy="1282520"/>
              </a:xfrm>
            </p:grpSpPr>
            <p:sp>
              <p:nvSpPr>
                <p:cNvPr id="168" name="Rectangle: Rounded Corners 167">
                  <a:extLst>
                    <a:ext uri="{FF2B5EF4-FFF2-40B4-BE49-F238E27FC236}">
                      <a16:creationId xmlns:a16="http://schemas.microsoft.com/office/drawing/2014/main" id="{F91665DA-E256-4924-9966-1DD28928CA41}"/>
                    </a:ext>
                  </a:extLst>
                </p:cNvPr>
                <p:cNvSpPr/>
                <p:nvPr/>
              </p:nvSpPr>
              <p:spPr>
                <a:xfrm>
                  <a:off x="1490545" y="1817793"/>
                  <a:ext cx="1543741" cy="1282520"/>
                </a:xfrm>
                <a:prstGeom prst="roundRect">
                  <a:avLst>
                    <a:gd name="adj" fmla="val 7537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418C849C-5A0E-422D-A606-BAB8479D2813}"/>
                    </a:ext>
                  </a:extLst>
                </p:cNvPr>
                <p:cNvSpPr/>
                <p:nvPr/>
              </p:nvSpPr>
              <p:spPr>
                <a:xfrm>
                  <a:off x="1559300" y="2093385"/>
                  <a:ext cx="1399128" cy="919470"/>
                </a:xfrm>
                <a:prstGeom prst="roundRect">
                  <a:avLst>
                    <a:gd name="adj" fmla="val 932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64B91C5-4F73-42B8-B3B1-A64A6BDFA7BD}"/>
                  </a:ext>
                </a:extLst>
              </p:cNvPr>
              <p:cNvSpPr/>
              <p:nvPr/>
            </p:nvSpPr>
            <p:spPr>
              <a:xfrm>
                <a:off x="2432869" y="2016327"/>
                <a:ext cx="1426175" cy="796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2800" b="1" dirty="0"/>
                  <a:t>Approx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2800" b="1" dirty="0"/>
                  <a:t>Program</a:t>
                </a:r>
              </a:p>
            </p:txBody>
          </p:sp>
        </p:grp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53395145-5ECD-4CDC-8C9C-8DABE87A20BE}"/>
                </a:ext>
              </a:extLst>
            </p:cNvPr>
            <p:cNvSpPr/>
            <p:nvPr/>
          </p:nvSpPr>
          <p:spPr>
            <a:xfrm>
              <a:off x="2553691" y="1792483"/>
              <a:ext cx="168089" cy="16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4AFB8FC-2094-41A8-A01F-260980DE41A5}"/>
                </a:ext>
              </a:extLst>
            </p:cNvPr>
            <p:cNvSpPr/>
            <p:nvPr/>
          </p:nvSpPr>
          <p:spPr>
            <a:xfrm>
              <a:off x="2772932" y="1792482"/>
              <a:ext cx="168089" cy="16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66C5E7D-270C-4B1B-A8B2-F881CDA7A716}"/>
                </a:ext>
              </a:extLst>
            </p:cNvPr>
            <p:cNvSpPr/>
            <p:nvPr/>
          </p:nvSpPr>
          <p:spPr>
            <a:xfrm>
              <a:off x="2990748" y="1792482"/>
              <a:ext cx="168089" cy="16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70" name="Arrow: Down 169">
            <a:extLst>
              <a:ext uri="{FF2B5EF4-FFF2-40B4-BE49-F238E27FC236}">
                <a16:creationId xmlns:a16="http://schemas.microsoft.com/office/drawing/2014/main" id="{16F1AD18-3946-4F50-B06B-274EBF9CC20D}"/>
              </a:ext>
            </a:extLst>
          </p:cNvPr>
          <p:cNvSpPr/>
          <p:nvPr/>
        </p:nvSpPr>
        <p:spPr>
          <a:xfrm rot="16200000">
            <a:off x="1447585" y="3426056"/>
            <a:ext cx="627273" cy="46972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D53E2DFE-3667-4286-A488-20DC98FDBF45}"/>
              </a:ext>
            </a:extLst>
          </p:cNvPr>
          <p:cNvSpPr/>
          <p:nvPr/>
        </p:nvSpPr>
        <p:spPr>
          <a:xfrm rot="16200000">
            <a:off x="897545" y="3426058"/>
            <a:ext cx="2753136" cy="4697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Static Analysis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1354160D-05E1-40D8-A6A7-901F1EEC3B53}"/>
              </a:ext>
            </a:extLst>
          </p:cNvPr>
          <p:cNvSpPr/>
          <p:nvPr/>
        </p:nvSpPr>
        <p:spPr>
          <a:xfrm rot="16200000">
            <a:off x="2128956" y="3252562"/>
            <a:ext cx="2753136" cy="816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</a:rPr>
              <a:t>Worst-Case </a:t>
            </a:r>
          </a:p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</a:rPr>
              <a:t>Guarantee</a:t>
            </a:r>
          </a:p>
        </p:txBody>
      </p:sp>
      <p:sp>
        <p:nvSpPr>
          <p:cNvPr id="174" name="Arrow: Down 173">
            <a:extLst>
              <a:ext uri="{FF2B5EF4-FFF2-40B4-BE49-F238E27FC236}">
                <a16:creationId xmlns:a16="http://schemas.microsoft.com/office/drawing/2014/main" id="{F7FADCA7-34BB-4E49-8D3F-AD0404262165}"/>
              </a:ext>
            </a:extLst>
          </p:cNvPr>
          <p:cNvSpPr/>
          <p:nvPr/>
        </p:nvSpPr>
        <p:spPr>
          <a:xfrm rot="16200000">
            <a:off x="2496106" y="3426055"/>
            <a:ext cx="627273" cy="46972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AF03B3A1-2588-4819-A305-124A5019DA4B}"/>
              </a:ext>
            </a:extLst>
          </p:cNvPr>
          <p:cNvSpPr/>
          <p:nvPr/>
        </p:nvSpPr>
        <p:spPr>
          <a:xfrm rot="16200000">
            <a:off x="5095117" y="3373729"/>
            <a:ext cx="2753136" cy="4755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</a:rPr>
              <a:t>Reshuffling</a:t>
            </a:r>
          </a:p>
        </p:txBody>
      </p:sp>
      <p:sp>
        <p:nvSpPr>
          <p:cNvPr id="352" name="Arrow: Down 351">
            <a:extLst>
              <a:ext uri="{FF2B5EF4-FFF2-40B4-BE49-F238E27FC236}">
                <a16:creationId xmlns:a16="http://schemas.microsoft.com/office/drawing/2014/main" id="{97AFD108-4B2B-483C-8E99-FF9E8CA68ECD}"/>
              </a:ext>
            </a:extLst>
          </p:cNvPr>
          <p:cNvSpPr/>
          <p:nvPr/>
        </p:nvSpPr>
        <p:spPr>
          <a:xfrm rot="16200000">
            <a:off x="5607580" y="3387625"/>
            <a:ext cx="627273" cy="46972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Arrow: Down 359">
            <a:extLst>
              <a:ext uri="{FF2B5EF4-FFF2-40B4-BE49-F238E27FC236}">
                <a16:creationId xmlns:a16="http://schemas.microsoft.com/office/drawing/2014/main" id="{7B07B7B1-4282-462F-A502-2F5928D31B83}"/>
              </a:ext>
            </a:extLst>
          </p:cNvPr>
          <p:cNvSpPr/>
          <p:nvPr/>
        </p:nvSpPr>
        <p:spPr>
          <a:xfrm rot="16200000">
            <a:off x="6742300" y="3387625"/>
            <a:ext cx="627273" cy="46972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computer icon">
            <a:extLst>
              <a:ext uri="{FF2B5EF4-FFF2-40B4-BE49-F238E27FC236}">
                <a16:creationId xmlns:a16="http://schemas.microsoft.com/office/drawing/2014/main" id="{1865C25F-C2A5-40A2-AC1D-7E4751F67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331" y="2879370"/>
            <a:ext cx="1114816" cy="11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00C95E9B-728C-444B-9D5E-98E88554AC49}"/>
              </a:ext>
            </a:extLst>
          </p:cNvPr>
          <p:cNvSpPr/>
          <p:nvPr/>
        </p:nvSpPr>
        <p:spPr>
          <a:xfrm>
            <a:off x="6954439" y="4080354"/>
            <a:ext cx="2069492" cy="816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</a:rPr>
              <a:t>Detect &amp; </a:t>
            </a:r>
          </a:p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</a:rPr>
              <a:t>re-execute</a:t>
            </a:r>
          </a:p>
        </p:txBody>
      </p: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A2193C94-9471-44C9-B67D-E246C94455ED}"/>
              </a:ext>
            </a:extLst>
          </p:cNvPr>
          <p:cNvGrpSpPr/>
          <p:nvPr/>
        </p:nvGrpSpPr>
        <p:grpSpPr>
          <a:xfrm>
            <a:off x="4025353" y="2821400"/>
            <a:ext cx="1841846" cy="2379496"/>
            <a:chOff x="4100509" y="2790085"/>
            <a:chExt cx="1841846" cy="2379496"/>
          </a:xfrm>
        </p:grpSpPr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CFABD1B3-EB85-4B20-A716-45655BA061BD}"/>
                </a:ext>
              </a:extLst>
            </p:cNvPr>
            <p:cNvGrpSpPr/>
            <p:nvPr/>
          </p:nvGrpSpPr>
          <p:grpSpPr>
            <a:xfrm>
              <a:off x="4100509" y="2790085"/>
              <a:ext cx="1841846" cy="2379496"/>
              <a:chOff x="4100509" y="2790085"/>
              <a:chExt cx="1841846" cy="2379496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B537C4CC-461A-4ACD-9E5A-6606A4E81D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4211083" y="2925534"/>
                <a:ext cx="1635424" cy="1364526"/>
                <a:chOff x="428328" y="2110982"/>
                <a:chExt cx="3273181" cy="2582606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C1AE3D34-045C-45DB-89E3-0A281737C4B7}"/>
                    </a:ext>
                  </a:extLst>
                </p:cNvPr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07341AA8-6326-41D7-A41D-357238E8D54E}"/>
                    </a:ext>
                  </a:extLst>
                </p:cNvPr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4AC4AD18-3FAE-421C-944A-4F787D611542}"/>
                    </a:ext>
                  </a:extLst>
                </p:cNvPr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F8E22FD1-A2B9-44D6-93DF-52F927F0773C}"/>
                    </a:ext>
                  </a:extLst>
                </p:cNvPr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76AD6E9F-A70E-45D8-B989-BCD921DA1EF1}"/>
                    </a:ext>
                  </a:extLst>
                </p:cNvPr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C9BFA1B0-CC0C-4976-A065-5963DBEBF377}"/>
                    </a:ext>
                  </a:extLst>
                </p:cNvPr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D021AE10-5BC1-4445-A188-E67C531F796F}"/>
                    </a:ext>
                  </a:extLst>
                </p:cNvPr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385A46C3-2C6E-4602-AE2F-51ABDF0F2055}"/>
                    </a:ext>
                  </a:extLst>
                </p:cNvPr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5017C127-1CED-46FF-AF6B-DE0BB5C825FF}"/>
                    </a:ext>
                  </a:extLst>
                </p:cNvPr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8" name="Group 327">
                  <a:extLst>
                    <a:ext uri="{FF2B5EF4-FFF2-40B4-BE49-F238E27FC236}">
                      <a16:creationId xmlns:a16="http://schemas.microsoft.com/office/drawing/2014/main" id="{1E433DBB-0293-4228-9952-DC31B4A5E574}"/>
                    </a:ext>
                  </a:extLst>
                </p:cNvPr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A89DF7B3-0308-48A8-A735-B07444AED5F0}"/>
                      </a:ext>
                    </a:extLst>
                  </p:cNvPr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A007FF2B-ADA0-4831-BAF3-695955F87B64}"/>
                      </a:ext>
                    </a:extLst>
                  </p:cNvPr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9" name="Oval 348">
                    <a:extLst>
                      <a:ext uri="{FF2B5EF4-FFF2-40B4-BE49-F238E27FC236}">
                        <a16:creationId xmlns:a16="http://schemas.microsoft.com/office/drawing/2014/main" id="{C68170C2-32E9-4386-A5C1-E02C0B63F120}"/>
                      </a:ext>
                    </a:extLst>
                  </p:cNvPr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0" name="Oval 349">
                    <a:extLst>
                      <a:ext uri="{FF2B5EF4-FFF2-40B4-BE49-F238E27FC236}">
                        <a16:creationId xmlns:a16="http://schemas.microsoft.com/office/drawing/2014/main" id="{B8BE6DBD-4131-4A5C-9481-F897384C131B}"/>
                      </a:ext>
                    </a:extLst>
                  </p:cNvPr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9A168C45-3576-4019-8973-66093994FFFB}"/>
                      </a:ext>
                    </a:extLst>
                  </p:cNvPr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01949AAE-0BA2-4EFF-991E-98DEBE1F68FD}"/>
                    </a:ext>
                  </a:extLst>
                </p:cNvPr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A0DFE4CA-621B-4A74-9F15-058EC8CF1854}"/>
                      </a:ext>
                    </a:extLst>
                  </p:cNvPr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D3CB6870-0A98-4EA6-BFD4-3691FD0AA80C}"/>
                      </a:ext>
                    </a:extLst>
                  </p:cNvPr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B525D184-5028-460C-A1B2-9CD0C46E344E}"/>
                      </a:ext>
                    </a:extLst>
                  </p:cNvPr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EF8304D7-6528-475B-A469-F8DDD9679649}"/>
                      </a:ext>
                    </a:extLst>
                  </p:cNvPr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51DB0FFA-7E80-4683-B34B-0F5DD8DDBFA4}"/>
                      </a:ext>
                    </a:extLst>
                  </p:cNvPr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0A0BA6AE-E30F-437F-AF94-70A7D1837694}"/>
                    </a:ext>
                  </a:extLst>
                </p:cNvPr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267E6954-37EB-4EE4-9FBF-DDB127859E21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74B505AA-9050-42AD-B7CC-55B11026C10D}"/>
                      </a:ext>
                    </a:extLst>
                  </p:cNvPr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D2A63BFC-24DB-473D-BB50-4BDA974361D8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1664D99A-BD28-46E1-B328-1C7C25C54CDB}"/>
                      </a:ext>
                    </a:extLst>
                  </p:cNvPr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2C37A000-2F7F-4ABA-9D0F-EDA63EF4CBE4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1" name="Group 330">
                  <a:extLst>
                    <a:ext uri="{FF2B5EF4-FFF2-40B4-BE49-F238E27FC236}">
                      <a16:creationId xmlns:a16="http://schemas.microsoft.com/office/drawing/2014/main" id="{C78DDC0B-7C8C-45C6-9F86-13B8E66E2239}"/>
                    </a:ext>
                  </a:extLst>
                </p:cNvPr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32" name="Oval 331">
                    <a:extLst>
                      <a:ext uri="{FF2B5EF4-FFF2-40B4-BE49-F238E27FC236}">
                        <a16:creationId xmlns:a16="http://schemas.microsoft.com/office/drawing/2014/main" id="{6DCB6FB8-AA8A-4F4D-849B-2C70AB73F3DE}"/>
                      </a:ext>
                    </a:extLst>
                  </p:cNvPr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712D5C26-7006-49D6-ABBF-CF8C5C397F12}"/>
                      </a:ext>
                    </a:extLst>
                  </p:cNvPr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81D9281D-833D-4C06-9C34-4120648DAC1E}"/>
                      </a:ext>
                    </a:extLst>
                  </p:cNvPr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8DBA6520-A09B-4C9A-83E4-4FE5DC7DD2B5}"/>
                      </a:ext>
                    </a:extLst>
                  </p:cNvPr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7BF80EED-2E04-4143-9959-2AFCE32EAAA9}"/>
                      </a:ext>
                    </a:extLst>
                  </p:cNvPr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9E9F3194-F26F-4FA3-9639-078B67F8C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1013" y="3745524"/>
                <a:ext cx="350182" cy="350182"/>
              </a:xfrm>
              <a:prstGeom prst="rect">
                <a:avLst/>
              </a:prstGeom>
            </p:spPr>
          </p:pic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AEA3481A-2077-4501-A641-417BEC18C187}"/>
                  </a:ext>
                </a:extLst>
              </p:cNvPr>
              <p:cNvSpPr/>
              <p:nvPr/>
            </p:nvSpPr>
            <p:spPr>
              <a:xfrm>
                <a:off x="4100509" y="4457398"/>
                <a:ext cx="1841846" cy="712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Approximate 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Memory</a:t>
                </a:r>
                <a:endParaRPr lang="en-US" sz="2400" dirty="0"/>
              </a:p>
            </p:txBody>
          </p:sp>
        </p:grpSp>
        <p:pic>
          <p:nvPicPr>
            <p:cNvPr id="358" name="Picture 357">
              <a:extLst>
                <a:ext uri="{FF2B5EF4-FFF2-40B4-BE49-F238E27FC236}">
                  <a16:creationId xmlns:a16="http://schemas.microsoft.com/office/drawing/2014/main" id="{E1056998-00BE-4F42-8B2D-4E7B96C99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0001" y="3101357"/>
              <a:ext cx="350182" cy="350182"/>
            </a:xfrm>
            <a:prstGeom prst="rect">
              <a:avLst/>
            </a:prstGeom>
          </p:spPr>
        </p:pic>
      </p:grpSp>
      <p:sp>
        <p:nvSpPr>
          <p:cNvPr id="366" name="Rectangle 365">
            <a:extLst>
              <a:ext uri="{FF2B5EF4-FFF2-40B4-BE49-F238E27FC236}">
                <a16:creationId xmlns:a16="http://schemas.microsoft.com/office/drawing/2014/main" id="{E82E7860-E24C-4F32-A7DE-6A1B74A1551D}"/>
              </a:ext>
            </a:extLst>
          </p:cNvPr>
          <p:cNvSpPr/>
          <p:nvPr/>
        </p:nvSpPr>
        <p:spPr>
          <a:xfrm>
            <a:off x="1" y="5304773"/>
            <a:ext cx="4025352" cy="600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OFFLINE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337ECE28-61C1-4D78-AC2E-CC46FD1C5E0C}"/>
              </a:ext>
            </a:extLst>
          </p:cNvPr>
          <p:cNvSpPr/>
          <p:nvPr/>
        </p:nvSpPr>
        <p:spPr>
          <a:xfrm>
            <a:off x="4025353" y="5304773"/>
            <a:ext cx="5118647" cy="600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ONLINE</a:t>
            </a:r>
          </a:p>
        </p:txBody>
      </p: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5EB7B996-54FD-4B81-A515-2EC6657BAE1E}"/>
              </a:ext>
            </a:extLst>
          </p:cNvPr>
          <p:cNvCxnSpPr>
            <a:cxnSpLocks/>
          </p:cNvCxnSpPr>
          <p:nvPr/>
        </p:nvCxnSpPr>
        <p:spPr>
          <a:xfrm>
            <a:off x="4025353" y="1902884"/>
            <a:ext cx="0" cy="422234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3" grpId="0" animBg="1"/>
      <p:bldP spid="174" grpId="0" animBg="1"/>
      <p:bldP spid="175" grpId="0" animBg="1"/>
      <p:bldP spid="352" grpId="0" animBg="1"/>
      <p:bldP spid="360" grpId="0" animBg="1"/>
      <p:bldP spid="3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3A129BC-AB90-482F-9EAC-36128913B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2578"/>
          <a:stretch/>
        </p:blipFill>
        <p:spPr>
          <a:xfrm>
            <a:off x="415404" y="1709388"/>
            <a:ext cx="6633401" cy="3706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20CA38-19D3-4D4C-B782-ECC8F6CD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ARMOR</a:t>
            </a:r>
            <a:br>
              <a:rPr lang="en-US" sz="4800" b="1" dirty="0"/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BENEFIT FROM RESTRICTED APPROXIMATION</a:t>
            </a:r>
            <a:br>
              <a:rPr lang="en-US" sz="4800" b="1" dirty="0"/>
            </a:b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EF8CB-DC7E-4083-94A2-48E381EB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C755-A73F-4364-9838-04C2734AE9BE}"/>
              </a:ext>
            </a:extLst>
          </p:cNvPr>
          <p:cNvSpPr txBox="1"/>
          <p:nvPr/>
        </p:nvSpPr>
        <p:spPr>
          <a:xfrm>
            <a:off x="0" y="5544276"/>
            <a:ext cx="9144000" cy="123721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ARMOR significantly reduces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worst-case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error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and improves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average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error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42578F-A9A7-4111-9C64-FE51B8BD5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45" t="18153" r="1205" b="36279"/>
          <a:stretch/>
        </p:blipFill>
        <p:spPr>
          <a:xfrm>
            <a:off x="7211914" y="2618984"/>
            <a:ext cx="1516682" cy="1418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EF1255-62E9-41A0-B8A0-18A8789B6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361"/>
          <a:stretch/>
        </p:blipFill>
        <p:spPr>
          <a:xfrm>
            <a:off x="415404" y="1709388"/>
            <a:ext cx="6655890" cy="3703809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8EF66259-F989-4DCA-B2D9-CA781CE36087}"/>
              </a:ext>
            </a:extLst>
          </p:cNvPr>
          <p:cNvSpPr/>
          <p:nvPr/>
        </p:nvSpPr>
        <p:spPr>
          <a:xfrm rot="16200000">
            <a:off x="5200141" y="3305740"/>
            <a:ext cx="2116623" cy="663879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  <a:r>
              <a:rPr lang="en-US" sz="2800" b="1" baseline="30000" dirty="0">
                <a:solidFill>
                  <a:schemeClr val="tx1"/>
                </a:solidFill>
              </a:rPr>
              <a:t>24</a:t>
            </a:r>
            <a:r>
              <a:rPr lang="en-US" sz="2800" b="1" dirty="0">
                <a:solidFill>
                  <a:schemeClr val="tx1"/>
                </a:solidFill>
              </a:rPr>
              <a:t> Lower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733D2-8B49-094F-A785-381AF6E81E4A}"/>
              </a:ext>
            </a:extLst>
          </p:cNvPr>
          <p:cNvSpPr txBox="1"/>
          <p:nvPr/>
        </p:nvSpPr>
        <p:spPr>
          <a:xfrm>
            <a:off x="2288325" y="2726107"/>
            <a:ext cx="326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419FB"/>
                </a:solidFill>
              </a:rPr>
              <a:t>Eliminate Outliers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7B29C1-3815-5549-8F8F-B9CCA8767C96}"/>
              </a:ext>
            </a:extLst>
          </p:cNvPr>
          <p:cNvGrpSpPr/>
          <p:nvPr/>
        </p:nvGrpSpPr>
        <p:grpSpPr>
          <a:xfrm>
            <a:off x="1441004" y="3408908"/>
            <a:ext cx="5239575" cy="584775"/>
            <a:chOff x="1441004" y="3408908"/>
            <a:chExt cx="5239575" cy="58477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6F96518-3FFC-8D4F-83F8-AC6CCF7CD0A1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04" y="3979487"/>
              <a:ext cx="52395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8E826-BAF4-384A-BDFD-4A8758080A88}"/>
                </a:ext>
              </a:extLst>
            </p:cNvPr>
            <p:cNvSpPr txBox="1"/>
            <p:nvPr/>
          </p:nvSpPr>
          <p:spPr>
            <a:xfrm>
              <a:off x="2252942" y="3408908"/>
              <a:ext cx="420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Worst-Case Bound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8CC4F1-3DFC-AC4F-A4D1-E9A2B2FD8A57}"/>
              </a:ext>
            </a:extLst>
          </p:cNvPr>
          <p:cNvGrpSpPr/>
          <p:nvPr/>
        </p:nvGrpSpPr>
        <p:grpSpPr>
          <a:xfrm>
            <a:off x="1441004" y="3380517"/>
            <a:ext cx="5239575" cy="898115"/>
            <a:chOff x="1463493" y="2909094"/>
            <a:chExt cx="5239575" cy="89811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4598C5-DB02-7F4F-8622-5666AF96AC5C}"/>
                </a:ext>
              </a:extLst>
            </p:cNvPr>
            <p:cNvCxnSpPr>
              <a:cxnSpLocks/>
            </p:cNvCxnSpPr>
            <p:nvPr/>
          </p:nvCxnSpPr>
          <p:spPr>
            <a:xfrm>
              <a:off x="1463493" y="3807209"/>
              <a:ext cx="5239575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676E98-0C93-244E-8D1C-74D3A5FA268C}"/>
                </a:ext>
              </a:extLst>
            </p:cNvPr>
            <p:cNvSpPr txBox="1"/>
            <p:nvPr/>
          </p:nvSpPr>
          <p:spPr>
            <a:xfrm>
              <a:off x="1766444" y="2909094"/>
              <a:ext cx="4633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Expectation-Based Bound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CF3815-0D2C-3649-B728-0A43736B5E8E}"/>
              </a:ext>
            </a:extLst>
          </p:cNvPr>
          <p:cNvSpPr txBox="1"/>
          <p:nvPr/>
        </p:nvSpPr>
        <p:spPr>
          <a:xfrm>
            <a:off x="0" y="5542083"/>
            <a:ext cx="9144000" cy="123721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Choice of bound depends on </a:t>
            </a:r>
          </a:p>
          <a:p>
            <a:pPr algn="ctr">
              <a:lnSpc>
                <a:spcPts val="4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reliability requirement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9E64F2-B0CE-4234-8366-09A4C1BEC6B3}"/>
              </a:ext>
            </a:extLst>
          </p:cNvPr>
          <p:cNvGrpSpPr/>
          <p:nvPr/>
        </p:nvGrpSpPr>
        <p:grpSpPr>
          <a:xfrm>
            <a:off x="1441003" y="3983322"/>
            <a:ext cx="5239576" cy="295310"/>
            <a:chOff x="1441003" y="3983322"/>
            <a:chExt cx="5239576" cy="2953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E8E3FC-AEFE-417A-A054-A9C2B825E51C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04" y="3983322"/>
              <a:ext cx="52395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CDCDD3-7CA1-4D7E-BE37-8735C7D0531F}"/>
                </a:ext>
              </a:extLst>
            </p:cNvPr>
            <p:cNvCxnSpPr>
              <a:cxnSpLocks/>
            </p:cNvCxnSpPr>
            <p:nvPr/>
          </p:nvCxnSpPr>
          <p:spPr>
            <a:xfrm>
              <a:off x="1441003" y="4278632"/>
              <a:ext cx="5239575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BE5AFB-2CD8-4764-9DAE-395962DC2226}"/>
              </a:ext>
            </a:extLst>
          </p:cNvPr>
          <p:cNvSpPr txBox="1"/>
          <p:nvPr/>
        </p:nvSpPr>
        <p:spPr>
          <a:xfrm>
            <a:off x="6644648" y="3707777"/>
            <a:ext cx="3141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Worst-case</a:t>
            </a:r>
          </a:p>
          <a:p>
            <a:r>
              <a:rPr lang="en-US" sz="2400" b="1" dirty="0"/>
              <a:t>Expectation-based</a:t>
            </a:r>
          </a:p>
        </p:txBody>
      </p:sp>
    </p:spTree>
    <p:extLst>
      <p:ext uri="{BB962C8B-B14F-4D97-AF65-F5344CB8AC3E}">
        <p14:creationId xmlns:p14="http://schemas.microsoft.com/office/powerpoint/2010/main" val="36280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7" grpId="0"/>
      <p:bldP spid="7" grpId="1"/>
      <p:bldP spid="19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B6B15-5008-944A-A660-1F0827F3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67" y="424572"/>
            <a:ext cx="7886700" cy="1051816"/>
          </a:xfrm>
        </p:spPr>
        <p:txBody>
          <a:bodyPr>
            <a:normAutofit/>
          </a:bodyPr>
          <a:lstStyle/>
          <a:p>
            <a:r>
              <a:rPr lang="en-US" sz="48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38D42-858F-5044-A9EC-4D777ED7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67" y="1741308"/>
            <a:ext cx="8463765" cy="49801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Randomly distributed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failures in approximate memory can cause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high error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program output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Provide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restricted approximation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with a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worst-case guarantee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Restrict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base error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through reshuffling of failures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Provide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worst-case guarantee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by static analysis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Detect and re-execute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corner-cases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C78C6-BE14-3E46-A0F0-E7F3CEA9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AB888E-2444-4AAE-86AF-7338B66DB461}"/>
              </a:ext>
            </a:extLst>
          </p:cNvPr>
          <p:cNvSpPr/>
          <p:nvPr/>
        </p:nvSpPr>
        <p:spPr>
          <a:xfrm>
            <a:off x="604449" y="1835861"/>
            <a:ext cx="2237298" cy="3406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512F3B-9541-4522-8CAB-B2074CDE286A}"/>
              </a:ext>
            </a:extLst>
          </p:cNvPr>
          <p:cNvSpPr/>
          <p:nvPr/>
        </p:nvSpPr>
        <p:spPr>
          <a:xfrm>
            <a:off x="606885" y="3019755"/>
            <a:ext cx="2246043" cy="3406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7238C-5EBE-354D-82C8-F87C0A390543}"/>
              </a:ext>
            </a:extLst>
          </p:cNvPr>
          <p:cNvSpPr/>
          <p:nvPr/>
        </p:nvSpPr>
        <p:spPr>
          <a:xfrm>
            <a:off x="606885" y="4231393"/>
            <a:ext cx="2246043" cy="3406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456819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9750E-5E44-437B-981A-8BEB9D47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4" y="3178021"/>
            <a:ext cx="9033795" cy="709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The concept of restricted approximation can:</a:t>
            </a:r>
          </a:p>
          <a:p>
            <a:pPr marL="0" indent="0">
              <a:buNone/>
            </a:pP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C9A23-5F2D-40D4-9DB4-1AF5B83D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465435-493D-354E-B87C-83E434A8F0F3}"/>
              </a:ext>
            </a:extLst>
          </p:cNvPr>
          <p:cNvSpPr txBox="1">
            <a:spLocks/>
          </p:cNvSpPr>
          <p:nvPr/>
        </p:nvSpPr>
        <p:spPr>
          <a:xfrm>
            <a:off x="140881" y="180860"/>
            <a:ext cx="8862237" cy="1954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ARMOR: </a:t>
            </a:r>
            <a:br>
              <a:rPr lang="en-US" sz="4000" b="1" dirty="0"/>
            </a:br>
            <a:r>
              <a:rPr lang="en-US" sz="4000" b="1" dirty="0"/>
              <a:t>Towards Restricted Approximation with </a:t>
            </a:r>
          </a:p>
          <a:p>
            <a:pPr algn="ctr"/>
            <a:r>
              <a:rPr lang="en-US" sz="4000" b="1" dirty="0"/>
              <a:t>A Worst-Case Guarantee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ACB92D7-F1FC-B643-97CC-84DA453C3DCA}"/>
              </a:ext>
            </a:extLst>
          </p:cNvPr>
          <p:cNvSpPr txBox="1">
            <a:spLocks/>
          </p:cNvSpPr>
          <p:nvPr/>
        </p:nvSpPr>
        <p:spPr>
          <a:xfrm>
            <a:off x="153634" y="2208649"/>
            <a:ext cx="8995733" cy="523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Sihang Liu</a:t>
            </a:r>
            <a:r>
              <a:rPr lang="en-US" dirty="0"/>
              <a:t>, Kevin </a:t>
            </a:r>
            <a:r>
              <a:rPr lang="en-US" dirty="0" err="1"/>
              <a:t>Angstadt</a:t>
            </a:r>
            <a:r>
              <a:rPr lang="en-US" dirty="0"/>
              <a:t>, Mike </a:t>
            </a:r>
            <a:r>
              <a:rPr lang="en-US" dirty="0" err="1"/>
              <a:t>Ferdman</a:t>
            </a:r>
            <a:r>
              <a:rPr lang="en-US" dirty="0"/>
              <a:t>, and Samira Khan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8E1C8B-5969-024D-9A9B-4E1FA70A5B4A}"/>
              </a:ext>
            </a:extLst>
          </p:cNvPr>
          <p:cNvSpPr/>
          <p:nvPr/>
        </p:nvSpPr>
        <p:spPr>
          <a:xfrm>
            <a:off x="73152" y="4761338"/>
            <a:ext cx="9149368" cy="1011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Provide useful feedback to programmers to further enhance the error-resiliency by improving the algorithm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FAB19F-F9FB-9145-83EA-04BF70D0D1F9}"/>
              </a:ext>
            </a:extLst>
          </p:cNvPr>
          <p:cNvSpPr/>
          <p:nvPr/>
        </p:nvSpPr>
        <p:spPr>
          <a:xfrm>
            <a:off x="67784" y="3746116"/>
            <a:ext cx="9149368" cy="1011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Guarantee worst-case error in error-resilient and memory-intensive workloads, e.g.,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21203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8F8D-12DD-41AE-A50F-B96EB149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41" y="25634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F2D14-B573-4E21-BC60-9EE76001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39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9D4BC-BCC4-4275-929B-D40CDD270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/>
              <a:t>EVALUATION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QUALITY OF ARMOR (W/O RE-EXECUTION)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4CD9A-4949-4565-AEB8-90F9FD8C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AA0C9-A94D-446C-80CA-54EE9E4FB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73" y="2128301"/>
            <a:ext cx="8614454" cy="253876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A2FCAED-ADA0-4DF6-9108-020DEEC74782}"/>
              </a:ext>
            </a:extLst>
          </p:cNvPr>
          <p:cNvSpPr/>
          <p:nvPr/>
        </p:nvSpPr>
        <p:spPr>
          <a:xfrm>
            <a:off x="1" y="5199825"/>
            <a:ext cx="9144000" cy="10514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Error of ARMOR is always orders of magnitudes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lower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than random error without restriction</a:t>
            </a:r>
          </a:p>
        </p:txBody>
      </p:sp>
    </p:spTree>
    <p:extLst>
      <p:ext uri="{BB962C8B-B14F-4D97-AF65-F5344CB8AC3E}">
        <p14:creationId xmlns:p14="http://schemas.microsoft.com/office/powerpoint/2010/main" val="37546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27442-20A6-48E2-842B-A63B8EB8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29265-B530-4286-8133-4DCC875AF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r="71370"/>
          <a:stretch/>
        </p:blipFill>
        <p:spPr>
          <a:xfrm>
            <a:off x="370659" y="2173113"/>
            <a:ext cx="2823478" cy="36134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EC8526-0A17-4F00-83B2-DB8448F6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EVALUATION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WORST-CASE GUARANTE FROM ARMOR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01F62F-A388-405F-A723-982C23DB2D3B}"/>
              </a:ext>
            </a:extLst>
          </p:cNvPr>
          <p:cNvSpPr/>
          <p:nvPr/>
        </p:nvSpPr>
        <p:spPr>
          <a:xfrm>
            <a:off x="0" y="5905414"/>
            <a:ext cx="9144000" cy="5260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31 ~ 40,000X Error Reduction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EDFA6E-DA55-4A2D-8C9A-BB9A6B9D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4" y="1701344"/>
            <a:ext cx="9033671" cy="35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6BE2FE-1C90-4F46-AB4C-E034F6648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0" t="8139"/>
          <a:stretch/>
        </p:blipFill>
        <p:spPr>
          <a:xfrm>
            <a:off x="6017615" y="2169979"/>
            <a:ext cx="2823479" cy="361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531F8E-67F0-4B12-919B-930FD582F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2" t="8139" r="35728"/>
          <a:stretch/>
        </p:blipFill>
        <p:spPr>
          <a:xfrm>
            <a:off x="3194137" y="2173112"/>
            <a:ext cx="2823478" cy="36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BACKGROUND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APPROXIMATE MEMORY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237" name="Chart 236">
            <a:extLst>
              <a:ext uri="{FF2B5EF4-FFF2-40B4-BE49-F238E27FC236}">
                <a16:creationId xmlns:a16="http://schemas.microsoft.com/office/drawing/2014/main" id="{B631F041-86A0-41CE-9C7E-7EEC0C37C46E}"/>
              </a:ext>
            </a:extLst>
          </p:cNvPr>
          <p:cNvGraphicFramePr/>
          <p:nvPr>
            <p:extLst/>
          </p:nvPr>
        </p:nvGraphicFramePr>
        <p:xfrm>
          <a:off x="-44006" y="1145806"/>
          <a:ext cx="4647439" cy="37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8" name="Chart 237">
            <a:extLst>
              <a:ext uri="{FF2B5EF4-FFF2-40B4-BE49-F238E27FC236}">
                <a16:creationId xmlns:a16="http://schemas.microsoft.com/office/drawing/2014/main" id="{251EA0F8-6401-4911-B480-9C01E6BA4DF4}"/>
              </a:ext>
            </a:extLst>
          </p:cNvPr>
          <p:cNvGraphicFramePr/>
          <p:nvPr>
            <p:extLst/>
          </p:nvPr>
        </p:nvGraphicFramePr>
        <p:xfrm>
          <a:off x="4572000" y="1239436"/>
          <a:ext cx="4195184" cy="37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9" name="Rectangle: Rounded Corners 602">
            <a:extLst>
              <a:ext uri="{FF2B5EF4-FFF2-40B4-BE49-F238E27FC236}">
                <a16:creationId xmlns:a16="http://schemas.microsoft.com/office/drawing/2014/main" id="{36C053D9-542A-47ED-907B-1B361CE89CEB}"/>
              </a:ext>
            </a:extLst>
          </p:cNvPr>
          <p:cNvSpPr/>
          <p:nvPr/>
        </p:nvSpPr>
        <p:spPr>
          <a:xfrm>
            <a:off x="0" y="5291132"/>
            <a:ext cx="9144000" cy="10644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Approximate memory provides </a:t>
            </a:r>
          </a:p>
          <a:p>
            <a:pPr algn="ctr">
              <a:lnSpc>
                <a:spcPts val="3600"/>
              </a:lnSpc>
            </a:pP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 improvement and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 reduction</a:t>
            </a:r>
          </a:p>
        </p:txBody>
      </p:sp>
    </p:spTree>
    <p:extLst>
      <p:ext uri="{BB962C8B-B14F-4D97-AF65-F5344CB8AC3E}">
        <p14:creationId xmlns:p14="http://schemas.microsoft.com/office/powerpoint/2010/main" val="36549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7" grpId="0">
        <p:bldAsOne/>
      </p:bldGraphic>
      <p:bldGraphic spid="238" grpId="0">
        <p:bldAsOne/>
      </p:bldGraphic>
      <p:bldP spid="2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9D4BC-BCC4-4275-929B-D40CDD270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EVALUATION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PERFORMANCE AND ENERGY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4CD9A-4949-4565-AEB8-90F9FD8C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246FC8-9134-B247-8C4D-2EBABCF91D7A}"/>
              </a:ext>
            </a:extLst>
          </p:cNvPr>
          <p:cNvGraphicFramePr/>
          <p:nvPr>
            <p:extLst/>
          </p:nvPr>
        </p:nvGraphicFramePr>
        <p:xfrm>
          <a:off x="158737" y="1364208"/>
          <a:ext cx="4647439" cy="37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A2C4E92-67FE-0E42-8C36-A9001F8FCF9A}"/>
              </a:ext>
            </a:extLst>
          </p:cNvPr>
          <p:cNvGraphicFramePr/>
          <p:nvPr>
            <p:extLst/>
          </p:nvPr>
        </p:nvGraphicFramePr>
        <p:xfrm>
          <a:off x="4806176" y="1461866"/>
          <a:ext cx="4195184" cy="3730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5E06F62-0E3E-7941-9FA6-E9B3E1D1E883}"/>
              </a:ext>
            </a:extLst>
          </p:cNvPr>
          <p:cNvSpPr/>
          <p:nvPr/>
        </p:nvSpPr>
        <p:spPr>
          <a:xfrm>
            <a:off x="1" y="5199825"/>
            <a:ext cx="9144000" cy="10514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Significant performance and energy benefit (with reshuffling and re-execution) </a:t>
            </a:r>
          </a:p>
        </p:txBody>
      </p:sp>
      <p:sp>
        <p:nvSpPr>
          <p:cNvPr id="8" name="Arrow: Right 2">
            <a:extLst>
              <a:ext uri="{FF2B5EF4-FFF2-40B4-BE49-F238E27FC236}">
                <a16:creationId xmlns:a16="http://schemas.microsoft.com/office/drawing/2014/main" id="{23626291-35AD-F547-8703-7322B10B91F4}"/>
              </a:ext>
            </a:extLst>
          </p:cNvPr>
          <p:cNvSpPr/>
          <p:nvPr/>
        </p:nvSpPr>
        <p:spPr>
          <a:xfrm rot="19594806">
            <a:off x="1475927" y="2726941"/>
            <a:ext cx="2912511" cy="64815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Benefit Increase</a:t>
            </a:r>
          </a:p>
        </p:txBody>
      </p:sp>
      <p:sp>
        <p:nvSpPr>
          <p:cNvPr id="9" name="Arrow: Right 2">
            <a:extLst>
              <a:ext uri="{FF2B5EF4-FFF2-40B4-BE49-F238E27FC236}">
                <a16:creationId xmlns:a16="http://schemas.microsoft.com/office/drawing/2014/main" id="{A4CEFAB4-DB1B-EA44-A092-1313F8490658}"/>
              </a:ext>
            </a:extLst>
          </p:cNvPr>
          <p:cNvSpPr/>
          <p:nvPr/>
        </p:nvSpPr>
        <p:spPr>
          <a:xfrm rot="19197751">
            <a:off x="5863128" y="2656576"/>
            <a:ext cx="2912511" cy="64815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Benefit Increase</a:t>
            </a:r>
          </a:p>
        </p:txBody>
      </p:sp>
    </p:spTree>
    <p:extLst>
      <p:ext uri="{BB962C8B-B14F-4D97-AF65-F5344CB8AC3E}">
        <p14:creationId xmlns:p14="http://schemas.microsoft.com/office/powerpoint/2010/main" val="150771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BACKGROUND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DRAM SCALING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11D0E-CC5E-0C4B-9C94-81195BF09282}"/>
              </a:ext>
            </a:extLst>
          </p:cNvPr>
          <p:cNvSpPr txBox="1"/>
          <p:nvPr/>
        </p:nvSpPr>
        <p:spPr>
          <a:xfrm>
            <a:off x="7486650" y="3651703"/>
            <a:ext cx="159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[RAIDR’12]</a:t>
            </a:r>
          </a:p>
        </p:txBody>
      </p:sp>
      <p:graphicFrame>
        <p:nvGraphicFramePr>
          <p:cNvPr id="240" name="Chart 239">
            <a:extLst>
              <a:ext uri="{FF2B5EF4-FFF2-40B4-BE49-F238E27FC236}">
                <a16:creationId xmlns:a16="http://schemas.microsoft.com/office/drawing/2014/main" id="{921120E9-F85E-2F44-A335-6AA05B5CF88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19200" y="1160636"/>
          <a:ext cx="626745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1" name="Rectangle: Rounded Corners 602">
            <a:extLst>
              <a:ext uri="{FF2B5EF4-FFF2-40B4-BE49-F238E27FC236}">
                <a16:creationId xmlns:a16="http://schemas.microsoft.com/office/drawing/2014/main" id="{3FE420C5-39F3-E442-A1C3-5BF308655480}"/>
              </a:ext>
            </a:extLst>
          </p:cNvPr>
          <p:cNvSpPr/>
          <p:nvPr/>
        </p:nvSpPr>
        <p:spPr>
          <a:xfrm>
            <a:off x="0" y="5780659"/>
            <a:ext cx="9144000" cy="9408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overhead from refreshing increase as density increase</a:t>
            </a:r>
          </a:p>
        </p:txBody>
      </p:sp>
      <p:sp>
        <p:nvSpPr>
          <p:cNvPr id="242" name="Rectangle: Rounded Corners 602">
            <a:extLst>
              <a:ext uri="{FF2B5EF4-FFF2-40B4-BE49-F238E27FC236}">
                <a16:creationId xmlns:a16="http://schemas.microsoft.com/office/drawing/2014/main" id="{68AEEF48-65A8-3249-A5AF-BB5049E05D16}"/>
              </a:ext>
            </a:extLst>
          </p:cNvPr>
          <p:cNvSpPr/>
          <p:nvPr/>
        </p:nvSpPr>
        <p:spPr>
          <a:xfrm>
            <a:off x="0" y="1825625"/>
            <a:ext cx="9144000" cy="511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Density of DRAM cell increase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E8D5-0F40-8C45-93DB-5491A1C2B90B}"/>
              </a:ext>
            </a:extLst>
          </p:cNvPr>
          <p:cNvSpPr txBox="1"/>
          <p:nvPr/>
        </p:nvSpPr>
        <p:spPr>
          <a:xfrm>
            <a:off x="7334026" y="4966171"/>
            <a:ext cx="1333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Density</a:t>
            </a:r>
            <a:endParaRPr lang="en-US" b="1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F14B230-CB9D-4196-B64C-5E7ADA23597C}"/>
              </a:ext>
            </a:extLst>
          </p:cNvPr>
          <p:cNvSpPr/>
          <p:nvPr/>
        </p:nvSpPr>
        <p:spPr>
          <a:xfrm rot="20938432">
            <a:off x="2864396" y="3417806"/>
            <a:ext cx="4290416" cy="7964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Refresh Time Increase</a:t>
            </a:r>
          </a:p>
        </p:txBody>
      </p:sp>
    </p:spTree>
    <p:extLst>
      <p:ext uri="{BB962C8B-B14F-4D97-AF65-F5344CB8AC3E}">
        <p14:creationId xmlns:p14="http://schemas.microsoft.com/office/powerpoint/2010/main" val="39894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40" grpId="0">
        <p:bldAsOne/>
      </p:bldGraphic>
      <p:bldP spid="241" grpId="0" animBg="1"/>
      <p:bldP spid="7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BACKGROUND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DRAM SCALING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32</a:t>
            </a:fld>
            <a:endParaRPr lang="en-US"/>
          </a:p>
        </p:txBody>
      </p:sp>
      <p:sp>
        <p:nvSpPr>
          <p:cNvPr id="236" name="Rectangle: Rounded Corners 602">
            <a:extLst>
              <a:ext uri="{FF2B5EF4-FFF2-40B4-BE49-F238E27FC236}">
                <a16:creationId xmlns:a16="http://schemas.microsoft.com/office/drawing/2014/main" id="{22042934-7FC4-C346-86DF-34BAE19F8E0C}"/>
              </a:ext>
            </a:extLst>
          </p:cNvPr>
          <p:cNvSpPr/>
          <p:nvPr/>
        </p:nvSpPr>
        <p:spPr>
          <a:xfrm>
            <a:off x="0" y="1825625"/>
            <a:ext cx="9144000" cy="511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Density of DRAM cell increase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11D0E-CC5E-0C4B-9C94-81195BF09282}"/>
              </a:ext>
            </a:extLst>
          </p:cNvPr>
          <p:cNvSpPr txBox="1"/>
          <p:nvPr/>
        </p:nvSpPr>
        <p:spPr>
          <a:xfrm>
            <a:off x="7486650" y="3926010"/>
            <a:ext cx="159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[RAIDR’12]</a:t>
            </a:r>
          </a:p>
        </p:txBody>
      </p:sp>
      <p:sp>
        <p:nvSpPr>
          <p:cNvPr id="8" name="Rectangle: Rounded Corners 602">
            <a:extLst>
              <a:ext uri="{FF2B5EF4-FFF2-40B4-BE49-F238E27FC236}">
                <a16:creationId xmlns:a16="http://schemas.microsoft.com/office/drawing/2014/main" id="{24B1E922-39CB-AE4E-8CF9-53B75CCA09FF}"/>
              </a:ext>
            </a:extLst>
          </p:cNvPr>
          <p:cNvSpPr/>
          <p:nvPr/>
        </p:nvSpPr>
        <p:spPr>
          <a:xfrm>
            <a:off x="0" y="2472171"/>
            <a:ext cx="9144000" cy="511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Performance overhead increase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BF2321B-0B46-3A4E-821E-88B0A877B1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51217" y="2293278"/>
          <a:ext cx="6400651" cy="3780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602">
            <a:extLst>
              <a:ext uri="{FF2B5EF4-FFF2-40B4-BE49-F238E27FC236}">
                <a16:creationId xmlns:a16="http://schemas.microsoft.com/office/drawing/2014/main" id="{EBF5C2DC-3275-DA48-8146-D48183BDD3B1}"/>
              </a:ext>
            </a:extLst>
          </p:cNvPr>
          <p:cNvSpPr/>
          <p:nvPr/>
        </p:nvSpPr>
        <p:spPr>
          <a:xfrm>
            <a:off x="0" y="5791571"/>
            <a:ext cx="9144000" cy="9299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Energy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overhead from refreshing </a:t>
            </a:r>
          </a:p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increase as density increase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B39878-1B12-AF44-94A9-B69808D16D17}"/>
              </a:ext>
            </a:extLst>
          </p:cNvPr>
          <p:cNvSpPr txBox="1"/>
          <p:nvPr/>
        </p:nvSpPr>
        <p:spPr>
          <a:xfrm>
            <a:off x="7475892" y="5339240"/>
            <a:ext cx="1333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Density</a:t>
            </a:r>
            <a:endParaRPr lang="en-US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9229D76-A850-4DF6-98AD-93D524925658}"/>
              </a:ext>
            </a:extLst>
          </p:cNvPr>
          <p:cNvSpPr/>
          <p:nvPr/>
        </p:nvSpPr>
        <p:spPr>
          <a:xfrm rot="20938432">
            <a:off x="2864399" y="3796611"/>
            <a:ext cx="4290416" cy="79644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DRAM Energy Increase</a:t>
            </a:r>
          </a:p>
        </p:txBody>
      </p:sp>
    </p:spTree>
    <p:extLst>
      <p:ext uri="{BB962C8B-B14F-4D97-AF65-F5344CB8AC3E}">
        <p14:creationId xmlns:p14="http://schemas.microsoft.com/office/powerpoint/2010/main" val="19720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AsOne/>
      </p:bldGraphic>
      <p:bldP spid="12" grpId="0" animBg="1"/>
      <p:bldP spid="13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B17E-1130-450F-AE36-508A5713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00" y="182936"/>
            <a:ext cx="8628084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RESHUFFLING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5E90C-AB18-4683-BF69-B8BE585A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33</a:t>
            </a:fld>
            <a:endParaRPr lang="en-US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27ED236-5B42-4FF5-82ED-C709BEE33D60}"/>
              </a:ext>
            </a:extLst>
          </p:cNvPr>
          <p:cNvSpPr/>
          <p:nvPr/>
        </p:nvSpPr>
        <p:spPr>
          <a:xfrm>
            <a:off x="0" y="3049401"/>
            <a:ext cx="9148012" cy="5278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Step I: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Detect and track the locations of failing bits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5A44B51-800B-412D-9018-85A3A0C03E12}"/>
              </a:ext>
            </a:extLst>
          </p:cNvPr>
          <p:cNvGrpSpPr>
            <a:grpSpLocks noChangeAspect="1"/>
          </p:cNvGrpSpPr>
          <p:nvPr/>
        </p:nvGrpSpPr>
        <p:grpSpPr>
          <a:xfrm>
            <a:off x="3727181" y="1625195"/>
            <a:ext cx="1635424" cy="1364526"/>
            <a:chOff x="428328" y="2110982"/>
            <a:chExt cx="3273181" cy="2582606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10DC5C-AD3C-41C7-84AE-5111BF60180E}"/>
                </a:ext>
              </a:extLst>
            </p:cNvPr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BA16B42-AE8D-4688-A4A5-968AA4736B45}"/>
                </a:ext>
              </a:extLst>
            </p:cNvPr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1544F30-6E37-47D1-8D99-E37987A1E44F}"/>
                </a:ext>
              </a:extLst>
            </p:cNvPr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F1AE439-FCB9-42CB-A937-FEFD38D467CD}"/>
                </a:ext>
              </a:extLst>
            </p:cNvPr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018CC9-A0A3-4445-BA72-282E8451C541}"/>
                </a:ext>
              </a:extLst>
            </p:cNvPr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CAD1ED3-8001-4099-800B-CF79B772867B}"/>
                </a:ext>
              </a:extLst>
            </p:cNvPr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41F3146-C4CB-42E0-99E7-D178EF9D7542}"/>
                </a:ext>
              </a:extLst>
            </p:cNvPr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534AE32-E94C-45A1-893F-C31A337AB8BC}"/>
                </a:ext>
              </a:extLst>
            </p:cNvPr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EF00644-16BE-4EAD-ACA8-E5AF7C696BC7}"/>
                </a:ext>
              </a:extLst>
            </p:cNvPr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2471355-C183-47C7-B746-410ABE06CEF4}"/>
                </a:ext>
              </a:extLst>
            </p:cNvPr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C26AC90-FBDD-47EB-93C0-DDBBE325491F}"/>
                  </a:ext>
                </a:extLst>
              </p:cNvPr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C2B6DD2-5638-4D3C-B08F-6002FC1B912D}"/>
                  </a:ext>
                </a:extLst>
              </p:cNvPr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B206A422-A21E-4618-BF23-A3D7BEFCE553}"/>
                  </a:ext>
                </a:extLst>
              </p:cNvPr>
              <p:cNvSpPr/>
              <p:nvPr/>
            </p:nvSpPr>
            <p:spPr>
              <a:xfrm>
                <a:off x="1800961" y="2229173"/>
                <a:ext cx="543300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BEEB21AA-41FD-42ED-B0A9-1E048F69BC76}"/>
                  </a:ext>
                </a:extLst>
              </p:cNvPr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A10A83B6-DEA4-4361-AACE-785818B0F57D}"/>
                  </a:ext>
                </a:extLst>
              </p:cNvPr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9FA65C6-964C-43F7-9BAD-61ACB8AF676F}"/>
                </a:ext>
              </a:extLst>
            </p:cNvPr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  <a:grpFill/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B8FF460B-D3AC-4EFC-8600-EEC955DE9ADA}"/>
                  </a:ext>
                </a:extLst>
              </p:cNvPr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830CA546-9831-428B-9893-A239B76919CA}"/>
                  </a:ext>
                </a:extLst>
              </p:cNvPr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A9685A98-F52C-4917-97D9-F7E2102F2A8C}"/>
                  </a:ext>
                </a:extLst>
              </p:cNvPr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C637833-9C72-42CA-B7E9-7EB17772C276}"/>
                  </a:ext>
                </a:extLst>
              </p:cNvPr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F3D3BBA-29A6-4DBB-8BB1-50E500E71740}"/>
                  </a:ext>
                </a:extLst>
              </p:cNvPr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7DEA3DC-BE92-4FC3-93B2-19284CFE1F39}"/>
                </a:ext>
              </a:extLst>
            </p:cNvPr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C05E0AD-6677-4135-931B-28CCEF2D3263}"/>
                  </a:ext>
                </a:extLst>
              </p:cNvPr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1E69609-DFA1-4AE4-BBBE-78A330E08A69}"/>
                  </a:ext>
                </a:extLst>
              </p:cNvPr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21F36E4-3030-4DE5-B50B-8036A834C4FD}"/>
                  </a:ext>
                </a:extLst>
              </p:cNvPr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F34EA9A-381A-49BF-BD4D-70E1EB6CF4BF}"/>
                  </a:ext>
                </a:extLst>
              </p:cNvPr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8F6B8F0-A2B7-4C05-9134-0F7B92A6C1CA}"/>
                  </a:ext>
                </a:extLst>
              </p:cNvPr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4BE03D5-BBB5-44F3-93AB-E16EF1155E6D}"/>
                </a:ext>
              </a:extLst>
            </p:cNvPr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0A1ED4F-4997-4EBC-A007-9360EBE1FA2D}"/>
                  </a:ext>
                </a:extLst>
              </p:cNvPr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1151A72-CD62-4C73-A997-B00B3A3EEBAB}"/>
                  </a:ext>
                </a:extLst>
              </p:cNvPr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761EBAA-2425-45B5-B032-F285EF6CC2E9}"/>
                  </a:ext>
                </a:extLst>
              </p:cNvPr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3461D5B9-0450-4347-99D7-F6BE7780A9E2}"/>
                  </a:ext>
                </a:extLst>
              </p:cNvPr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0EF932A-AD03-4097-B5C9-D2B4C7D92059}"/>
                  </a:ext>
                </a:extLst>
              </p:cNvPr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43DF19C-9832-4D17-82F2-98C652E1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488" y="2284579"/>
            <a:ext cx="350182" cy="35018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37C0AC7-2F09-476B-9ADA-483A0F4E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792" y="1959240"/>
            <a:ext cx="350182" cy="350182"/>
          </a:xfrm>
          <a:prstGeom prst="rect">
            <a:avLst/>
          </a:prstGeom>
        </p:spPr>
      </p:pic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7D248C20-271F-4B05-87B5-DF0CE45EC7B5}"/>
              </a:ext>
            </a:extLst>
          </p:cNvPr>
          <p:cNvSpPr/>
          <p:nvPr/>
        </p:nvSpPr>
        <p:spPr>
          <a:xfrm rot="18900000">
            <a:off x="3670705" y="2572063"/>
            <a:ext cx="452902" cy="4883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2B0E0DDF-D731-4C39-BD8F-8FBA5ECB7816}"/>
              </a:ext>
            </a:extLst>
          </p:cNvPr>
          <p:cNvSpPr/>
          <p:nvPr/>
        </p:nvSpPr>
        <p:spPr>
          <a:xfrm rot="8100000">
            <a:off x="5016381" y="1540755"/>
            <a:ext cx="452902" cy="4883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8D36E601-194A-4A2E-A2C5-00EA7F2B016E}"/>
              </a:ext>
            </a:extLst>
          </p:cNvPr>
          <p:cNvSpPr/>
          <p:nvPr/>
        </p:nvSpPr>
        <p:spPr>
          <a:xfrm>
            <a:off x="0" y="5876881"/>
            <a:ext cx="9148011" cy="5278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Step II: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Reshuffle byte with error to low-order byte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BA76B642-235B-43DB-B304-9941FDAE4FAC}"/>
              </a:ext>
            </a:extLst>
          </p:cNvPr>
          <p:cNvSpPr/>
          <p:nvPr/>
        </p:nvSpPr>
        <p:spPr>
          <a:xfrm>
            <a:off x="1801856" y="4006943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5BCD49A5-A0DE-4BE9-9117-DB7FD205A8E0}"/>
              </a:ext>
            </a:extLst>
          </p:cNvPr>
          <p:cNvSpPr/>
          <p:nvPr/>
        </p:nvSpPr>
        <p:spPr>
          <a:xfrm>
            <a:off x="2587385" y="4006953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A0212CBA-5ED0-4743-8018-E1D9B9D7159B}"/>
              </a:ext>
            </a:extLst>
          </p:cNvPr>
          <p:cNvSpPr/>
          <p:nvPr/>
        </p:nvSpPr>
        <p:spPr>
          <a:xfrm>
            <a:off x="3372914" y="4006942"/>
            <a:ext cx="667223" cy="4321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8286613F-3F03-4D06-9069-F42441F4160F}"/>
              </a:ext>
            </a:extLst>
          </p:cNvPr>
          <p:cNvSpPr/>
          <p:nvPr/>
        </p:nvSpPr>
        <p:spPr>
          <a:xfrm>
            <a:off x="4153650" y="4006941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3118F820-8E58-4FE8-B805-4412F1E17563}"/>
              </a:ext>
            </a:extLst>
          </p:cNvPr>
          <p:cNvSpPr/>
          <p:nvPr/>
        </p:nvSpPr>
        <p:spPr>
          <a:xfrm>
            <a:off x="4934386" y="4006940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58A43822-33C3-4E5C-ADEF-5C2F5157EDBB}"/>
              </a:ext>
            </a:extLst>
          </p:cNvPr>
          <p:cNvSpPr/>
          <p:nvPr/>
        </p:nvSpPr>
        <p:spPr>
          <a:xfrm>
            <a:off x="5716144" y="4006939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1B1B6B1D-9D0A-4C0E-9FA1-05B4709F7EC4}"/>
              </a:ext>
            </a:extLst>
          </p:cNvPr>
          <p:cNvSpPr/>
          <p:nvPr/>
        </p:nvSpPr>
        <p:spPr>
          <a:xfrm>
            <a:off x="6495858" y="4006938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84D3D118-089C-48CF-97E8-FAAB103D2558}"/>
              </a:ext>
            </a:extLst>
          </p:cNvPr>
          <p:cNvSpPr/>
          <p:nvPr/>
        </p:nvSpPr>
        <p:spPr>
          <a:xfrm>
            <a:off x="7282409" y="4006937"/>
            <a:ext cx="667223" cy="432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CDF28AE-C718-4DFF-8821-899964DE2107}"/>
              </a:ext>
            </a:extLst>
          </p:cNvPr>
          <p:cNvCxnSpPr>
            <a:cxnSpLocks/>
          </p:cNvCxnSpPr>
          <p:nvPr/>
        </p:nvCxnSpPr>
        <p:spPr>
          <a:xfrm>
            <a:off x="3780059" y="4501734"/>
            <a:ext cx="3782791" cy="586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956774EA-0870-4D46-A32A-89E06B930ACA}"/>
              </a:ext>
            </a:extLst>
          </p:cNvPr>
          <p:cNvSpPr txBox="1"/>
          <p:nvPr/>
        </p:nvSpPr>
        <p:spPr>
          <a:xfrm>
            <a:off x="80816" y="3930758"/>
            <a:ext cx="167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Memory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34800CD-0C90-4C4F-A2FF-0E79890EAB80}"/>
              </a:ext>
            </a:extLst>
          </p:cNvPr>
          <p:cNvSpPr txBox="1"/>
          <p:nvPr/>
        </p:nvSpPr>
        <p:spPr>
          <a:xfrm rot="505183">
            <a:off x="5463638" y="4471141"/>
            <a:ext cx="182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Reshuffle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6EDD15E-E7C8-4FF0-B7C5-9045E12E94AA}"/>
              </a:ext>
            </a:extLst>
          </p:cNvPr>
          <p:cNvSpPr txBox="1"/>
          <p:nvPr/>
        </p:nvSpPr>
        <p:spPr>
          <a:xfrm>
            <a:off x="80816" y="5053112"/>
            <a:ext cx="167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Cache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DFFA51B4-A8D2-4EF8-9CC9-7ACE17ACE72F}"/>
              </a:ext>
            </a:extLst>
          </p:cNvPr>
          <p:cNvGrpSpPr/>
          <p:nvPr/>
        </p:nvGrpSpPr>
        <p:grpSpPr>
          <a:xfrm>
            <a:off x="1803995" y="4006953"/>
            <a:ext cx="6147776" cy="432155"/>
            <a:chOff x="2133648" y="2468666"/>
            <a:chExt cx="6147776" cy="432155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F26A0106-9200-4C24-9A13-21FA63C3823D}"/>
                </a:ext>
              </a:extLst>
            </p:cNvPr>
            <p:cNvSpPr/>
            <p:nvPr/>
          </p:nvSpPr>
          <p:spPr>
            <a:xfrm>
              <a:off x="2133648" y="2468672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5F9599C2-40ED-445A-9172-BC2C807EDA46}"/>
                </a:ext>
              </a:extLst>
            </p:cNvPr>
            <p:cNvSpPr/>
            <p:nvPr/>
          </p:nvSpPr>
          <p:spPr>
            <a:xfrm>
              <a:off x="2919177" y="2468682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501CC803-FFFB-4B43-AB92-AC2C42C20510}"/>
                </a:ext>
              </a:extLst>
            </p:cNvPr>
            <p:cNvSpPr/>
            <p:nvPr/>
          </p:nvSpPr>
          <p:spPr>
            <a:xfrm>
              <a:off x="3704706" y="2468671"/>
              <a:ext cx="667223" cy="43213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C21A5739-5697-4867-BEC0-F7036C9029EB}"/>
                </a:ext>
              </a:extLst>
            </p:cNvPr>
            <p:cNvSpPr/>
            <p:nvPr/>
          </p:nvSpPr>
          <p:spPr>
            <a:xfrm>
              <a:off x="4485442" y="2468670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5FEA4AF5-5EDA-471C-A9B9-4F7CB2397B8A}"/>
                </a:ext>
              </a:extLst>
            </p:cNvPr>
            <p:cNvSpPr/>
            <p:nvPr/>
          </p:nvSpPr>
          <p:spPr>
            <a:xfrm>
              <a:off x="5266178" y="2468669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8BCF0C56-3DAB-44D1-BCA5-398E44C2125C}"/>
                </a:ext>
              </a:extLst>
            </p:cNvPr>
            <p:cNvSpPr/>
            <p:nvPr/>
          </p:nvSpPr>
          <p:spPr>
            <a:xfrm>
              <a:off x="6047936" y="2468668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0BCAD8C-171A-409E-ADF2-73463EC49F34}"/>
                </a:ext>
              </a:extLst>
            </p:cNvPr>
            <p:cNvSpPr/>
            <p:nvPr/>
          </p:nvSpPr>
          <p:spPr>
            <a:xfrm>
              <a:off x="6827650" y="2468667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: Rounded Corners 186">
              <a:extLst>
                <a:ext uri="{FF2B5EF4-FFF2-40B4-BE49-F238E27FC236}">
                  <a16:creationId xmlns:a16="http://schemas.microsoft.com/office/drawing/2014/main" id="{E6349D9A-8D6B-43E3-B73F-D70E900EE6E9}"/>
                </a:ext>
              </a:extLst>
            </p:cNvPr>
            <p:cNvSpPr/>
            <p:nvPr/>
          </p:nvSpPr>
          <p:spPr>
            <a:xfrm>
              <a:off x="7614201" y="2468666"/>
              <a:ext cx="667223" cy="43213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D827CBF8-4EE6-4A9A-81B6-5021CD788763}"/>
              </a:ext>
            </a:extLst>
          </p:cNvPr>
          <p:cNvSpPr txBox="1"/>
          <p:nvPr/>
        </p:nvSpPr>
        <p:spPr>
          <a:xfrm>
            <a:off x="135484" y="3504341"/>
            <a:ext cx="900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[Liu’12, Nair’13, Liu’13, Kim’14, Khan’14, Qureshi’15, Khan’16, Khan’17, Patel’29]</a:t>
            </a:r>
          </a:p>
        </p:txBody>
      </p:sp>
      <p:pic>
        <p:nvPicPr>
          <p:cNvPr id="1026" name="Picture 2" descr="Image result for tick mark">
            <a:extLst>
              <a:ext uri="{FF2B5EF4-FFF2-40B4-BE49-F238E27FC236}">
                <a16:creationId xmlns:a16="http://schemas.microsoft.com/office/drawing/2014/main" id="{6A7756F8-D2BF-4F98-BE60-9A25DAE7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427" y="4944825"/>
            <a:ext cx="645846" cy="6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4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00034 0.1641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1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0.00122 0.164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1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08212 0.16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814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8559 0.16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814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0.08055 0.1634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81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08489 0.16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814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08576 0.16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814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42726 0.163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817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33" grpId="0" animBg="1"/>
      <p:bldP spid="134" grpId="0" animBg="1"/>
      <p:bldP spid="153" grpId="0" animBg="1"/>
      <p:bldP spid="154" grpId="0" animBg="1"/>
      <p:bldP spid="154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76" grpId="0"/>
      <p:bldP spid="177" grpId="0"/>
      <p:bldP spid="178" grpId="0"/>
      <p:bldP spid="18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uble Brace 16">
            <a:extLst>
              <a:ext uri="{FF2B5EF4-FFF2-40B4-BE49-F238E27FC236}">
                <a16:creationId xmlns:a16="http://schemas.microsoft.com/office/drawing/2014/main" id="{B12CD521-7330-D142-B44C-1F5F326B51F2}"/>
              </a:ext>
            </a:extLst>
          </p:cNvPr>
          <p:cNvSpPr/>
          <p:nvPr/>
        </p:nvSpPr>
        <p:spPr>
          <a:xfrm rot="16200000">
            <a:off x="3741630" y="-154067"/>
            <a:ext cx="638149" cy="5275289"/>
          </a:xfrm>
          <a:prstGeom prst="bracePair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e 17">
            <a:extLst>
              <a:ext uri="{FF2B5EF4-FFF2-40B4-BE49-F238E27FC236}">
                <a16:creationId xmlns:a16="http://schemas.microsoft.com/office/drawing/2014/main" id="{93B1F681-F7F1-EC48-94BE-366CAAC857AE}"/>
              </a:ext>
            </a:extLst>
          </p:cNvPr>
          <p:cNvSpPr/>
          <p:nvPr/>
        </p:nvSpPr>
        <p:spPr>
          <a:xfrm rot="16200000">
            <a:off x="7010096" y="1925025"/>
            <a:ext cx="638149" cy="1099594"/>
          </a:xfrm>
          <a:prstGeom prst="bracePair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1DA71-5A19-4BFE-95CD-23B4506E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7F1F6C-D2A0-4629-A2E2-61E4C9B9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574" y="188405"/>
            <a:ext cx="8886042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MAX BASE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17018-11A2-6C42-BF65-01BF53BDDC67}"/>
                  </a:ext>
                </a:extLst>
              </p:cNvPr>
              <p:cNvSpPr txBox="1"/>
              <p:nvPr/>
            </p:nvSpPr>
            <p:spPr>
              <a:xfrm>
                <a:off x="86060" y="3757960"/>
                <a:ext cx="9057940" cy="2737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max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relative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error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bg-BG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approx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value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–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original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value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original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</m:t>
                          </m:r>
                          <m:r>
                            <m:rPr>
                              <m:nor/>
                            </m:rPr>
                            <a:rPr lang="en-US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value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	 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approx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mantissa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original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mantissa</m:t>
                        </m:r>
                        <m:r>
                          <m:rPr>
                            <m:nor/>
                          </m:rPr>
                          <a:rPr lang="en-US" sz="2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original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mantissa</m:t>
                        </m:r>
                      </m:den>
                    </m:f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 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255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  </a:t>
                </a:r>
                <a:r>
                  <a:rPr lang="en-US" sz="2800" dirty="0"/>
                  <a:t>≃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3.04×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sz="28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C17018-11A2-6C42-BF65-01BF53BDD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0" y="3757960"/>
                <a:ext cx="9057940" cy="2737288"/>
              </a:xfrm>
              <a:prstGeom prst="rect">
                <a:avLst/>
              </a:prstGeom>
              <a:blipFill>
                <a:blip r:embed="rId3"/>
                <a:stretch>
                  <a:fillRect l="-1261" t="-2315" r="-1261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D329DCB-E93A-8748-BBE3-C24E8EB4E1E0}"/>
              </a:ext>
            </a:extLst>
          </p:cNvPr>
          <p:cNvGrpSpPr/>
          <p:nvPr/>
        </p:nvGrpSpPr>
        <p:grpSpPr>
          <a:xfrm>
            <a:off x="1376759" y="1958482"/>
            <a:ext cx="6538677" cy="552995"/>
            <a:chOff x="1292307" y="4576332"/>
            <a:chExt cx="5101011" cy="43140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D63E48F-46A3-1F4F-89B0-C72030179179}"/>
                </a:ext>
              </a:extLst>
            </p:cNvPr>
            <p:cNvSpPr/>
            <p:nvPr/>
          </p:nvSpPr>
          <p:spPr>
            <a:xfrm>
              <a:off x="1684913" y="4576332"/>
              <a:ext cx="1674511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Exponent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5D6C479-B48C-764C-98A2-226D3CF25B89}"/>
                </a:ext>
              </a:extLst>
            </p:cNvPr>
            <p:cNvSpPr/>
            <p:nvPr/>
          </p:nvSpPr>
          <p:spPr>
            <a:xfrm>
              <a:off x="1292307" y="4576332"/>
              <a:ext cx="395399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20EFD16-4D95-804E-8A3D-B9DC9D174786}"/>
                </a:ext>
              </a:extLst>
            </p:cNvPr>
            <p:cNvSpPr/>
            <p:nvPr/>
          </p:nvSpPr>
          <p:spPr>
            <a:xfrm>
              <a:off x="3359424" y="4577508"/>
              <a:ext cx="3033894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Mantissa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17F7EDD-1B8F-ED4F-BDCA-AF9B137E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174" y="1920913"/>
            <a:ext cx="643171" cy="6431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CC1A7F-E738-9448-931C-A949FBB79309}"/>
              </a:ext>
            </a:extLst>
          </p:cNvPr>
          <p:cNvSpPr txBox="1"/>
          <p:nvPr/>
        </p:nvSpPr>
        <p:spPr>
          <a:xfrm>
            <a:off x="6355702" y="2884003"/>
            <a:ext cx="1993238" cy="87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Restricted </a:t>
            </a:r>
          </a:p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Error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12846F-4F02-4E4A-A7F6-18997CB58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2265" y="1920913"/>
            <a:ext cx="643171" cy="6431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7A0710-053D-704B-ACC2-000002EE7C3C}"/>
              </a:ext>
            </a:extLst>
          </p:cNvPr>
          <p:cNvSpPr txBox="1"/>
          <p:nvPr/>
        </p:nvSpPr>
        <p:spPr>
          <a:xfrm>
            <a:off x="3077347" y="2915508"/>
            <a:ext cx="189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Precise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EBA17-E755-0142-AF90-C582F054F005}"/>
              </a:ext>
            </a:extLst>
          </p:cNvPr>
          <p:cNvSpPr txBox="1"/>
          <p:nvPr/>
        </p:nvSpPr>
        <p:spPr>
          <a:xfrm>
            <a:off x="3721804" y="1383674"/>
            <a:ext cx="1989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Reshuffle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53281 0.0004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32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8" grpId="0"/>
      <p:bldP spid="15" grpId="0"/>
      <p:bldP spid="19" grpId="0"/>
      <p:bldP spid="20" grpId="0"/>
      <p:bldP spid="2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A597-6EC5-5C47-8F54-3BA2B534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Error in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7B2A-AA1F-7645-BF0E-5D9B9197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0B05164-4B96-084C-8569-0F426655D20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650" y="2162505"/>
          <a:ext cx="7977521" cy="236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Example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Propagation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Load/Store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= 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err</a:t>
                      </a:r>
                      <a:r>
                        <a:rPr lang="en-US" sz="3200" baseline="-25000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en-US" sz="3200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Mult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Div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= b */ 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err</a:t>
                      </a:r>
                      <a:r>
                        <a:rPr lang="en-US" sz="3200" kern="1200" baseline="-250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b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+err</a:t>
                      </a:r>
                      <a:r>
                        <a:rPr lang="en-US" sz="3200" kern="1200" baseline="-250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c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077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Add/Sub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= b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± 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n|max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{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err</a:t>
                      </a:r>
                      <a:r>
                        <a:rPr lang="en-US" sz="3200" kern="1200" baseline="-250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b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err</a:t>
                      </a:r>
                      <a:r>
                        <a:rPr lang="en-US" sz="3200" kern="1200" baseline="-25000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}|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08FAE7C-3218-1449-89F1-72AD0E0A84AB}"/>
              </a:ext>
            </a:extLst>
          </p:cNvPr>
          <p:cNvSpPr txBox="1"/>
          <p:nvPr/>
        </p:nvSpPr>
        <p:spPr>
          <a:xfrm>
            <a:off x="785061" y="5024083"/>
            <a:ext cx="7821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400" dirty="0"/>
              <a:t> depends on the threshold in corner case detection</a:t>
            </a:r>
          </a:p>
          <a:p>
            <a:r>
              <a:rPr lang="en-US" sz="2400" dirty="0"/>
              <a:t>Error higher than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400" dirty="0"/>
              <a:t> times will be re-executed</a:t>
            </a:r>
          </a:p>
        </p:txBody>
      </p:sp>
    </p:spTree>
    <p:extLst>
      <p:ext uri="{BB962C8B-B14F-4D97-AF65-F5344CB8AC3E}">
        <p14:creationId xmlns:p14="http://schemas.microsoft.com/office/powerpoint/2010/main" val="2911485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55AAD00-8FF5-4A4E-B2DD-88BCCE3AC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7"/>
          <a:stretch/>
        </p:blipFill>
        <p:spPr>
          <a:xfrm>
            <a:off x="4871138" y="3864831"/>
            <a:ext cx="3702485" cy="219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F3AAB-AA95-2449-846D-7FF8F3E7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51" y="221937"/>
            <a:ext cx="7886700" cy="1325563"/>
          </a:xfrm>
        </p:spPr>
        <p:txBody>
          <a:bodyPr/>
          <a:lstStyle/>
          <a:p>
            <a:r>
              <a:rPr lang="en-US" sz="4800" b="1" dirty="0"/>
              <a:t>CORNER-CASES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HIGH ERROR DUE TO OPERATIONS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D9D4A-5EEC-A546-8B91-33FD8858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2FEB0C-AAD5-404C-B80E-01AA63DB11C2}"/>
              </a:ext>
            </a:extLst>
          </p:cNvPr>
          <p:cNvGrpSpPr/>
          <p:nvPr/>
        </p:nvGrpSpPr>
        <p:grpSpPr>
          <a:xfrm>
            <a:off x="0" y="1537840"/>
            <a:ext cx="9144000" cy="911288"/>
            <a:chOff x="0" y="1781808"/>
            <a:chExt cx="9144000" cy="911288"/>
          </a:xfrm>
        </p:grpSpPr>
        <p:sp>
          <p:nvSpPr>
            <p:cNvPr id="5" name="Rectangle: Rounded Corners 602">
              <a:extLst>
                <a:ext uri="{FF2B5EF4-FFF2-40B4-BE49-F238E27FC236}">
                  <a16:creationId xmlns:a16="http://schemas.microsoft.com/office/drawing/2014/main" id="{799C8705-B21C-452D-9E89-BB786BDB3B51}"/>
                </a:ext>
              </a:extLst>
            </p:cNvPr>
            <p:cNvSpPr/>
            <p:nvPr/>
          </p:nvSpPr>
          <p:spPr>
            <a:xfrm>
              <a:off x="0" y="1781808"/>
              <a:ext cx="9144000" cy="91128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600"/>
                </a:lnSpc>
              </a:pP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1. Floating Point Cancellation:</a:t>
              </a:r>
            </a:p>
            <a:p>
              <a:pPr>
                <a:lnSpc>
                  <a:spcPts val="3600"/>
                </a:lnSpc>
              </a:pP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Subtracting two close floats can cause high error in result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92D750-321B-408B-8D83-B5BD8775B099}"/>
                </a:ext>
              </a:extLst>
            </p:cNvPr>
            <p:cNvSpPr/>
            <p:nvPr/>
          </p:nvSpPr>
          <p:spPr>
            <a:xfrm>
              <a:off x="7341169" y="1886957"/>
              <a:ext cx="16358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[Goldberg’91]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2CA7FDA-E1FC-4280-90C4-3D6A4CB0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97" y="3846042"/>
            <a:ext cx="3784930" cy="2199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86FE56-320B-4371-9DDD-2662B56FE926}"/>
              </a:ext>
            </a:extLst>
          </p:cNvPr>
          <p:cNvSpPr txBox="1"/>
          <p:nvPr/>
        </p:nvSpPr>
        <p:spPr>
          <a:xfrm>
            <a:off x="764463" y="3529726"/>
            <a:ext cx="344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Relative Error in 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1 - x</a:t>
            </a:r>
          </a:p>
        </p:txBody>
      </p:sp>
      <p:sp>
        <p:nvSpPr>
          <p:cNvPr id="9" name="Arrow: Right 2">
            <a:extLst>
              <a:ext uri="{FF2B5EF4-FFF2-40B4-BE49-F238E27FC236}">
                <a16:creationId xmlns:a16="http://schemas.microsoft.com/office/drawing/2014/main" id="{9CDC69C1-EF60-42A2-A514-13F95564555C}"/>
              </a:ext>
            </a:extLst>
          </p:cNvPr>
          <p:cNvSpPr/>
          <p:nvPr/>
        </p:nvSpPr>
        <p:spPr>
          <a:xfrm rot="20105427">
            <a:off x="1005996" y="4386975"/>
            <a:ext cx="2709639" cy="63849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Error Increase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F9890-825D-45BD-8F56-DC9E16C64431}"/>
              </a:ext>
            </a:extLst>
          </p:cNvPr>
          <p:cNvSpPr txBox="1"/>
          <p:nvPr/>
        </p:nvSpPr>
        <p:spPr>
          <a:xfrm>
            <a:off x="14599" y="6165030"/>
            <a:ext cx="9144000" cy="64698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Error can be high if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is close to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4" name="Rectangle: Rounded Corners 602">
            <a:extLst>
              <a:ext uri="{FF2B5EF4-FFF2-40B4-BE49-F238E27FC236}">
                <a16:creationId xmlns:a16="http://schemas.microsoft.com/office/drawing/2014/main" id="{E24C25E8-B310-4234-83C8-67480EB4271C}"/>
              </a:ext>
            </a:extLst>
          </p:cNvPr>
          <p:cNvSpPr/>
          <p:nvPr/>
        </p:nvSpPr>
        <p:spPr>
          <a:xfrm>
            <a:off x="0" y="2533615"/>
            <a:ext cx="9144000" cy="9112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2. Math Functions:</a:t>
            </a:r>
          </a:p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Certain input to some math functions can cause high error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42441-4A3A-4045-B89E-6A0322B16FF4}"/>
              </a:ext>
            </a:extLst>
          </p:cNvPr>
          <p:cNvSpPr txBox="1"/>
          <p:nvPr/>
        </p:nvSpPr>
        <p:spPr>
          <a:xfrm>
            <a:off x="5241627" y="3514609"/>
            <a:ext cx="363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Relative Error in 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sin(x)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EBB9DA-7CFB-4177-9FC6-EC532CA65D5A}"/>
                  </a:ext>
                </a:extLst>
              </p:cNvPr>
              <p:cNvSpPr txBox="1"/>
              <p:nvPr/>
            </p:nvSpPr>
            <p:spPr>
              <a:xfrm>
                <a:off x="0" y="6165030"/>
                <a:ext cx="9144000" cy="64698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Error can be high if </a:t>
                </a:r>
                <a:r>
                  <a:rPr lang="en-US" sz="32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is close to multiple of </a:t>
                </a:r>
                <a14:m>
                  <m:oMath xmlns:m="http://schemas.openxmlformats.org/officeDocument/2006/math">
                    <m:r>
                      <a:rPr lang="el-GR" sz="32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en-US" sz="3200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EBB9DA-7CFB-4177-9FC6-EC532CA65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65030"/>
                <a:ext cx="9144000" cy="646986"/>
              </a:xfrm>
              <a:prstGeom prst="roundRect">
                <a:avLst/>
              </a:prstGeom>
              <a:blipFill>
                <a:blip r:embed="rId4"/>
                <a:stretch>
                  <a:fillRect t="-8491" b="-27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row: Right 2">
            <a:extLst>
              <a:ext uri="{FF2B5EF4-FFF2-40B4-BE49-F238E27FC236}">
                <a16:creationId xmlns:a16="http://schemas.microsoft.com/office/drawing/2014/main" id="{B7F22FAD-9DF2-4E87-A7CA-95A6EDAF534D}"/>
              </a:ext>
            </a:extLst>
          </p:cNvPr>
          <p:cNvSpPr/>
          <p:nvPr/>
        </p:nvSpPr>
        <p:spPr>
          <a:xfrm rot="18821379">
            <a:off x="6706314" y="4153106"/>
            <a:ext cx="2150519" cy="57868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Error Increase</a:t>
            </a:r>
          </a:p>
        </p:txBody>
      </p:sp>
      <p:sp>
        <p:nvSpPr>
          <p:cNvPr id="20" name="Arrow: Right 2">
            <a:extLst>
              <a:ext uri="{FF2B5EF4-FFF2-40B4-BE49-F238E27FC236}">
                <a16:creationId xmlns:a16="http://schemas.microsoft.com/office/drawing/2014/main" id="{BCB85550-9C76-47A6-A5E4-8CACBFAC23BB}"/>
              </a:ext>
            </a:extLst>
          </p:cNvPr>
          <p:cNvSpPr/>
          <p:nvPr/>
        </p:nvSpPr>
        <p:spPr>
          <a:xfrm rot="13367002" flipV="1">
            <a:off x="5004513" y="4202803"/>
            <a:ext cx="2123852" cy="6053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Error Increase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57999-98EF-4AEF-8CF9-1BB3B1A3FF5D}"/>
              </a:ext>
            </a:extLst>
          </p:cNvPr>
          <p:cNvSpPr txBox="1"/>
          <p:nvPr/>
        </p:nvSpPr>
        <p:spPr>
          <a:xfrm>
            <a:off x="0" y="6130979"/>
            <a:ext cx="9144000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Error is value-dependent</a:t>
            </a:r>
          </a:p>
        </p:txBody>
      </p:sp>
    </p:spTree>
    <p:extLst>
      <p:ext uri="{BB962C8B-B14F-4D97-AF65-F5344CB8AC3E}">
        <p14:creationId xmlns:p14="http://schemas.microsoft.com/office/powerpoint/2010/main" val="392209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1" grpId="1" animBg="1"/>
      <p:bldP spid="14" grpId="0" animBg="1"/>
      <p:bldP spid="17" grpId="0"/>
      <p:bldP spid="18" grpId="0" animBg="1"/>
      <p:bldP spid="18" grpId="1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8EEE-48C8-4A26-A861-4F29EC2C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SOLUTION III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HANDLE CORNER CASES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02064-A1F2-4777-8CF4-27BBE16B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: Rounded Corners 602">
            <a:extLst>
              <a:ext uri="{FF2B5EF4-FFF2-40B4-BE49-F238E27FC236}">
                <a16:creationId xmlns:a16="http://schemas.microsoft.com/office/drawing/2014/main" id="{B8F1452F-F273-4089-9D3C-293554B66A28}"/>
              </a:ext>
            </a:extLst>
          </p:cNvPr>
          <p:cNvSpPr/>
          <p:nvPr/>
        </p:nvSpPr>
        <p:spPr>
          <a:xfrm>
            <a:off x="0" y="1690689"/>
            <a:ext cx="9144000" cy="5665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Step I: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Detect potential corner cases at runtime</a:t>
            </a:r>
          </a:p>
        </p:txBody>
      </p:sp>
      <p:sp>
        <p:nvSpPr>
          <p:cNvPr id="8" name="Rectangle: Rounded Corners 602">
            <a:extLst>
              <a:ext uri="{FF2B5EF4-FFF2-40B4-BE49-F238E27FC236}">
                <a16:creationId xmlns:a16="http://schemas.microsoft.com/office/drawing/2014/main" id="{BB48FC84-F227-4704-81D2-34B1F95EE270}"/>
              </a:ext>
            </a:extLst>
          </p:cNvPr>
          <p:cNvSpPr/>
          <p:nvPr/>
        </p:nvSpPr>
        <p:spPr>
          <a:xfrm>
            <a:off x="0" y="3921179"/>
            <a:ext cx="9144000" cy="5665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Step II: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Re-execute corner cases with precise values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C2DA8B-3D38-497D-B896-D8E003F55523}"/>
              </a:ext>
            </a:extLst>
          </p:cNvPr>
          <p:cNvSpPr/>
          <p:nvPr/>
        </p:nvSpPr>
        <p:spPr>
          <a:xfrm>
            <a:off x="313151" y="2323754"/>
            <a:ext cx="8586591" cy="1246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sz="2800" dirty="0">
                <a:ea typeface="Cambria Math" panose="02040503050406030204" pitchFamily="18" charset="0"/>
              </a:rPr>
              <a:t>For operation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a = b – c, </a:t>
            </a:r>
          </a:p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difference of exponent </a:t>
            </a:r>
            <a:r>
              <a:rPr lang="en-US" sz="2800" dirty="0">
                <a:ea typeface="Cambria Math" panose="02040503050406030204" pitchFamily="18" charset="0"/>
              </a:rPr>
              <a:t>between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input</a:t>
            </a:r>
            <a:r>
              <a:rPr lang="en-US" sz="2800" dirty="0">
                <a:ea typeface="Cambria Math" panose="02040503050406030204" pitchFamily="18" charset="0"/>
              </a:rPr>
              <a:t> and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result</a:t>
            </a:r>
            <a:r>
              <a:rPr lang="en-US" sz="2800" dirty="0">
                <a:ea typeface="Cambria Math" panose="02040503050406030204" pitchFamily="18" charset="0"/>
              </a:rPr>
              <a:t> is:</a:t>
            </a:r>
          </a:p>
          <a:p>
            <a:pPr algn="ctr">
              <a:lnSpc>
                <a:spcPts val="3000"/>
              </a:lnSpc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diff = max (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exp</a:t>
            </a:r>
            <a:r>
              <a:rPr lang="en-US" sz="28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exp</a:t>
            </a:r>
            <a:r>
              <a:rPr lang="en-US" sz="28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) –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exp</a:t>
            </a:r>
            <a:r>
              <a:rPr lang="en-US" sz="28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endParaRPr lang="en-US" sz="2800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0564B08-5890-45F4-BBA0-379A45963DAE}"/>
              </a:ext>
            </a:extLst>
          </p:cNvPr>
          <p:cNvSpPr/>
          <p:nvPr/>
        </p:nvSpPr>
        <p:spPr>
          <a:xfrm>
            <a:off x="56366" y="3125307"/>
            <a:ext cx="2095759" cy="494320"/>
          </a:xfrm>
          <a:prstGeom prst="wedgeRoundRectCallout">
            <a:avLst>
              <a:gd name="adj1" fmla="val 60020"/>
              <a:gd name="adj2" fmla="val -12062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</a:rPr>
              <a:t>diff 	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E472C8FD-4C74-4E3C-A3A0-EB0B65E2072E}"/>
              </a:ext>
            </a:extLst>
          </p:cNvPr>
          <p:cNvSpPr/>
          <p:nvPr/>
        </p:nvSpPr>
        <p:spPr>
          <a:xfrm>
            <a:off x="720247" y="3150359"/>
            <a:ext cx="231731" cy="37612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6FAF4782-6280-4982-8C6B-D61B88CD6714}"/>
              </a:ext>
            </a:extLst>
          </p:cNvPr>
          <p:cNvSpPr/>
          <p:nvPr/>
        </p:nvSpPr>
        <p:spPr>
          <a:xfrm>
            <a:off x="1824625" y="3153299"/>
            <a:ext cx="231731" cy="37612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40B3A0-FD9F-4712-A274-693035756BDA}"/>
              </a:ext>
            </a:extLst>
          </p:cNvPr>
          <p:cNvSpPr/>
          <p:nvPr/>
        </p:nvSpPr>
        <p:spPr>
          <a:xfrm>
            <a:off x="950017" y="3071718"/>
            <a:ext cx="938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error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E919D7-9A21-4ED4-99CA-86A8265738DB}"/>
              </a:ext>
            </a:extLst>
          </p:cNvPr>
          <p:cNvSpPr txBox="1"/>
          <p:nvPr/>
        </p:nvSpPr>
        <p:spPr>
          <a:xfrm>
            <a:off x="7880827" y="2317491"/>
            <a:ext cx="127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[Lam’13]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1375B7-EA09-4255-AF0C-13CFB57BDBE6}"/>
              </a:ext>
            </a:extLst>
          </p:cNvPr>
          <p:cNvSpPr/>
          <p:nvPr/>
        </p:nvSpPr>
        <p:spPr>
          <a:xfrm>
            <a:off x="3340019" y="4838642"/>
            <a:ext cx="594986" cy="44467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C946C9-685F-45D5-93C4-E6E84367D14E}"/>
              </a:ext>
            </a:extLst>
          </p:cNvPr>
          <p:cNvSpPr/>
          <p:nvPr/>
        </p:nvSpPr>
        <p:spPr>
          <a:xfrm>
            <a:off x="3935005" y="4838642"/>
            <a:ext cx="594986" cy="44467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B87375-AACF-4FAA-A52D-17D7FD6F560F}"/>
              </a:ext>
            </a:extLst>
          </p:cNvPr>
          <p:cNvSpPr/>
          <p:nvPr/>
        </p:nvSpPr>
        <p:spPr>
          <a:xfrm>
            <a:off x="4529991" y="4838642"/>
            <a:ext cx="594986" cy="44467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ECF0AC-D971-4163-8E10-9B867CCB8E20}"/>
              </a:ext>
            </a:extLst>
          </p:cNvPr>
          <p:cNvSpPr/>
          <p:nvPr/>
        </p:nvSpPr>
        <p:spPr>
          <a:xfrm>
            <a:off x="5124977" y="4838642"/>
            <a:ext cx="594986" cy="44467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67916E-B541-4405-893B-0F520F6C2141}"/>
              </a:ext>
            </a:extLst>
          </p:cNvPr>
          <p:cNvSpPr/>
          <p:nvPr/>
        </p:nvSpPr>
        <p:spPr>
          <a:xfrm>
            <a:off x="5719963" y="4838642"/>
            <a:ext cx="594986" cy="44467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BAB599-810A-4676-898D-60A94C4BD65B}"/>
              </a:ext>
            </a:extLst>
          </p:cNvPr>
          <p:cNvSpPr/>
          <p:nvPr/>
        </p:nvSpPr>
        <p:spPr>
          <a:xfrm>
            <a:off x="8366210" y="4838642"/>
            <a:ext cx="594986" cy="44467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54643-0CF7-46A1-ACBF-6DE9AACA5063}"/>
              </a:ext>
            </a:extLst>
          </p:cNvPr>
          <p:cNvSpPr txBox="1"/>
          <p:nvPr/>
        </p:nvSpPr>
        <p:spPr>
          <a:xfrm>
            <a:off x="0" y="4789585"/>
            <a:ext cx="315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Independent Inputs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F9FCED4-8A87-4C28-8B86-14B7BB8EB3FC}"/>
              </a:ext>
            </a:extLst>
          </p:cNvPr>
          <p:cNvSpPr/>
          <p:nvPr/>
        </p:nvSpPr>
        <p:spPr>
          <a:xfrm>
            <a:off x="3471542" y="5411909"/>
            <a:ext cx="331939" cy="444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A2EB3D-4B4F-4C1C-8831-974AEB6F58A7}"/>
              </a:ext>
            </a:extLst>
          </p:cNvPr>
          <p:cNvSpPr txBox="1"/>
          <p:nvPr/>
        </p:nvSpPr>
        <p:spPr>
          <a:xfrm>
            <a:off x="6527880" y="4789264"/>
            <a:ext cx="183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Re-execute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349CF6E-1C4C-4E11-A37D-DE46560F0325}"/>
              </a:ext>
            </a:extLst>
          </p:cNvPr>
          <p:cNvSpPr/>
          <p:nvPr/>
        </p:nvSpPr>
        <p:spPr>
          <a:xfrm>
            <a:off x="4066528" y="5411909"/>
            <a:ext cx="331939" cy="444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08D6F86B-6D13-4520-9A6C-B46B4BD64D22}"/>
              </a:ext>
            </a:extLst>
          </p:cNvPr>
          <p:cNvSpPr/>
          <p:nvPr/>
        </p:nvSpPr>
        <p:spPr>
          <a:xfrm>
            <a:off x="4661514" y="5411909"/>
            <a:ext cx="331939" cy="444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5CE91E0-F0BD-459F-90BE-0B70CAAF8B49}"/>
              </a:ext>
            </a:extLst>
          </p:cNvPr>
          <p:cNvSpPr/>
          <p:nvPr/>
        </p:nvSpPr>
        <p:spPr>
          <a:xfrm>
            <a:off x="5256500" y="5411909"/>
            <a:ext cx="331939" cy="44467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CB4E8559-F74A-4871-861C-47D65CD203E8}"/>
              </a:ext>
            </a:extLst>
          </p:cNvPr>
          <p:cNvSpPr/>
          <p:nvPr/>
        </p:nvSpPr>
        <p:spPr>
          <a:xfrm>
            <a:off x="5851486" y="5411909"/>
            <a:ext cx="331939" cy="444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C2849-B28B-4DD7-8546-7E73D4985D68}"/>
              </a:ext>
            </a:extLst>
          </p:cNvPr>
          <p:cNvSpPr/>
          <p:nvPr/>
        </p:nvSpPr>
        <p:spPr>
          <a:xfrm>
            <a:off x="5124976" y="4838642"/>
            <a:ext cx="594986" cy="4446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702D9204-E63A-443F-8AF3-EDEF9138A63E}"/>
              </a:ext>
            </a:extLst>
          </p:cNvPr>
          <p:cNvSpPr/>
          <p:nvPr/>
        </p:nvSpPr>
        <p:spPr>
          <a:xfrm>
            <a:off x="8497733" y="5411909"/>
            <a:ext cx="331939" cy="444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D0C015-2A92-4760-BE58-FC0A0E4791DB}"/>
              </a:ext>
            </a:extLst>
          </p:cNvPr>
          <p:cNvSpPr/>
          <p:nvPr/>
        </p:nvSpPr>
        <p:spPr>
          <a:xfrm>
            <a:off x="3757814" y="5833131"/>
            <a:ext cx="3329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Corner case detected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5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4" grpId="0" animBg="1"/>
      <p:bldP spid="24" grpId="1" animBg="1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/>
      <p:bldP spid="3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2DA1-BCCD-4D35-B1F3-D17055A1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RE-EXECUTION MECHANISM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9AD0-6940-49F0-9E88-E6A42539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1652-D13E-FD48-AB8E-992D11D3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1690689"/>
            <a:ext cx="3994150" cy="2633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EFA06-8EBF-9347-AC68-6F64AE2F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70" y="1771171"/>
            <a:ext cx="4219611" cy="2695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4BE93-2737-E545-9231-64449DB923D2}"/>
              </a:ext>
            </a:extLst>
          </p:cNvPr>
          <p:cNvSpPr txBox="1"/>
          <p:nvPr/>
        </p:nvSpPr>
        <p:spPr>
          <a:xfrm>
            <a:off x="434340" y="4695843"/>
            <a:ext cx="3669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Hardware checker for corner case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CD86F-7AE1-284A-989B-AB9AC705F8B0}"/>
              </a:ext>
            </a:extLst>
          </p:cNvPr>
          <p:cNvSpPr txBox="1"/>
          <p:nvPr/>
        </p:nvSpPr>
        <p:spPr>
          <a:xfrm>
            <a:off x="4572000" y="4695843"/>
            <a:ext cx="4322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Flow diagram for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detection and re-execution</a:t>
            </a:r>
          </a:p>
        </p:txBody>
      </p:sp>
    </p:spTree>
    <p:extLst>
      <p:ext uri="{BB962C8B-B14F-4D97-AF65-F5344CB8AC3E}">
        <p14:creationId xmlns:p14="http://schemas.microsoft.com/office/powerpoint/2010/main" val="2326318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BACKGROUND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APPROXIMATE MEMORY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4</a:t>
            </a:fld>
            <a:endParaRPr lang="en-US" dirty="0"/>
          </a:p>
        </p:txBody>
      </p:sp>
      <p:sp>
        <p:nvSpPr>
          <p:cNvPr id="237" name="Rectangle: Rounded Corners 602">
            <a:extLst>
              <a:ext uri="{FF2B5EF4-FFF2-40B4-BE49-F238E27FC236}">
                <a16:creationId xmlns:a16="http://schemas.microsoft.com/office/drawing/2014/main" id="{80F3A9E2-89AF-3F42-9B8C-560028B076E6}"/>
              </a:ext>
            </a:extLst>
          </p:cNvPr>
          <p:cNvSpPr/>
          <p:nvPr/>
        </p:nvSpPr>
        <p:spPr>
          <a:xfrm>
            <a:off x="0" y="5370116"/>
            <a:ext cx="9144000" cy="669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Many applications are resilient to errors</a:t>
            </a:r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8A1B5053-1BA3-324E-A849-CECD13278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81" y="1978852"/>
            <a:ext cx="2260389" cy="2260389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49110A38-00A2-BB46-A3EC-03CDFD8B9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77" y="1974312"/>
            <a:ext cx="2264929" cy="226492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0F0C3E9F-2DB0-8348-BC83-20CB073BF2A8}"/>
              </a:ext>
            </a:extLst>
          </p:cNvPr>
          <p:cNvSpPr txBox="1"/>
          <p:nvPr/>
        </p:nvSpPr>
        <p:spPr>
          <a:xfrm>
            <a:off x="1444208" y="4405883"/>
            <a:ext cx="2346733" cy="44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Original image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D4FFE031-9F3D-5248-9A19-F45B78D27EA7}"/>
              </a:ext>
            </a:extLst>
          </p:cNvPr>
          <p:cNvSpPr txBox="1"/>
          <p:nvPr/>
        </p:nvSpPr>
        <p:spPr>
          <a:xfrm>
            <a:off x="5178561" y="4433294"/>
            <a:ext cx="2826671" cy="44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/>
              <a:t>Image with errors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D86D6-5293-493E-8505-BDD7228768AD}"/>
              </a:ext>
            </a:extLst>
          </p:cNvPr>
          <p:cNvSpPr/>
          <p:nvPr/>
        </p:nvSpPr>
        <p:spPr>
          <a:xfrm>
            <a:off x="5237757" y="4807054"/>
            <a:ext cx="2722989" cy="445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Indistinguishable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23C37-E291-5B40-AEDA-3750E7C5C891}"/>
              </a:ext>
            </a:extLst>
          </p:cNvPr>
          <p:cNvSpPr txBox="1"/>
          <p:nvPr/>
        </p:nvSpPr>
        <p:spPr>
          <a:xfrm>
            <a:off x="-40005" y="6071494"/>
            <a:ext cx="922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[Sampson’11, Carbin’12, Misailovic’14, Sampson’15</a:t>
            </a:r>
            <a:r>
              <a:rPr lang="en-US" sz="2000" b="1" dirty="0"/>
              <a:t>,</a:t>
            </a:r>
            <a:r>
              <a:rPr lang="en-US" sz="2000" dirty="0"/>
              <a:t> Hoffmann’15, Mahajan’16, etc.]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660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0" grpId="0"/>
      <p:bldP spid="241" grpId="0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BACKGROUND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APPROXIMATE APPLICATIONS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754D76-36AB-4EE5-AE53-FD9FBBF21BA9}"/>
              </a:ext>
            </a:extLst>
          </p:cNvPr>
          <p:cNvGrpSpPr/>
          <p:nvPr/>
        </p:nvGrpSpPr>
        <p:grpSpPr>
          <a:xfrm rot="479840">
            <a:off x="5709439" y="4088252"/>
            <a:ext cx="2912302" cy="2295680"/>
            <a:chOff x="6001365" y="304004"/>
            <a:chExt cx="2912302" cy="2295680"/>
          </a:xfrm>
        </p:grpSpPr>
        <p:pic>
          <p:nvPicPr>
            <p:cNvPr id="1026" name="Picture 2" descr="Image result for data analytics">
              <a:extLst>
                <a:ext uri="{FF2B5EF4-FFF2-40B4-BE49-F238E27FC236}">
                  <a16:creationId xmlns:a16="http://schemas.microsoft.com/office/drawing/2014/main" id="{96061700-A289-4C33-911B-CB6FCC8ADE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1" t="10876" r="7890" b="8547"/>
            <a:stretch/>
          </p:blipFill>
          <p:spPr bwMode="auto">
            <a:xfrm>
              <a:off x="6001365" y="304004"/>
              <a:ext cx="2912302" cy="186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411A75-7903-4620-8C7A-DF7B0B875AF0}"/>
                </a:ext>
              </a:extLst>
            </p:cNvPr>
            <p:cNvSpPr/>
            <p:nvPr/>
          </p:nvSpPr>
          <p:spPr>
            <a:xfrm>
              <a:off x="6330556" y="2076464"/>
              <a:ext cx="23211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Data Analytics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A267EF-DDFB-44F9-9DDD-3F2DF1356DBE}"/>
              </a:ext>
            </a:extLst>
          </p:cNvPr>
          <p:cNvGrpSpPr/>
          <p:nvPr/>
        </p:nvGrpSpPr>
        <p:grpSpPr>
          <a:xfrm rot="652130">
            <a:off x="592349" y="2581510"/>
            <a:ext cx="2918564" cy="2729249"/>
            <a:chOff x="2032878" y="2380671"/>
            <a:chExt cx="2918564" cy="2729249"/>
          </a:xfrm>
        </p:grpSpPr>
        <p:pic>
          <p:nvPicPr>
            <p:cNvPr id="1030" name="Picture 6" descr="Image result for neural network">
              <a:extLst>
                <a:ext uri="{FF2B5EF4-FFF2-40B4-BE49-F238E27FC236}">
                  <a16:creationId xmlns:a16="http://schemas.microsoft.com/office/drawing/2014/main" id="{587AED68-ED20-4CF9-B0D8-38E17E4493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" t="947" r="3633" b="1482"/>
            <a:stretch/>
          </p:blipFill>
          <p:spPr bwMode="auto">
            <a:xfrm>
              <a:off x="2032878" y="2380671"/>
              <a:ext cx="2918564" cy="2239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AA70031-A5E2-4228-A2C3-21B86074C663}"/>
                </a:ext>
              </a:extLst>
            </p:cNvPr>
            <p:cNvSpPr/>
            <p:nvPr/>
          </p:nvSpPr>
          <p:spPr>
            <a:xfrm>
              <a:off x="2172289" y="4586700"/>
              <a:ext cx="256307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Neural Network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09A294-4C1C-475F-8C3F-4A0315E56B2C}"/>
              </a:ext>
            </a:extLst>
          </p:cNvPr>
          <p:cNvGrpSpPr/>
          <p:nvPr/>
        </p:nvGrpSpPr>
        <p:grpSpPr>
          <a:xfrm rot="20231643">
            <a:off x="3519689" y="2084996"/>
            <a:ext cx="2754087" cy="2535056"/>
            <a:chOff x="7295289" y="2769786"/>
            <a:chExt cx="2754087" cy="2535056"/>
          </a:xfrm>
        </p:grpSpPr>
        <p:pic>
          <p:nvPicPr>
            <p:cNvPr id="1032" name="Picture 8" descr="Image result for image processing">
              <a:extLst>
                <a:ext uri="{FF2B5EF4-FFF2-40B4-BE49-F238E27FC236}">
                  <a16:creationId xmlns:a16="http://schemas.microsoft.com/office/drawing/2014/main" id="{FB00EB17-A7CB-447E-9FB0-8D649F58E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377" y="2769786"/>
              <a:ext cx="2145331" cy="2017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7385D48-1FE6-4FA2-8B8E-77A2143C53A9}"/>
                </a:ext>
              </a:extLst>
            </p:cNvPr>
            <p:cNvSpPr/>
            <p:nvPr/>
          </p:nvSpPr>
          <p:spPr>
            <a:xfrm>
              <a:off x="7295289" y="4781622"/>
              <a:ext cx="27540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Image Processing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17685-33F2-084A-90F2-577973CDC99D}"/>
              </a:ext>
            </a:extLst>
          </p:cNvPr>
          <p:cNvGrpSpPr/>
          <p:nvPr/>
        </p:nvGrpSpPr>
        <p:grpSpPr>
          <a:xfrm rot="219588">
            <a:off x="6475146" y="1254764"/>
            <a:ext cx="2474415" cy="2361715"/>
            <a:chOff x="6448742" y="821607"/>
            <a:chExt cx="2474415" cy="236171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76BEF0-F3B8-47AB-91C3-F2F4B0500B04}"/>
                </a:ext>
              </a:extLst>
            </p:cNvPr>
            <p:cNvSpPr/>
            <p:nvPr/>
          </p:nvSpPr>
          <p:spPr>
            <a:xfrm>
              <a:off x="7024758" y="2660102"/>
              <a:ext cx="13340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Gaming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997747-1302-2046-844D-D542C6AEA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483" r="8259"/>
            <a:stretch/>
          </p:blipFill>
          <p:spPr>
            <a:xfrm>
              <a:off x="6448742" y="821607"/>
              <a:ext cx="2474415" cy="1835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59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PROBLEM</a:t>
            </a:r>
            <a:br>
              <a:rPr lang="en-US" sz="4800" b="1" dirty="0"/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FAILURES ARE RANDOMLY DISTRIBUTED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C156-FEAA-D74B-AF6D-22AEBBEA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6</a:t>
            </a:fld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9C6EF20-3367-9447-A6DA-02249BD772C9}"/>
              </a:ext>
            </a:extLst>
          </p:cNvPr>
          <p:cNvGrpSpPr/>
          <p:nvPr/>
        </p:nvGrpSpPr>
        <p:grpSpPr>
          <a:xfrm>
            <a:off x="366430" y="1948677"/>
            <a:ext cx="2790442" cy="1663889"/>
            <a:chOff x="3046611" y="2351063"/>
            <a:chExt cx="2790442" cy="166388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C50FB203-3D20-AA42-8175-FE4DB08D071A}"/>
                </a:ext>
              </a:extLst>
            </p:cNvPr>
            <p:cNvGrpSpPr/>
            <p:nvPr/>
          </p:nvGrpSpPr>
          <p:grpSpPr>
            <a:xfrm>
              <a:off x="3215272" y="2351063"/>
              <a:ext cx="2425922" cy="1663889"/>
              <a:chOff x="3215272" y="1724277"/>
              <a:chExt cx="2425922" cy="2564599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70E11D4-0A6D-254D-B69B-51EC358E5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5034" y="1724277"/>
                <a:ext cx="0" cy="2554624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56D11BB-5860-334D-A784-CBE71071D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6353" y="1724277"/>
                <a:ext cx="0" cy="2556978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226FAEC-5875-4541-B467-12505B80B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8990" y="1724277"/>
                <a:ext cx="0" cy="2553674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FAE9BC6-5AE3-0C4C-B7F6-81764FF918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3787" y="1724277"/>
                <a:ext cx="0" cy="255037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BE01CF1-95CC-5A45-96D0-4C33DABE1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2524" y="1724277"/>
                <a:ext cx="0" cy="2546907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B54FF1F-8307-9343-975B-2ED5EF8EC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1856" y="1724277"/>
                <a:ext cx="0" cy="2545657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2728084-06A4-0F48-B5E1-1F5E8B422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5272" y="1724277"/>
                <a:ext cx="0" cy="2545657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2A159B9-42E0-FA44-B753-324BBC1C2C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523" y="1724277"/>
                <a:ext cx="0" cy="2561281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CD457E0-0A90-E249-B53F-D6B4A110C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1194" y="1724277"/>
                <a:ext cx="0" cy="2564599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131C82-115D-984F-9015-7752B68B1449}"/>
                </a:ext>
              </a:extLst>
            </p:cNvPr>
            <p:cNvGrpSpPr/>
            <p:nvPr/>
          </p:nvGrpSpPr>
          <p:grpSpPr>
            <a:xfrm>
              <a:off x="3051522" y="3655225"/>
              <a:ext cx="2782554" cy="256077"/>
              <a:chOff x="5649931" y="3487425"/>
              <a:chExt cx="1310463" cy="124793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07A5E3F-1EA2-544A-B10E-0558AE624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CF05E69E-423C-5748-8E91-D89961DEEA0D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B84E296B-888F-AE4E-9CCA-D1616AFBFBAB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D8035C27-B31E-5943-ACAE-F623E02DA59A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FEDAB2F0-CD97-3A40-A1B5-0241C4E4D2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C406B94E-755B-4D44-8126-7DA3FEE6A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E75B0788-93EF-DE44-BB41-90FB31EEC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22AC395E-AD47-324D-8D80-D29885A9E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B87FCD64-6079-5846-BD32-0613DD4128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22700949-E35B-8B46-8342-F1594A825474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B875E44-4FC6-594F-A931-481A7D3ADB7D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76604651-B2EF-6045-91E3-5A04C41CD9E1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7DC30418-F7E7-654C-8783-BBB33BF4FF4B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A39EA7-45FE-7B4A-A350-F71E65D87F76}"/>
                </a:ext>
              </a:extLst>
            </p:cNvPr>
            <p:cNvGrpSpPr/>
            <p:nvPr/>
          </p:nvGrpSpPr>
          <p:grpSpPr>
            <a:xfrm>
              <a:off x="3051522" y="3356977"/>
              <a:ext cx="2782554" cy="256077"/>
              <a:chOff x="5649931" y="3487425"/>
              <a:chExt cx="1310463" cy="124793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1842744-760F-8D4A-B50E-8A196F9A40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24918004-5F5A-DD46-BC63-73B57FE6220A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DC7A5ED8-2548-E749-8CE0-56C8D42AD29E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6CE4B9E7-37D6-A247-B2A9-535782BEFC06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34431BF0-0202-6343-92B1-22CD282DFA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E43FF654-772B-264B-8078-A71C45A1C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DDE670F1-E10A-5945-A00F-D61DDB09D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9" name="Oval 98">
                      <a:extLst>
                        <a:ext uri="{FF2B5EF4-FFF2-40B4-BE49-F238E27FC236}">
                          <a16:creationId xmlns:a16="http://schemas.microsoft.com/office/drawing/2014/main" id="{6B55E9C8-927B-DE4D-B803-AFE6B4FA8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B05ABA73-295E-EE4E-871B-32FFD6B45D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6CECF28F-95B3-9B4F-A43B-D043357B2CC2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D1AA319-CCA3-B74A-927C-90D8F9CFE6E0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357BB3D-8EB0-3D45-BC62-046CD8DA10AC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12FF3F4C-EFDA-F44E-8DBF-6137CCB0F54C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C066F77-AB93-A449-8E1D-0182EFDE90E1}"/>
                </a:ext>
              </a:extLst>
            </p:cNvPr>
            <p:cNvGrpSpPr/>
            <p:nvPr/>
          </p:nvGrpSpPr>
          <p:grpSpPr>
            <a:xfrm>
              <a:off x="3054499" y="3052330"/>
              <a:ext cx="2782554" cy="256077"/>
              <a:chOff x="5649931" y="3487425"/>
              <a:chExt cx="1310463" cy="124793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FEBCC85-3640-D14C-9035-FA11B5E9B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24C966D-D309-154B-9A48-98998CA3E2FB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57524660-AEEE-644A-9D27-ADF9518D5740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E5D2E1F-5E25-AA44-80F9-4394F0D6D3F9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1220824E-710D-A44A-9467-2BEFB9432D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1DD6C6A7-D11B-FA46-BCF0-90D08CEDF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E934B431-337D-F44D-B507-7FA0FF54B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ADF010A1-BB5C-1C46-AEA2-EB4B45761B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39B3A0D3-6082-1E48-BDD8-A106E52CF8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6AB49788-F7EC-3E49-8E4B-0442C66D1501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F0E60545-25F1-5A40-A81B-DAA9B17C17D1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5CF41BC8-6746-2C48-BFCA-7796EFBE9B6F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93639C00-D15D-F546-BDDD-4601F108E7BB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CB3F30-3B9A-5849-8833-75D9CA1FC72A}"/>
                </a:ext>
              </a:extLst>
            </p:cNvPr>
            <p:cNvGrpSpPr/>
            <p:nvPr/>
          </p:nvGrpSpPr>
          <p:grpSpPr>
            <a:xfrm>
              <a:off x="3046613" y="2758418"/>
              <a:ext cx="2782554" cy="256077"/>
              <a:chOff x="5649931" y="3487425"/>
              <a:chExt cx="1310463" cy="12479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BBE78F6-5C5B-8243-8A36-D93B02A96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ECDE22F-DFEA-E149-8EA9-D4C80DDA41B9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A1FB1353-BB14-454B-A638-EA9CEF2B7036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04D20280-5321-C54F-A7E8-C23E9403D1A9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BA084DB7-D573-254B-803D-12948AECF2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663B00B6-6845-654E-BDA1-3C32F0C76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C0EB5BFA-F52F-C64F-872E-92739D864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6C9B315B-1895-AD40-8E72-0C2EDC6E7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F43DFDEB-07F1-744F-9FB5-3F066A10EE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567A0442-A5B0-7747-8982-B14A346F5022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BE75F139-CBCA-444C-B5FB-7F8E208034B8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5FAF4189-EFB8-6649-AC61-2BACF3965875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3AACE7D8-E558-F540-B3A9-2DE0359325D5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CF64FC2-7DDF-1E42-9D1D-A17B881B7ADF}"/>
                </a:ext>
              </a:extLst>
            </p:cNvPr>
            <p:cNvGrpSpPr/>
            <p:nvPr/>
          </p:nvGrpSpPr>
          <p:grpSpPr>
            <a:xfrm>
              <a:off x="3046611" y="2453769"/>
              <a:ext cx="2782554" cy="256077"/>
              <a:chOff x="5649931" y="3487425"/>
              <a:chExt cx="1310463" cy="124793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5028F6E-7391-AD4F-B9FD-2D120FAAD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10C5CF0-12EB-9C48-8D23-D7FFC6518D21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34A15193-DD04-D447-960F-2292A1BAFEB5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237DC9E7-64A8-8648-B06D-C45963449543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3337820B-0AD4-9B40-BBA7-67A8038B9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4CA1F5E7-ACAB-D741-9F66-74D5A2CB2E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E3222BCD-2519-314D-B4B0-94D30E0D6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BBD09F89-F8D7-BC4A-94CB-4B0F7C58C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15E4B734-5947-C84C-B1B2-BAB5459B7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76D4F4F9-CBE9-F141-8930-02C1C09AF1CC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3FDC1941-2DD4-E048-B56D-A82D06499479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B1A1BAB-3EA4-864C-A17E-3A48803EB349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D4ACB28-7858-8848-81D5-E728290BB562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042C0EAB-932A-9A42-8318-508359340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7335" y="2991587"/>
              <a:ext cx="375476" cy="375476"/>
            </a:xfrm>
            <a:prstGeom prst="rect">
              <a:avLst/>
            </a:prstGeom>
          </p:spPr>
        </p:pic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92069D42-8D0E-5144-9573-C33B382AB04F}"/>
              </a:ext>
            </a:extLst>
          </p:cNvPr>
          <p:cNvSpPr txBox="1"/>
          <p:nvPr/>
        </p:nvSpPr>
        <p:spPr>
          <a:xfrm>
            <a:off x="8349991" y="2955828"/>
            <a:ext cx="83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Abadi MT Condensed Extra Bold" charset="0"/>
                <a:cs typeface="Abadi MT Condensed Extra Bold" charset="0"/>
              </a:rPr>
              <a:t>LSB</a:t>
            </a:r>
            <a:endParaRPr lang="en-US" sz="3200" dirty="0">
              <a:solidFill>
                <a:schemeClr val="accent1">
                  <a:lumMod val="75000"/>
                </a:schemeClr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565E674-A19C-A94A-BBC1-05CF742EE703}"/>
              </a:ext>
            </a:extLst>
          </p:cNvPr>
          <p:cNvSpPr txBox="1"/>
          <p:nvPr/>
        </p:nvSpPr>
        <p:spPr>
          <a:xfrm>
            <a:off x="3327446" y="2955527"/>
            <a:ext cx="151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Abadi MT Condensed Extra Bold" charset="0"/>
                <a:cs typeface="Abadi MT Condensed Extra Bold" charset="0"/>
              </a:rPr>
              <a:t>MSB</a:t>
            </a:r>
            <a:endParaRPr lang="en-US" sz="3200" dirty="0">
              <a:solidFill>
                <a:schemeClr val="accent1">
                  <a:lumMod val="75000"/>
                </a:schemeClr>
              </a:solidFill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ECE27D6-7067-B145-8E15-01509FA56138}"/>
              </a:ext>
            </a:extLst>
          </p:cNvPr>
          <p:cNvGrpSpPr/>
          <p:nvPr/>
        </p:nvGrpSpPr>
        <p:grpSpPr>
          <a:xfrm>
            <a:off x="3495905" y="2480381"/>
            <a:ext cx="5358583" cy="453191"/>
            <a:chOff x="1292307" y="4576332"/>
            <a:chExt cx="5101011" cy="431408"/>
          </a:xfrm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53BD5E97-81E0-B447-91B2-FF8633BD4D77}"/>
                </a:ext>
              </a:extLst>
            </p:cNvPr>
            <p:cNvSpPr/>
            <p:nvPr/>
          </p:nvSpPr>
          <p:spPr>
            <a:xfrm>
              <a:off x="1684913" y="4576332"/>
              <a:ext cx="1674511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Exponent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6891C396-35CE-B54F-8338-9F866192FF2C}"/>
                </a:ext>
              </a:extLst>
            </p:cNvPr>
            <p:cNvSpPr/>
            <p:nvPr/>
          </p:nvSpPr>
          <p:spPr>
            <a:xfrm>
              <a:off x="1292307" y="4576332"/>
              <a:ext cx="395399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38C13D7D-71AE-3942-993A-E3C81101D594}"/>
                </a:ext>
              </a:extLst>
            </p:cNvPr>
            <p:cNvSpPr/>
            <p:nvPr/>
          </p:nvSpPr>
          <p:spPr>
            <a:xfrm>
              <a:off x="3359424" y="4577508"/>
              <a:ext cx="3033894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Mantissa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DBF6053-42F8-CD4C-AF8B-9075596B310D}"/>
              </a:ext>
            </a:extLst>
          </p:cNvPr>
          <p:cNvSpPr txBox="1"/>
          <p:nvPr/>
        </p:nvSpPr>
        <p:spPr>
          <a:xfrm>
            <a:off x="4813022" y="1807485"/>
            <a:ext cx="2331358" cy="55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solidFill>
                  <a:srgbClr val="FF0000"/>
                </a:solidFill>
              </a:rPr>
              <a:t>High Error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FAC381-E03D-2246-92D6-1ED0548F5F7D}"/>
              </a:ext>
            </a:extLst>
          </p:cNvPr>
          <p:cNvSpPr txBox="1"/>
          <p:nvPr/>
        </p:nvSpPr>
        <p:spPr>
          <a:xfrm>
            <a:off x="4869603" y="3932843"/>
            <a:ext cx="2215502" cy="55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Low Error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AB71F0EB-589B-434F-92CB-9F9830CF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20" y="2445097"/>
            <a:ext cx="507117" cy="507117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E41575A-FEC7-AA44-964C-B12545F00D5B}"/>
              </a:ext>
            </a:extLst>
          </p:cNvPr>
          <p:cNvGrpSpPr/>
          <p:nvPr/>
        </p:nvGrpSpPr>
        <p:grpSpPr>
          <a:xfrm>
            <a:off x="363808" y="4033915"/>
            <a:ext cx="2795918" cy="1663889"/>
            <a:chOff x="3046611" y="2351063"/>
            <a:chExt cx="2795918" cy="1663889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4081C92-3B43-C045-BAFA-2C54478F394B}"/>
                </a:ext>
              </a:extLst>
            </p:cNvPr>
            <p:cNvGrpSpPr/>
            <p:nvPr/>
          </p:nvGrpSpPr>
          <p:grpSpPr>
            <a:xfrm>
              <a:off x="3215272" y="2351063"/>
              <a:ext cx="2425922" cy="1663889"/>
              <a:chOff x="3215272" y="1724277"/>
              <a:chExt cx="2425922" cy="2564599"/>
            </a:xfrm>
          </p:grpSpPr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CDD30F6-EA34-594F-BCC7-7994F718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5034" y="1724277"/>
                <a:ext cx="0" cy="2554624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E32F967C-9A3F-AF43-B9A5-D36911CD36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6353" y="1724277"/>
                <a:ext cx="0" cy="2556978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1BAC1051-6651-DE49-A778-FAB5E0B38F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8990" y="1724277"/>
                <a:ext cx="0" cy="2553674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6463D607-398B-794D-AA7E-4D4C23F61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3787" y="1724277"/>
                <a:ext cx="0" cy="255037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58FCDBFD-F261-BB4D-9489-9E80AC67B4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2524" y="1724277"/>
                <a:ext cx="0" cy="2546907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8AB9C0DF-3997-5E4B-BDFE-5022528FD7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1856" y="1724277"/>
                <a:ext cx="0" cy="2545657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824C2BD2-3D23-6E49-A38B-829ED5E42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5272" y="1724277"/>
                <a:ext cx="0" cy="2545657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3112D1AE-DB88-7948-BEBF-3B243932D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523" y="1724277"/>
                <a:ext cx="0" cy="2561281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37A3B429-62F7-5D41-836C-5DFF008577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1194" y="1724277"/>
                <a:ext cx="0" cy="2564599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59327457-E400-EB40-A1C0-2F1196A35355}"/>
                </a:ext>
              </a:extLst>
            </p:cNvPr>
            <p:cNvGrpSpPr/>
            <p:nvPr/>
          </p:nvGrpSpPr>
          <p:grpSpPr>
            <a:xfrm>
              <a:off x="3051522" y="3655225"/>
              <a:ext cx="2782554" cy="256077"/>
              <a:chOff x="5649931" y="3487425"/>
              <a:chExt cx="1310463" cy="124793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8523CC60-8913-124E-8F93-B0110743F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4A047738-0DB4-AA4E-8681-09F594B286E3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66FA802E-E65F-A347-896C-866D510A7BFF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220" name="Group 219">
                    <a:extLst>
                      <a:ext uri="{FF2B5EF4-FFF2-40B4-BE49-F238E27FC236}">
                        <a16:creationId xmlns:a16="http://schemas.microsoft.com/office/drawing/2014/main" id="{E41373DB-9B10-104F-992C-9E06E0F5C037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223" name="Oval 222">
                      <a:extLst>
                        <a:ext uri="{FF2B5EF4-FFF2-40B4-BE49-F238E27FC236}">
                          <a16:creationId xmlns:a16="http://schemas.microsoft.com/office/drawing/2014/main" id="{C629544D-A669-6645-B0B1-16F96E15FF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4" name="Oval 223">
                      <a:extLst>
                        <a:ext uri="{FF2B5EF4-FFF2-40B4-BE49-F238E27FC236}">
                          <a16:creationId xmlns:a16="http://schemas.microsoft.com/office/drawing/2014/main" id="{E9FEBA30-0562-3F4F-9385-B4A9521CA6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5" name="Oval 224">
                      <a:extLst>
                        <a:ext uri="{FF2B5EF4-FFF2-40B4-BE49-F238E27FC236}">
                          <a16:creationId xmlns:a16="http://schemas.microsoft.com/office/drawing/2014/main" id="{A71299DB-F831-0F49-8634-8E42A17C4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6" name="Oval 225">
                      <a:extLst>
                        <a:ext uri="{FF2B5EF4-FFF2-40B4-BE49-F238E27FC236}">
                          <a16:creationId xmlns:a16="http://schemas.microsoft.com/office/drawing/2014/main" id="{E48538AE-EF5A-A147-90B2-1821CAF6E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7" name="Oval 226">
                      <a:extLst>
                        <a:ext uri="{FF2B5EF4-FFF2-40B4-BE49-F238E27FC236}">
                          <a16:creationId xmlns:a16="http://schemas.microsoft.com/office/drawing/2014/main" id="{513F0BAA-DC2A-8940-9986-F98513297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8B9752F7-10C2-5444-A054-61C6F13FCAA4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7B51FA6A-76AF-E94E-8CB0-C240E3D24A16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17F2BF2E-5763-AD42-AAB8-758D1372EA71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6E982EC8-6F3C-344E-BCB5-371C11118936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8B76045-F4A8-3D4C-AC42-5BE999399AE7}"/>
                </a:ext>
              </a:extLst>
            </p:cNvPr>
            <p:cNvGrpSpPr/>
            <p:nvPr/>
          </p:nvGrpSpPr>
          <p:grpSpPr>
            <a:xfrm>
              <a:off x="3051522" y="3356977"/>
              <a:ext cx="2782554" cy="256077"/>
              <a:chOff x="5649931" y="3487425"/>
              <a:chExt cx="1310463" cy="124793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C3F82E0-B694-7249-B17A-C5801EF1A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0A8ECF92-41E7-664B-97B3-C32A31AEA42E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6F368E37-995D-9441-8858-BB81F5241A5F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6C44C404-1938-2A4E-9F15-9CA748DF89F2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A641DBEB-76C4-A040-8ECA-71185EF0F5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EC418682-32D6-FB4B-8425-9503E228B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E7C1F4D5-EDAE-6D45-9316-EEDD38951F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37B75978-8023-904F-8A83-B73621E8F6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8701FA08-6ACC-DD4D-BD6C-D1A56199B3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19E18B1F-6C33-204D-844E-EFB2B023324D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1E2B9583-8606-0547-8169-99E3E4E56A50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8F252457-5613-2B45-8000-1F0194444EA5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61E1B6D9-D5DE-E149-991B-16D7CECEF6DE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6E903616-2D2C-F340-8627-993CBFEB216D}"/>
                </a:ext>
              </a:extLst>
            </p:cNvPr>
            <p:cNvGrpSpPr/>
            <p:nvPr/>
          </p:nvGrpSpPr>
          <p:grpSpPr>
            <a:xfrm>
              <a:off x="3054499" y="3052330"/>
              <a:ext cx="2782554" cy="256077"/>
              <a:chOff x="5649931" y="3487425"/>
              <a:chExt cx="1310463" cy="124793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16A3380-7497-3842-BCC6-7723E1FFF0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CFCCA9AA-3A64-7442-9AA1-E0B9AD3683E4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A0331F37-24D5-7D4C-96D8-5B6225A1FF96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194" name="Group 193">
                    <a:extLst>
                      <a:ext uri="{FF2B5EF4-FFF2-40B4-BE49-F238E27FC236}">
                        <a16:creationId xmlns:a16="http://schemas.microsoft.com/office/drawing/2014/main" id="{D3D8729F-E95A-6B40-9ED6-08AE387E0240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197" name="Oval 196">
                      <a:extLst>
                        <a:ext uri="{FF2B5EF4-FFF2-40B4-BE49-F238E27FC236}">
                          <a16:creationId xmlns:a16="http://schemas.microsoft.com/office/drawing/2014/main" id="{DD7EDA76-3DFD-C146-9AD4-01780E2E10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8" name="Oval 197">
                      <a:extLst>
                        <a:ext uri="{FF2B5EF4-FFF2-40B4-BE49-F238E27FC236}">
                          <a16:creationId xmlns:a16="http://schemas.microsoft.com/office/drawing/2014/main" id="{F1063F64-71F8-B54C-ADD3-6BECAED9F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60935898-C68B-664B-9203-544987948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8402B80F-ECCD-9846-B34E-1131F58C9A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Oval 200">
                      <a:extLst>
                        <a:ext uri="{FF2B5EF4-FFF2-40B4-BE49-F238E27FC236}">
                          <a16:creationId xmlns:a16="http://schemas.microsoft.com/office/drawing/2014/main" id="{B804DED5-0B0D-1A42-B9FF-1918C4A42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4FC684A5-2471-F046-8EB7-B3CFCC42A743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9D065D3E-44DE-9C44-AD85-1DCEF87D1108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8DFAA606-B780-CE4C-AC54-81B9340036D5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A8E46059-76A8-9D41-9962-8205F67C9D1D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8A6C9F67-7F39-6B49-9A52-D2EC2527EE0E}"/>
                </a:ext>
              </a:extLst>
            </p:cNvPr>
            <p:cNvGrpSpPr/>
            <p:nvPr/>
          </p:nvGrpSpPr>
          <p:grpSpPr>
            <a:xfrm>
              <a:off x="3046613" y="2758418"/>
              <a:ext cx="2782554" cy="256077"/>
              <a:chOff x="5649931" y="3487425"/>
              <a:chExt cx="1310463" cy="124793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055904E2-5159-064A-8C6A-41555CEA31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2DC2DFC7-BC36-4244-B558-D8AB7B89AAAA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7E478AA2-F5E6-9640-B456-46B018F49511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6F63CE47-264D-FA4C-8922-7277961A7505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184" name="Oval 183">
                      <a:extLst>
                        <a:ext uri="{FF2B5EF4-FFF2-40B4-BE49-F238E27FC236}">
                          <a16:creationId xmlns:a16="http://schemas.microsoft.com/office/drawing/2014/main" id="{6CFB1663-0243-E54A-9AEE-1354817CE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57786A67-91AD-7A49-BE9D-4E9C0F829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Oval 185">
                      <a:extLst>
                        <a:ext uri="{FF2B5EF4-FFF2-40B4-BE49-F238E27FC236}">
                          <a16:creationId xmlns:a16="http://schemas.microsoft.com/office/drawing/2014/main" id="{86662CFD-7986-B340-B273-949192746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7" name="Oval 186">
                      <a:extLst>
                        <a:ext uri="{FF2B5EF4-FFF2-40B4-BE49-F238E27FC236}">
                          <a16:creationId xmlns:a16="http://schemas.microsoft.com/office/drawing/2014/main" id="{C03014EB-1F73-5544-9AED-5ED786BA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6B27822D-1758-2146-9692-A79B0EF34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24DB88A4-1DDB-4943-B984-8E82C1A57750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C32FB761-5A1A-FA4D-BF22-AAA28CDCFD26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50ED14C9-CC3B-CF4A-AA12-6794A4E987CA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5E59364B-CBFB-D846-88D6-30F5C9679D4F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B334F5F6-16B2-6743-8434-80C31097AC4E}"/>
                </a:ext>
              </a:extLst>
            </p:cNvPr>
            <p:cNvGrpSpPr/>
            <p:nvPr/>
          </p:nvGrpSpPr>
          <p:grpSpPr>
            <a:xfrm>
              <a:off x="3046611" y="2453769"/>
              <a:ext cx="2782554" cy="256077"/>
              <a:chOff x="5649931" y="3487425"/>
              <a:chExt cx="1310463" cy="124793"/>
            </a:xfrm>
          </p:grpSpPr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947F6254-F73C-704F-8F4A-2B08B7364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9931" y="3546194"/>
                <a:ext cx="1310463" cy="0"/>
              </a:xfrm>
              <a:prstGeom prst="lin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B5E2D5FA-478E-DC4D-83C0-219762D1681A}"/>
                  </a:ext>
                </a:extLst>
              </p:cNvPr>
              <p:cNvGrpSpPr/>
              <p:nvPr/>
            </p:nvGrpSpPr>
            <p:grpSpPr>
              <a:xfrm>
                <a:off x="5668985" y="3487425"/>
                <a:ext cx="1260729" cy="124793"/>
                <a:chOff x="5668985" y="3487425"/>
                <a:chExt cx="1260729" cy="124793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D9F063F3-6878-4541-955F-82970662947F}"/>
                    </a:ext>
                  </a:extLst>
                </p:cNvPr>
                <p:cNvGrpSpPr/>
                <p:nvPr/>
              </p:nvGrpSpPr>
              <p:grpSpPr>
                <a:xfrm>
                  <a:off x="5668985" y="3487425"/>
                  <a:ext cx="962482" cy="124793"/>
                  <a:chOff x="3466285" y="3386392"/>
                  <a:chExt cx="1423199" cy="184529"/>
                </a:xfrm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21F6444D-24F0-014B-8025-061B32D017DF}"/>
                      </a:ext>
                    </a:extLst>
                  </p:cNvPr>
                  <p:cNvGrpSpPr/>
                  <p:nvPr/>
                </p:nvGrpSpPr>
                <p:grpSpPr>
                  <a:xfrm>
                    <a:off x="3466285" y="3386392"/>
                    <a:ext cx="1004585" cy="182071"/>
                    <a:chOff x="543297" y="2226069"/>
                    <a:chExt cx="3067764" cy="525790"/>
                  </a:xfrm>
                  <a:solidFill>
                    <a:schemeClr val="tx1">
                      <a:lumMod val="50000"/>
                      <a:lumOff val="50000"/>
                    </a:schemeClr>
                  </a:solidFill>
                </p:grpSpPr>
                <p:sp>
                  <p:nvSpPr>
                    <p:cNvPr id="171" name="Oval 170">
                      <a:extLst>
                        <a:ext uri="{FF2B5EF4-FFF2-40B4-BE49-F238E27FC236}">
                          <a16:creationId xmlns:a16="http://schemas.microsoft.com/office/drawing/2014/main" id="{751463F7-D917-434A-8987-6A799B648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2" name="Oval 171">
                      <a:extLst>
                        <a:ext uri="{FF2B5EF4-FFF2-40B4-BE49-F238E27FC236}">
                          <a16:creationId xmlns:a16="http://schemas.microsoft.com/office/drawing/2014/main" id="{8C9CB814-4C32-AF47-8B67-78B690AF7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3" name="Oval 172">
                      <a:extLst>
                        <a:ext uri="{FF2B5EF4-FFF2-40B4-BE49-F238E27FC236}">
                          <a16:creationId xmlns:a16="http://schemas.microsoft.com/office/drawing/2014/main" id="{C7BB95B0-242B-134B-ADDF-B0035323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Oval 173">
                      <a:extLst>
                        <a:ext uri="{FF2B5EF4-FFF2-40B4-BE49-F238E27FC236}">
                          <a16:creationId xmlns:a16="http://schemas.microsoft.com/office/drawing/2014/main" id="{0DDBCB89-DC40-2049-8F67-F34D92415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5" name="Oval 174">
                      <a:extLst>
                        <a:ext uri="{FF2B5EF4-FFF2-40B4-BE49-F238E27FC236}">
                          <a16:creationId xmlns:a16="http://schemas.microsoft.com/office/drawing/2014/main" id="{C9213599-834B-8046-A77C-44448F8B9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69E7EDC9-48AF-E94C-A3FF-C42B892D4177}"/>
                      </a:ext>
                    </a:extLst>
                  </p:cNvPr>
                  <p:cNvSpPr/>
                  <p:nvPr/>
                </p:nvSpPr>
                <p:spPr>
                  <a:xfrm>
                    <a:off x="4503573" y="3391000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EB52459A-656B-3241-AFF9-CAD1A9C91096}"/>
                      </a:ext>
                    </a:extLst>
                  </p:cNvPr>
                  <p:cNvSpPr/>
                  <p:nvPr/>
                </p:nvSpPr>
                <p:spPr>
                  <a:xfrm>
                    <a:off x="4711572" y="3386392"/>
                    <a:ext cx="177912" cy="17992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153BFF74-0635-3C47-BF39-F5FE76B79479}"/>
                    </a:ext>
                  </a:extLst>
                </p:cNvPr>
                <p:cNvSpPr/>
                <p:nvPr/>
              </p:nvSpPr>
              <p:spPr>
                <a:xfrm>
                  <a:off x="6809396" y="3487425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BC39F31D-3C49-3B4D-B038-5331295AD356}"/>
                    </a:ext>
                  </a:extLst>
                </p:cNvPr>
                <p:cNvSpPr/>
                <p:nvPr/>
              </p:nvSpPr>
              <p:spPr>
                <a:xfrm>
                  <a:off x="6656019" y="3490541"/>
                  <a:ext cx="120318" cy="12167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243B2C44-CCA6-774F-887C-ADE042E60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7053" y="2991599"/>
              <a:ext cx="375476" cy="375476"/>
            </a:xfrm>
            <a:prstGeom prst="rect">
              <a:avLst/>
            </a:prstGeom>
          </p:spPr>
        </p:pic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7DA73E8B-2355-5849-842E-B9235B3B51F3}"/>
              </a:ext>
            </a:extLst>
          </p:cNvPr>
          <p:cNvSpPr txBox="1"/>
          <p:nvPr/>
        </p:nvSpPr>
        <p:spPr>
          <a:xfrm>
            <a:off x="8347369" y="5060944"/>
            <a:ext cx="83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Abadi MT Condensed Extra Bold" charset="0"/>
                <a:cs typeface="Abadi MT Condensed Extra Bold" charset="0"/>
              </a:rPr>
              <a:t>LSB</a:t>
            </a:r>
            <a:endParaRPr lang="en-US" sz="3200" dirty="0">
              <a:solidFill>
                <a:schemeClr val="accent1">
                  <a:lumMod val="75000"/>
                </a:schemeClr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C3E8DD4F-1C2E-BB44-BE45-E128FEF4C3D6}"/>
              </a:ext>
            </a:extLst>
          </p:cNvPr>
          <p:cNvSpPr txBox="1"/>
          <p:nvPr/>
        </p:nvSpPr>
        <p:spPr>
          <a:xfrm>
            <a:off x="3331235" y="5060404"/>
            <a:ext cx="151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Abadi MT Condensed Extra Bold" charset="0"/>
                <a:cs typeface="Abadi MT Condensed Extra Bold" charset="0"/>
              </a:rPr>
              <a:t>MSB</a:t>
            </a:r>
            <a:endParaRPr lang="en-US" sz="3200" dirty="0">
              <a:solidFill>
                <a:schemeClr val="accent1">
                  <a:lumMod val="75000"/>
                </a:schemeClr>
              </a:solidFill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700460BE-F598-C743-A19D-9CA16FE75934}"/>
              </a:ext>
            </a:extLst>
          </p:cNvPr>
          <p:cNvGrpSpPr/>
          <p:nvPr/>
        </p:nvGrpSpPr>
        <p:grpSpPr>
          <a:xfrm>
            <a:off x="3493283" y="4565618"/>
            <a:ext cx="5358583" cy="452444"/>
            <a:chOff x="1292307" y="4576332"/>
            <a:chExt cx="5101011" cy="430697"/>
          </a:xfrm>
        </p:grpSpPr>
        <p:sp>
          <p:nvSpPr>
            <p:cNvPr id="240" name="Rounded Rectangle 239">
              <a:extLst>
                <a:ext uri="{FF2B5EF4-FFF2-40B4-BE49-F238E27FC236}">
                  <a16:creationId xmlns:a16="http://schemas.microsoft.com/office/drawing/2014/main" id="{78CC7C27-6C17-D042-AA20-E4096F0C624A}"/>
                </a:ext>
              </a:extLst>
            </p:cNvPr>
            <p:cNvSpPr/>
            <p:nvPr/>
          </p:nvSpPr>
          <p:spPr>
            <a:xfrm>
              <a:off x="1684913" y="4576332"/>
              <a:ext cx="1674511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Exponent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B6C376ED-BCB7-D242-A3E2-CEF07D48AD4C}"/>
                </a:ext>
              </a:extLst>
            </p:cNvPr>
            <p:cNvSpPr/>
            <p:nvPr/>
          </p:nvSpPr>
          <p:spPr>
            <a:xfrm>
              <a:off x="1292307" y="4576332"/>
              <a:ext cx="395399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2" name="Rounded Rectangle 241">
              <a:extLst>
                <a:ext uri="{FF2B5EF4-FFF2-40B4-BE49-F238E27FC236}">
                  <a16:creationId xmlns:a16="http://schemas.microsoft.com/office/drawing/2014/main" id="{60D2A23E-37F2-9E41-BC5E-4587871F2C88}"/>
                </a:ext>
              </a:extLst>
            </p:cNvPr>
            <p:cNvSpPr/>
            <p:nvPr/>
          </p:nvSpPr>
          <p:spPr>
            <a:xfrm>
              <a:off x="3359424" y="4576797"/>
              <a:ext cx="3033894" cy="43023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Mantissa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4" name="Picture 243">
            <a:extLst>
              <a:ext uri="{FF2B5EF4-FFF2-40B4-BE49-F238E27FC236}">
                <a16:creationId xmlns:a16="http://schemas.microsoft.com/office/drawing/2014/main" id="{6927489D-AC22-2B43-9FF8-FEC8D9CF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335" y="4539106"/>
            <a:ext cx="507117" cy="507117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A44D1864-70BF-44EE-9E82-6B97F2223384}"/>
              </a:ext>
            </a:extLst>
          </p:cNvPr>
          <p:cNvSpPr txBox="1"/>
          <p:nvPr/>
        </p:nvSpPr>
        <p:spPr>
          <a:xfrm>
            <a:off x="7144380" y="6437190"/>
            <a:ext cx="20823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ea typeface="Abadi MT Condensed Extra Bold" charset="0"/>
                <a:cs typeface="Abadi MT Condensed Extra Bold" charset="0"/>
              </a:rPr>
              <a:t>[IEEE754 float32]</a:t>
            </a:r>
            <a:endParaRPr lang="en-US" sz="2400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45" name="Rectangle: Rounded Corners 602">
            <a:extLst>
              <a:ext uri="{FF2B5EF4-FFF2-40B4-BE49-F238E27FC236}">
                <a16:creationId xmlns:a16="http://schemas.microsoft.com/office/drawing/2014/main" id="{9CF8C3EE-DA2C-E34D-A3AC-23927AEF00CE}"/>
              </a:ext>
            </a:extLst>
          </p:cNvPr>
          <p:cNvSpPr/>
          <p:nvPr/>
        </p:nvSpPr>
        <p:spPr>
          <a:xfrm>
            <a:off x="0" y="5816375"/>
            <a:ext cx="9144000" cy="6426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Error depends on the location of the failure</a:t>
            </a:r>
          </a:p>
        </p:txBody>
      </p:sp>
    </p:spTree>
    <p:extLst>
      <p:ext uri="{BB962C8B-B14F-4D97-AF65-F5344CB8AC3E}">
        <p14:creationId xmlns:p14="http://schemas.microsoft.com/office/powerpoint/2010/main" val="42822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44" grpId="0"/>
      <p:bldP spid="145" grpId="0"/>
      <p:bldP spid="237" grpId="0"/>
      <p:bldP spid="238" grpId="0"/>
      <p:bldP spid="243" grpId="0" animBg="1"/>
      <p:bldP spid="2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372A-DFAB-C641-BC41-F647D49F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PROBLEM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CHALLENGE OF APPROXIMATE MEMORY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3F9A-3DB6-E546-B64D-CF6F18F8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7</a:t>
            </a:fld>
            <a:endParaRPr lang="en-US" dirty="0"/>
          </a:p>
        </p:txBody>
      </p:sp>
      <p:sp>
        <p:nvSpPr>
          <p:cNvPr id="237" name="Rectangle: Rounded Corners 602">
            <a:extLst>
              <a:ext uri="{FF2B5EF4-FFF2-40B4-BE49-F238E27FC236}">
                <a16:creationId xmlns:a16="http://schemas.microsoft.com/office/drawing/2014/main" id="{80F3A9E2-89AF-3F42-9B8C-560028B076E6}"/>
              </a:ext>
            </a:extLst>
          </p:cNvPr>
          <p:cNvSpPr/>
          <p:nvPr/>
        </p:nvSpPr>
        <p:spPr>
          <a:xfrm>
            <a:off x="0" y="5782655"/>
            <a:ext cx="9144000" cy="669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Hard to guarantee error in the output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CE84EE2A-21BA-F443-B960-AF2D41D93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19" y="1929512"/>
            <a:ext cx="3111479" cy="3111479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04B4FDB6-6BCE-B647-AD02-DF5276DEB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04" y="1934445"/>
            <a:ext cx="3111479" cy="3111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BA1811-BAA2-4B43-AE09-8389D5956893}"/>
              </a:ext>
            </a:extLst>
          </p:cNvPr>
          <p:cNvSpPr/>
          <p:nvPr/>
        </p:nvSpPr>
        <p:spPr>
          <a:xfrm>
            <a:off x="150789" y="5163281"/>
            <a:ext cx="899321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The output of Sobel with the same input error rate</a:t>
            </a:r>
          </a:p>
        </p:txBody>
      </p:sp>
    </p:spTree>
    <p:extLst>
      <p:ext uri="{BB962C8B-B14F-4D97-AF65-F5344CB8AC3E}">
        <p14:creationId xmlns:p14="http://schemas.microsoft.com/office/powerpoint/2010/main" val="36026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1C86F3-AC03-436F-8DDD-BE13F2D4C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2578"/>
          <a:stretch/>
        </p:blipFill>
        <p:spPr>
          <a:xfrm>
            <a:off x="555639" y="1884426"/>
            <a:ext cx="5991212" cy="3347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E2D16-05D3-41D3-8855-A90D7F70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PROBLEM</a:t>
            </a:r>
            <a:br>
              <a:rPr lang="en-US" b="1" dirty="0"/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CHALLENGE OF APPROXIMATE MEMORY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F9235-59B8-491B-ACF8-9DE49461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Rectangle: Rounded Corners 602">
            <a:extLst>
              <a:ext uri="{FF2B5EF4-FFF2-40B4-BE49-F238E27FC236}">
                <a16:creationId xmlns:a16="http://schemas.microsoft.com/office/drawing/2014/main" id="{3C1CB2E0-6B64-492A-BB58-B54EF9F6B884}"/>
              </a:ext>
            </a:extLst>
          </p:cNvPr>
          <p:cNvSpPr/>
          <p:nvPr/>
        </p:nvSpPr>
        <p:spPr>
          <a:xfrm>
            <a:off x="0" y="5413412"/>
            <a:ext cx="9144000" cy="9429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6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Errors in different outputs can have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high deviation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ts val="36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Statistical guarantee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does not prevent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outliers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F6693F-AFA4-4376-89A3-EA38C16F20FF}"/>
              </a:ext>
            </a:extLst>
          </p:cNvPr>
          <p:cNvSpPr/>
          <p:nvPr/>
        </p:nvSpPr>
        <p:spPr>
          <a:xfrm>
            <a:off x="2586037" y="2244899"/>
            <a:ext cx="2624203" cy="14338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AE88D-E765-42CE-9C73-907714E81DB9}"/>
              </a:ext>
            </a:extLst>
          </p:cNvPr>
          <p:cNvSpPr txBox="1"/>
          <p:nvPr/>
        </p:nvSpPr>
        <p:spPr>
          <a:xfrm>
            <a:off x="4873407" y="1626355"/>
            <a:ext cx="158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Outliers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97D343-9EF6-4D2A-8FC5-1F7EC87DE8F6}"/>
              </a:ext>
            </a:extLst>
          </p:cNvPr>
          <p:cNvGrpSpPr/>
          <p:nvPr/>
        </p:nvGrpSpPr>
        <p:grpSpPr>
          <a:xfrm>
            <a:off x="795403" y="2239925"/>
            <a:ext cx="732773" cy="461665"/>
            <a:chOff x="-832981" y="3095482"/>
            <a:chExt cx="732773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2DAF63-59CB-4E7D-A95D-0EAA27E08E75}"/>
                </a:ext>
              </a:extLst>
            </p:cNvPr>
            <p:cNvSpPr txBox="1"/>
            <p:nvPr/>
          </p:nvSpPr>
          <p:spPr>
            <a:xfrm>
              <a:off x="-724946" y="3112696"/>
              <a:ext cx="5167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400" b="1" baseline="30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8201D6-FB4B-4DBD-8C25-11F855D9BB37}"/>
                </a:ext>
              </a:extLst>
            </p:cNvPr>
            <p:cNvSpPr txBox="1"/>
            <p:nvPr/>
          </p:nvSpPr>
          <p:spPr>
            <a:xfrm>
              <a:off x="-832981" y="3095482"/>
              <a:ext cx="732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10</a:t>
              </a:r>
              <a:r>
                <a:rPr lang="en-US" sz="2800" b="1" baseline="30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20</a:t>
              </a:r>
              <a:endParaRPr lang="en-US" sz="2400" b="1" baseline="30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3C5C0E5-28D4-4655-A85F-6DF13E54C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83" t="27279" r="556" b="61081"/>
          <a:stretch/>
        </p:blipFill>
        <p:spPr>
          <a:xfrm>
            <a:off x="6357439" y="2668383"/>
            <a:ext cx="2730499" cy="426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468E0-D265-4DE8-8F7C-9DD099875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79" t="40807" r="960" b="38920"/>
          <a:stretch/>
        </p:blipFill>
        <p:spPr>
          <a:xfrm>
            <a:off x="6318901" y="3169774"/>
            <a:ext cx="2730500" cy="74355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333D52-C56A-44E9-AA76-F4C42A20C038}"/>
              </a:ext>
            </a:extLst>
          </p:cNvPr>
          <p:cNvCxnSpPr>
            <a:cxnSpLocks/>
          </p:cNvCxnSpPr>
          <p:nvPr/>
        </p:nvCxnSpPr>
        <p:spPr>
          <a:xfrm>
            <a:off x="1490597" y="2702164"/>
            <a:ext cx="471317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33927D-F8BA-407C-83D4-A31D5C01E37D}"/>
              </a:ext>
            </a:extLst>
          </p:cNvPr>
          <p:cNvCxnSpPr>
            <a:cxnSpLocks/>
          </p:cNvCxnSpPr>
          <p:nvPr/>
        </p:nvCxnSpPr>
        <p:spPr>
          <a:xfrm>
            <a:off x="1490597" y="4169797"/>
            <a:ext cx="4713179" cy="0"/>
          </a:xfrm>
          <a:prstGeom prst="line">
            <a:avLst/>
          </a:prstGeom>
          <a:ln w="57150">
            <a:solidFill>
              <a:srgbClr val="241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DA06A-166A-4F69-8EBF-F6BD70BE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2F3E-7B34-5B41-8922-94A0090A4F53}" type="slidenum">
              <a:rPr lang="en-US" smtClean="0"/>
              <a:t>9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0AAD8A-0801-074C-B6A4-BEC6FBC107F4}"/>
              </a:ext>
            </a:extLst>
          </p:cNvPr>
          <p:cNvGrpSpPr/>
          <p:nvPr/>
        </p:nvGrpSpPr>
        <p:grpSpPr>
          <a:xfrm>
            <a:off x="0" y="892644"/>
            <a:ext cx="9144000" cy="5027111"/>
            <a:chOff x="0" y="487909"/>
            <a:chExt cx="9144000" cy="50271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FBF3E9-1F49-4395-A708-4D873139EEE3}"/>
                </a:ext>
              </a:extLst>
            </p:cNvPr>
            <p:cNvSpPr/>
            <p:nvPr/>
          </p:nvSpPr>
          <p:spPr>
            <a:xfrm>
              <a:off x="0" y="487909"/>
              <a:ext cx="9144000" cy="6012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BACKGROUND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4EC575-5402-4092-950B-DE500EADFCED}"/>
                </a:ext>
              </a:extLst>
            </p:cNvPr>
            <p:cNvSpPr/>
            <p:nvPr/>
          </p:nvSpPr>
          <p:spPr>
            <a:xfrm>
              <a:off x="0" y="1329240"/>
              <a:ext cx="9144000" cy="6012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PROBLEM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4B3B9A-720C-4D5B-B179-2AD1B3EBD715}"/>
                </a:ext>
              </a:extLst>
            </p:cNvPr>
            <p:cNvSpPr/>
            <p:nvPr/>
          </p:nvSpPr>
          <p:spPr>
            <a:xfrm>
              <a:off x="0" y="2170571"/>
              <a:ext cx="9144000" cy="16617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GOAL</a:t>
              </a:r>
            </a:p>
            <a:p>
              <a:pPr algn="ctr">
                <a:lnSpc>
                  <a:spcPts val="3600"/>
                </a:lnSpc>
              </a:pPr>
              <a:r>
                <a:rPr lang="en-US" sz="3600" b="1" dirty="0">
                  <a:solidFill>
                    <a:schemeClr val="accent2"/>
                  </a:solidFill>
                </a:rPr>
                <a:t>Provide a worst-case guarantee on </a:t>
              </a:r>
            </a:p>
            <a:p>
              <a:pPr algn="ctr">
                <a:lnSpc>
                  <a:spcPts val="3600"/>
                </a:lnSpc>
              </a:pPr>
              <a:r>
                <a:rPr lang="en-US" sz="3600" b="1" dirty="0">
                  <a:solidFill>
                    <a:schemeClr val="accent2"/>
                  </a:solidFill>
                </a:rPr>
                <a:t>the output error of approximate programs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29A186-615A-49FC-8797-CF1BAB1B23DF}"/>
                </a:ext>
              </a:extLst>
            </p:cNvPr>
            <p:cNvSpPr/>
            <p:nvPr/>
          </p:nvSpPr>
          <p:spPr>
            <a:xfrm>
              <a:off x="0" y="4072440"/>
              <a:ext cx="9144000" cy="6012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CHALLENGES AND SOLUTIONS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0EDE46-87FC-47A6-828C-5E7DD6BE27E3}"/>
                </a:ext>
              </a:extLst>
            </p:cNvPr>
            <p:cNvSpPr/>
            <p:nvPr/>
          </p:nvSpPr>
          <p:spPr>
            <a:xfrm>
              <a:off x="0" y="4913771"/>
              <a:ext cx="9144000" cy="6012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ARMOR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575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2685</TotalTime>
  <Words>1132</Words>
  <Application>Microsoft Macintosh PowerPoint</Application>
  <PresentationFormat>On-screen Show (4:3)</PresentationFormat>
  <Paragraphs>365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Abadi MT Condensed Extra Bold</vt:lpstr>
      <vt:lpstr>Arial</vt:lpstr>
      <vt:lpstr>Calibri</vt:lpstr>
      <vt:lpstr>Calibri Light</vt:lpstr>
      <vt:lpstr>Cambria Math</vt:lpstr>
      <vt:lpstr>Times New Roman</vt:lpstr>
      <vt:lpstr>Office Theme</vt:lpstr>
      <vt:lpstr>ARMOR:  Towards Restricted Approximation with A Worst-Case Guarantee</vt:lpstr>
      <vt:lpstr>BACKGROUND APPROXIMATE MEMORY</vt:lpstr>
      <vt:lpstr>BACKGROUND APPROXIMATE MEMORY</vt:lpstr>
      <vt:lpstr>BACKGROUND APPROXIMATE MEMORY</vt:lpstr>
      <vt:lpstr>BACKGROUND APPROXIMATE APPLICATIONS</vt:lpstr>
      <vt:lpstr>PROBLEM FAILURES ARE RANDOMLY DISTRIBUTED</vt:lpstr>
      <vt:lpstr>PROBLEM CHALLENGE OF APPROXIMATE MEMORY</vt:lpstr>
      <vt:lpstr>PROBLEM CHALLENGE OF APPROXIMATE MEMORY</vt:lpstr>
      <vt:lpstr>PowerPoint Presentation</vt:lpstr>
      <vt:lpstr>KEY IDEAS PROVIDING RESTRICTED APPROXIMATION</vt:lpstr>
      <vt:lpstr>PowerPoint Presentation</vt:lpstr>
      <vt:lpstr>PowerPoint Presentation</vt:lpstr>
      <vt:lpstr>SOLUTION I RESHUFFLE FAILURES TO LOW-ORDER BYTES</vt:lpstr>
      <vt:lpstr>PowerPoint Presentation</vt:lpstr>
      <vt:lpstr>PowerPoint Presentation</vt:lpstr>
      <vt:lpstr>SOLUTION II ANALYZE MAX ERROR IN OUTPUT</vt:lpstr>
      <vt:lpstr>PowerPoint Presentation</vt:lpstr>
      <vt:lpstr>PowerPoint Presentation</vt:lpstr>
      <vt:lpstr>CORNER-CASES VALUE-DEPENDENT ERRORS</vt:lpstr>
      <vt:lpstr>CORNER-CASES VALUE-DEPENDENT ERRORS</vt:lpstr>
      <vt:lpstr>SOLUTION III HANDLE CORNER CASES</vt:lpstr>
      <vt:lpstr>PowerPoint Presentation</vt:lpstr>
      <vt:lpstr>ARMOR PUTTING EVERYTHING TOGETHER</vt:lpstr>
      <vt:lpstr>ARMOR BENEFIT FROM RESTRICTED APPROXIMATION </vt:lpstr>
      <vt:lpstr>SUMMARY</vt:lpstr>
      <vt:lpstr>PowerPoint Presentation</vt:lpstr>
      <vt:lpstr>BACKUP SLIDES</vt:lpstr>
      <vt:lpstr>EVALUATION QUALITY OF ARMOR (W/O RE-EXECUTION)</vt:lpstr>
      <vt:lpstr>EVALUATION WORST-CASE GUARANTE FROM ARMOR</vt:lpstr>
      <vt:lpstr>EVALUATION PERFORMANCE AND ENERGY</vt:lpstr>
      <vt:lpstr>BACKGROUND DRAM SCALING</vt:lpstr>
      <vt:lpstr>BACKGROUND DRAM SCALING</vt:lpstr>
      <vt:lpstr>RESHUFFLING</vt:lpstr>
      <vt:lpstr>MAX BASE ERROR</vt:lpstr>
      <vt:lpstr>Error in Operations</vt:lpstr>
      <vt:lpstr>CORNER-CASES HIGH ERROR DUE TO OPERATIONS</vt:lpstr>
      <vt:lpstr>SOLUTION III HANDLE CORNER CASES</vt:lpstr>
      <vt:lpstr>RE-EXECUTION MECHANISM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ARMOR:  Towards Restricted Approximation with A Worst-Case Guarantee</dc:title>
  <dc:creator>Sihang Liu</dc:creator>
  <cp:lastModifiedBy>Sihang Liu</cp:lastModifiedBy>
  <cp:revision>17</cp:revision>
  <cp:lastPrinted>2018-03-20T22:13:39Z</cp:lastPrinted>
  <dcterms:created xsi:type="dcterms:W3CDTF">2018-03-08T20:18:12Z</dcterms:created>
  <dcterms:modified xsi:type="dcterms:W3CDTF">2018-03-25T06:28:20Z</dcterms:modified>
</cp:coreProperties>
</file>