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comments/comment4.xml" ContentType="application/vnd.openxmlformats-officedocument.presentationml.comment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tags/tag16.xml" ContentType="application/vnd.openxmlformats-officedocument.presentationml.tags+xml"/>
  <Override PartName="/ppt/notesSlides/notesSlide31.xml" ContentType="application/vnd.openxmlformats-officedocument.presentationml.notesSlide+xml"/>
  <Override PartName="/ppt/comments/comment5.xml" ContentType="application/vnd.openxmlformats-officedocument.presentationml.comments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tags/tag20.xml" ContentType="application/vnd.openxmlformats-officedocument.presentationml.tags+xml"/>
  <Override PartName="/ppt/notesSlides/notesSlide35.xml" ContentType="application/vnd.openxmlformats-officedocument.presentationml.notesSlide+xml"/>
  <Override PartName="/ppt/tags/tag21.xml" ContentType="application/vnd.openxmlformats-officedocument.presentationml.tags+xml"/>
  <Override PartName="/ppt/notesSlides/notesSlide36.xml" ContentType="application/vnd.openxmlformats-officedocument.presentationml.notesSlide+xml"/>
  <Override PartName="/ppt/tags/tag22.xml" ContentType="application/vnd.openxmlformats-officedocument.presentationml.tags+xml"/>
  <Override PartName="/ppt/notesSlides/notesSlide37.xml" ContentType="application/vnd.openxmlformats-officedocument.presentationml.notesSlide+xml"/>
  <Override PartName="/ppt/tags/tag2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5.xml" ContentType="application/vnd.openxmlformats-officedocument.presentationml.tags+xml"/>
  <Override PartName="/ppt/notesSlides/notesSlide42.xml" ContentType="application/vnd.openxmlformats-officedocument.presentationml.notesSlide+xml"/>
  <Override PartName="/ppt/tags/tag26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7.xml" ContentType="application/vnd.openxmlformats-officedocument.presentationml.tags+xml"/>
  <Override PartName="/ppt/notesSlides/notesSlide45.xml" ContentType="application/vnd.openxmlformats-officedocument.presentationml.notesSlide+xml"/>
  <Override PartName="/ppt/comments/comment6.xml" ContentType="application/vnd.openxmlformats-officedocument.presentationml.comments+xml"/>
  <Override PartName="/ppt/tags/tag28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9.xml" ContentType="application/vnd.openxmlformats-officedocument.presentationml.tags+xml"/>
  <Override PartName="/ppt/notesSlides/notesSlide48.xml" ContentType="application/vnd.openxmlformats-officedocument.presentationml.notesSlide+xml"/>
  <Override PartName="/ppt/tags/tag3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1.xml" ContentType="application/vnd.openxmlformats-officedocument.presentationml.tags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2.xml" ContentType="application/vnd.openxmlformats-officedocument.presentationml.tags+xml"/>
  <Override PartName="/ppt/notesSlides/notesSlide53.xml" ContentType="application/vnd.openxmlformats-officedocument.presentationml.notesSlide+xml"/>
  <Override PartName="/ppt/tags/tag33.xml" ContentType="application/vnd.openxmlformats-officedocument.presentationml.tags+xml"/>
  <Override PartName="/ppt/notesSlides/notesSlide54.xml" ContentType="application/vnd.openxmlformats-officedocument.presentationml.notesSlide+xml"/>
  <Override PartName="/ppt/tags/tag34.xml" ContentType="application/vnd.openxmlformats-officedocument.presentationml.tags+xml"/>
  <Override PartName="/ppt/notesSlides/notesSlide55.xml" ContentType="application/vnd.openxmlformats-officedocument.presentationml.notesSlide+xml"/>
  <Override PartName="/ppt/tags/tag35.xml" ContentType="application/vnd.openxmlformats-officedocument.presentationml.tags+xml"/>
  <Override PartName="/ppt/notesSlides/notesSlide5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57.xml" ContentType="application/vnd.openxmlformats-officedocument.presentationml.notesSlide+xml"/>
  <Override PartName="/ppt/tags/tag36.xml" ContentType="application/vnd.openxmlformats-officedocument.presentationml.tags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493" r:id="rId3"/>
    <p:sldId id="490" r:id="rId4"/>
    <p:sldId id="491" r:id="rId5"/>
    <p:sldId id="503" r:id="rId6"/>
    <p:sldId id="531" r:id="rId7"/>
    <p:sldId id="532" r:id="rId8"/>
    <p:sldId id="495" r:id="rId9"/>
    <p:sldId id="598" r:id="rId10"/>
    <p:sldId id="505" r:id="rId11"/>
    <p:sldId id="520" r:id="rId12"/>
    <p:sldId id="521" r:id="rId13"/>
    <p:sldId id="511" r:id="rId14"/>
    <p:sldId id="522" r:id="rId15"/>
    <p:sldId id="523" r:id="rId16"/>
    <p:sldId id="509" r:id="rId17"/>
    <p:sldId id="530" r:id="rId18"/>
    <p:sldId id="536" r:id="rId19"/>
    <p:sldId id="575" r:id="rId20"/>
    <p:sldId id="290" r:id="rId21"/>
    <p:sldId id="539" r:id="rId22"/>
    <p:sldId id="540" r:id="rId23"/>
    <p:sldId id="601" r:id="rId24"/>
    <p:sldId id="574" r:id="rId25"/>
    <p:sldId id="563" r:id="rId26"/>
    <p:sldId id="568" r:id="rId27"/>
    <p:sldId id="567" r:id="rId28"/>
    <p:sldId id="569" r:id="rId29"/>
    <p:sldId id="512" r:id="rId30"/>
    <p:sldId id="599" r:id="rId31"/>
    <p:sldId id="288" r:id="rId32"/>
    <p:sldId id="583" r:id="rId33"/>
    <p:sldId id="315" r:id="rId34"/>
    <p:sldId id="584" r:id="rId35"/>
    <p:sldId id="604" r:id="rId36"/>
    <p:sldId id="605" r:id="rId37"/>
    <p:sldId id="607" r:id="rId38"/>
    <p:sldId id="612" r:id="rId39"/>
    <p:sldId id="513" r:id="rId40"/>
    <p:sldId id="543" r:id="rId41"/>
    <p:sldId id="593" r:id="rId42"/>
    <p:sldId id="595" r:id="rId43"/>
    <p:sldId id="613" r:id="rId44"/>
    <p:sldId id="596" r:id="rId45"/>
    <p:sldId id="546" r:id="rId46"/>
    <p:sldId id="610" r:id="rId47"/>
    <p:sldId id="514" r:id="rId48"/>
    <p:sldId id="600" r:id="rId49"/>
    <p:sldId id="321" r:id="rId50"/>
    <p:sldId id="588" r:id="rId51"/>
    <p:sldId id="589" r:id="rId52"/>
    <p:sldId id="590" r:id="rId53"/>
    <p:sldId id="323" r:id="rId54"/>
    <p:sldId id="324" r:id="rId55"/>
    <p:sldId id="325" r:id="rId56"/>
    <p:sldId id="326" r:id="rId57"/>
    <p:sldId id="515" r:id="rId58"/>
    <p:sldId id="59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E77D4-879C-47FD-BC3D-6EC01E545B80}">
          <p14:sldIdLst>
            <p14:sldId id="256"/>
            <p14:sldId id="493"/>
            <p14:sldId id="490"/>
            <p14:sldId id="491"/>
            <p14:sldId id="503"/>
            <p14:sldId id="531"/>
            <p14:sldId id="532"/>
            <p14:sldId id="495"/>
            <p14:sldId id="598"/>
            <p14:sldId id="505"/>
            <p14:sldId id="520"/>
            <p14:sldId id="521"/>
            <p14:sldId id="511"/>
            <p14:sldId id="522"/>
            <p14:sldId id="523"/>
            <p14:sldId id="509"/>
            <p14:sldId id="530"/>
            <p14:sldId id="536"/>
            <p14:sldId id="575"/>
            <p14:sldId id="290"/>
            <p14:sldId id="539"/>
            <p14:sldId id="540"/>
            <p14:sldId id="601"/>
            <p14:sldId id="574"/>
            <p14:sldId id="563"/>
            <p14:sldId id="568"/>
            <p14:sldId id="567"/>
            <p14:sldId id="569"/>
            <p14:sldId id="512"/>
            <p14:sldId id="599"/>
            <p14:sldId id="288"/>
            <p14:sldId id="583"/>
            <p14:sldId id="315"/>
            <p14:sldId id="584"/>
            <p14:sldId id="604"/>
            <p14:sldId id="605"/>
            <p14:sldId id="607"/>
            <p14:sldId id="612"/>
            <p14:sldId id="513"/>
            <p14:sldId id="543"/>
            <p14:sldId id="593"/>
            <p14:sldId id="595"/>
            <p14:sldId id="613"/>
            <p14:sldId id="596"/>
            <p14:sldId id="546"/>
            <p14:sldId id="610"/>
            <p14:sldId id="514"/>
            <p14:sldId id="600"/>
            <p14:sldId id="321"/>
            <p14:sldId id="588"/>
            <p14:sldId id="589"/>
            <p14:sldId id="590"/>
            <p14:sldId id="323"/>
            <p14:sldId id="324"/>
            <p14:sldId id="325"/>
            <p14:sldId id="326"/>
            <p14:sldId id="515"/>
            <p14:sldId id="5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akit Seemakhupt" initials="KS" lastIdx="18" clrIdx="0">
    <p:extLst>
      <p:ext uri="{19B8F6BF-5375-455C-9EA6-DF929625EA0E}">
        <p15:presenceInfo xmlns:p15="http://schemas.microsoft.com/office/powerpoint/2012/main" userId="83b306545fedb56a" providerId="Windows Live"/>
      </p:ext>
    </p:extLst>
  </p:cmAuthor>
  <p:cmAuthor id="2" name="Liu Sihang" initials="LS" lastIdx="10" clrIdx="1">
    <p:extLst>
      <p:ext uri="{19B8F6BF-5375-455C-9EA6-DF929625EA0E}">
        <p15:presenceInfo xmlns:p15="http://schemas.microsoft.com/office/powerpoint/2012/main" userId="1310673794729c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29C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674"/>
  </p:normalViewPr>
  <p:slideViewPr>
    <p:cSldViewPr snapToGrid="0">
      <p:cViewPr varScale="1">
        <p:scale>
          <a:sx n="145" d="100"/>
          <a:sy n="145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3b306545fedb56a/pmnet_results_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3b306545fedb56a/pmnet_results_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3b306545fedb56a/pmnet_results_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d.docs.live.net/83b306545fedb56a/pmnet_results_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23639028036772"/>
          <c:y val="0.17425496468717075"/>
          <c:w val="0.80048520101123877"/>
          <c:h val="0.51968066953506975"/>
        </c:manualLayout>
      </c:layout>
      <c:scatterChart>
        <c:scatterStyle val="lineMarker"/>
        <c:varyColors val="0"/>
        <c:ser>
          <c:idx val="1"/>
          <c:order val="0"/>
          <c:tx>
            <c:v>Client-Server</c:v>
          </c:tx>
          <c:spPr>
            <a:ln w="38100" cap="rnd">
              <a:solidFill>
                <a:srgbClr val="FF6D6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stress!$M$2:$M$10</c:f>
              <c:numCache>
                <c:formatCode>General</c:formatCode>
                <c:ptCount val="9"/>
                <c:pt idx="0">
                  <c:v>1270.2183563693225</c:v>
                </c:pt>
                <c:pt idx="1">
                  <c:v>2393.3282575207609</c:v>
                </c:pt>
                <c:pt idx="2">
                  <c:v>3663.7976989228268</c:v>
                </c:pt>
                <c:pt idx="3">
                  <c:v>5182.752532078749</c:v>
                </c:pt>
                <c:pt idx="4">
                  <c:v>6886.6009635372084</c:v>
                </c:pt>
                <c:pt idx="5">
                  <c:v>8221.8978102189776</c:v>
                </c:pt>
                <c:pt idx="6">
                  <c:v>9207.9878547238113</c:v>
                </c:pt>
                <c:pt idx="7">
                  <c:v>9812.4699412890986</c:v>
                </c:pt>
                <c:pt idx="8">
                  <c:v>9749.270314586176</c:v>
                </c:pt>
              </c:numCache>
            </c:numRef>
          </c:xVal>
          <c:yVal>
            <c:numRef>
              <c:f>stress!$D$2:$D$10</c:f>
              <c:numCache>
                <c:formatCode>General</c:formatCode>
                <c:ptCount val="9"/>
                <c:pt idx="0">
                  <c:v>53.206600000000002</c:v>
                </c:pt>
                <c:pt idx="1">
                  <c:v>56.476999999999997</c:v>
                </c:pt>
                <c:pt idx="2">
                  <c:v>55.339300000000001</c:v>
                </c:pt>
                <c:pt idx="3">
                  <c:v>52.160699999999999</c:v>
                </c:pt>
                <c:pt idx="4">
                  <c:v>49.069200000000002</c:v>
                </c:pt>
                <c:pt idx="5">
                  <c:v>49.32</c:v>
                </c:pt>
                <c:pt idx="6">
                  <c:v>51.378</c:v>
                </c:pt>
                <c:pt idx="7">
                  <c:v>55.100499999999997</c:v>
                </c:pt>
                <c:pt idx="8">
                  <c:v>62.389899999999997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CA-4C6C-A02E-672541837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914927"/>
        <c:axId val="373894095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v>PMNet-Switch</c:v>
                </c:tx>
                <c:spPr>
                  <a:ln w="38100" cap="rnd">
                    <a:solidFill>
                      <a:schemeClr val="accent5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stress!$K$2:$K$7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3013.8947118784754</c:v>
                      </c:pt>
                      <c:pt idx="1">
                        <c:v>6308.5207756232694</c:v>
                      </c:pt>
                      <c:pt idx="2">
                        <c:v>8959.5380573903276</c:v>
                      </c:pt>
                      <c:pt idx="3">
                        <c:v>9765.3612887291092</c:v>
                      </c:pt>
                      <c:pt idx="4">
                        <c:v>9698.0268178349488</c:v>
                      </c:pt>
                      <c:pt idx="5">
                        <c:v>9747.63903822053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stress!$B$2:$B$7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23.613299999999999</c:v>
                      </c:pt>
                      <c:pt idx="1">
                        <c:v>22.5625</c:v>
                      </c:pt>
                      <c:pt idx="2">
                        <c:v>23.829799999999999</c:v>
                      </c:pt>
                      <c:pt idx="3">
                        <c:v>29.151199999999999</c:v>
                      </c:pt>
                      <c:pt idx="4">
                        <c:v>36.692</c:v>
                      </c:pt>
                      <c:pt idx="5">
                        <c:v>43.8063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D3CA-4C6C-A02E-672541837A17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PMNet-NIC</c:v>
                </c:tx>
                <c:spPr>
                  <a:ln w="38100" cap="rnd">
                    <a:solidFill>
                      <a:srgbClr val="002060"/>
                    </a:solidFill>
                    <a:prstDash val="sys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stress!$L$2:$L$7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2832.0499810979127</c:v>
                      </c:pt>
                      <c:pt idx="1">
                        <c:v>5484.4389986398337</c:v>
                      </c:pt>
                      <c:pt idx="2">
                        <c:v>8194.9556866553303</c:v>
                      </c:pt>
                      <c:pt idx="3">
                        <c:v>9780.5599551980886</c:v>
                      </c:pt>
                      <c:pt idx="4">
                        <c:v>9768.1760160314043</c:v>
                      </c:pt>
                      <c:pt idx="5">
                        <c:v>9809.5782879275539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stress!$C$2:$C$7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25.1295</c:v>
                      </c:pt>
                      <c:pt idx="1">
                        <c:v>25.9527</c:v>
                      </c:pt>
                      <c:pt idx="2">
                        <c:v>26.053100000000001</c:v>
                      </c:pt>
                      <c:pt idx="3">
                        <c:v>29.105899999999998</c:v>
                      </c:pt>
                      <c:pt idx="4">
                        <c:v>36.4285</c:v>
                      </c:pt>
                      <c:pt idx="5">
                        <c:v>43.529699999999998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3CA-4C6C-A02E-672541837A17}"/>
                  </c:ext>
                </c:extLst>
              </c15:ser>
            </c15:filteredScatterSeries>
          </c:ext>
        </c:extLst>
      </c:scatterChart>
      <c:valAx>
        <c:axId val="373914927"/>
        <c:scaling>
          <c:orientation val="minMax"/>
          <c:max val="10000"/>
          <c:min val="0"/>
        </c:scaling>
        <c:delete val="0"/>
        <c:axPos val="b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94095"/>
        <c:crosses val="autoZero"/>
        <c:crossBetween val="midCat"/>
        <c:dispUnits>
          <c:builtInUnit val="thousands"/>
          <c:dispUnitsLbl>
            <c:layout>
              <c:manualLayout>
                <c:xMode val="edge"/>
                <c:yMode val="edge"/>
                <c:x val="0.30310339357234029"/>
                <c:y val="0.84892434070349387"/>
              </c:manualLayout>
            </c:layout>
            <c:tx>
              <c:rich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2000" b="1">
                      <a:solidFill>
                        <a:schemeClr val="tx1"/>
                      </a:solidFill>
                      <a:latin typeface="+mn-lt"/>
                    </a:rPr>
                    <a:t>Aggregated Bandwidth (Gbps)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373894095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  <a:latin typeface="+mn-lt"/>
                  </a:rPr>
                  <a:t>Latency (</a:t>
                </a:r>
                <a:r>
                  <a:rPr lang="el-GR" sz="2400" b="1">
                    <a:solidFill>
                      <a:schemeClr val="tx1"/>
                    </a:solidFill>
                    <a:latin typeface="+mn-lt"/>
                  </a:rPr>
                  <a:t>μ</a:t>
                </a:r>
                <a:r>
                  <a:rPr lang="en-US" sz="2400" b="1">
                    <a:solidFill>
                      <a:schemeClr val="tx1"/>
                    </a:solidFill>
                    <a:latin typeface="+mn-lt"/>
                  </a:rPr>
                  <a:t>s)</a:t>
                </a:r>
              </a:p>
            </c:rich>
          </c:tx>
          <c:layout>
            <c:manualLayout>
              <c:xMode val="edge"/>
              <c:yMode val="edge"/>
              <c:x val="1.871707716550703E-2"/>
              <c:y val="0.142714647021076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14927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201579613268325"/>
          <c:y val="1.3383833180029114E-2"/>
          <c:w val="0.26930631845307329"/>
          <c:h val="0.15311651659310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23639028036772"/>
          <c:y val="0.17425496468717075"/>
          <c:w val="0.80048520101123877"/>
          <c:h val="0.51968066953506975"/>
        </c:manualLayout>
      </c:layout>
      <c:scatterChart>
        <c:scatterStyle val="lineMarker"/>
        <c:varyColors val="0"/>
        <c:ser>
          <c:idx val="1"/>
          <c:order val="0"/>
          <c:tx>
            <c:v>Client-Server</c:v>
          </c:tx>
          <c:spPr>
            <a:ln w="38100" cap="rnd">
              <a:solidFill>
                <a:srgbClr val="FF6D6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stress!$M$2:$M$10</c:f>
              <c:numCache>
                <c:formatCode>General</c:formatCode>
                <c:ptCount val="9"/>
                <c:pt idx="0">
                  <c:v>1270.2183563693225</c:v>
                </c:pt>
                <c:pt idx="1">
                  <c:v>2393.3282575207609</c:v>
                </c:pt>
                <c:pt idx="2">
                  <c:v>3663.7976989228268</c:v>
                </c:pt>
                <c:pt idx="3">
                  <c:v>5182.752532078749</c:v>
                </c:pt>
                <c:pt idx="4">
                  <c:v>6886.6009635372084</c:v>
                </c:pt>
                <c:pt idx="5">
                  <c:v>8221.8978102189776</c:v>
                </c:pt>
                <c:pt idx="6">
                  <c:v>9207.9878547238113</c:v>
                </c:pt>
                <c:pt idx="7">
                  <c:v>9812.4699412890986</c:v>
                </c:pt>
                <c:pt idx="8">
                  <c:v>9749.270314586176</c:v>
                </c:pt>
              </c:numCache>
            </c:numRef>
          </c:xVal>
          <c:yVal>
            <c:numRef>
              <c:f>stress!$D$2:$D$10</c:f>
              <c:numCache>
                <c:formatCode>General</c:formatCode>
                <c:ptCount val="9"/>
                <c:pt idx="0">
                  <c:v>53.206600000000002</c:v>
                </c:pt>
                <c:pt idx="1">
                  <c:v>56.476999999999997</c:v>
                </c:pt>
                <c:pt idx="2">
                  <c:v>55.339300000000001</c:v>
                </c:pt>
                <c:pt idx="3">
                  <c:v>52.160699999999999</c:v>
                </c:pt>
                <c:pt idx="4">
                  <c:v>49.069200000000002</c:v>
                </c:pt>
                <c:pt idx="5">
                  <c:v>49.32</c:v>
                </c:pt>
                <c:pt idx="6">
                  <c:v>51.378</c:v>
                </c:pt>
                <c:pt idx="7">
                  <c:v>55.100499999999997</c:v>
                </c:pt>
                <c:pt idx="8">
                  <c:v>62.389899999999997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B9-4D5E-BE7F-4D6142E377EA}"/>
            </c:ext>
          </c:extLst>
        </c:ser>
        <c:ser>
          <c:idx val="0"/>
          <c:order val="1"/>
          <c:tx>
            <c:v>PMNet-Switch</c:v>
          </c:tx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stress!$K$2:$K$7</c:f>
              <c:numCache>
                <c:formatCode>General</c:formatCode>
                <c:ptCount val="6"/>
                <c:pt idx="0">
                  <c:v>3013.8947118784754</c:v>
                </c:pt>
                <c:pt idx="1">
                  <c:v>6308.5207756232694</c:v>
                </c:pt>
                <c:pt idx="2">
                  <c:v>8959.5380573903276</c:v>
                </c:pt>
                <c:pt idx="3">
                  <c:v>9765.3612887291092</c:v>
                </c:pt>
                <c:pt idx="4">
                  <c:v>9698.0268178349488</c:v>
                </c:pt>
                <c:pt idx="5">
                  <c:v>9747.63903822053</c:v>
                </c:pt>
              </c:numCache>
            </c:numRef>
          </c:xVal>
          <c:yVal>
            <c:numRef>
              <c:f>stress!$B$2:$B$7</c:f>
              <c:numCache>
                <c:formatCode>General</c:formatCode>
                <c:ptCount val="6"/>
                <c:pt idx="0">
                  <c:v>23.613299999999999</c:v>
                </c:pt>
                <c:pt idx="1">
                  <c:v>22.5625</c:v>
                </c:pt>
                <c:pt idx="2">
                  <c:v>23.829799999999999</c:v>
                </c:pt>
                <c:pt idx="3">
                  <c:v>29.151199999999999</c:v>
                </c:pt>
                <c:pt idx="4">
                  <c:v>36.692</c:v>
                </c:pt>
                <c:pt idx="5">
                  <c:v>43.8063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B9-4D5E-BE7F-4D6142E37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914927"/>
        <c:axId val="373894095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PMNet-NIC</c:v>
                </c:tx>
                <c:spPr>
                  <a:ln w="38100" cap="rnd">
                    <a:solidFill>
                      <a:srgbClr val="002060"/>
                    </a:solidFill>
                    <a:prstDash val="sys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stress!$L$2:$L$7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2832.0499810979127</c:v>
                      </c:pt>
                      <c:pt idx="1">
                        <c:v>5484.4389986398337</c:v>
                      </c:pt>
                      <c:pt idx="2">
                        <c:v>8194.9556866553303</c:v>
                      </c:pt>
                      <c:pt idx="3">
                        <c:v>9780.5599551980886</c:v>
                      </c:pt>
                      <c:pt idx="4">
                        <c:v>9768.1760160314043</c:v>
                      </c:pt>
                      <c:pt idx="5">
                        <c:v>9809.5782879275539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stress!$C$2:$C$7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25.1295</c:v>
                      </c:pt>
                      <c:pt idx="1">
                        <c:v>25.9527</c:v>
                      </c:pt>
                      <c:pt idx="2">
                        <c:v>26.053100000000001</c:v>
                      </c:pt>
                      <c:pt idx="3">
                        <c:v>29.105899999999998</c:v>
                      </c:pt>
                      <c:pt idx="4">
                        <c:v>36.4285</c:v>
                      </c:pt>
                      <c:pt idx="5">
                        <c:v>43.529699999999998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60B9-4D5E-BE7F-4D6142E377EA}"/>
                  </c:ext>
                </c:extLst>
              </c15:ser>
            </c15:filteredScatterSeries>
          </c:ext>
        </c:extLst>
      </c:scatterChart>
      <c:valAx>
        <c:axId val="373914927"/>
        <c:scaling>
          <c:orientation val="minMax"/>
          <c:max val="10000"/>
          <c:min val="0"/>
        </c:scaling>
        <c:delete val="0"/>
        <c:axPos val="b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94095"/>
        <c:crosses val="autoZero"/>
        <c:crossBetween val="midCat"/>
        <c:dispUnits>
          <c:builtInUnit val="thousands"/>
          <c:dispUnitsLbl>
            <c:layout>
              <c:manualLayout>
                <c:xMode val="edge"/>
                <c:yMode val="edge"/>
                <c:x val="0.30310339357234029"/>
                <c:y val="0.84892434070349387"/>
              </c:manualLayout>
            </c:layout>
            <c:tx>
              <c:rich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2000" b="1">
                      <a:solidFill>
                        <a:schemeClr val="tx1"/>
                      </a:solidFill>
                      <a:latin typeface="+mn-lt"/>
                    </a:rPr>
                    <a:t>Aggregated Bandwidth (Gbps)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373894095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  <a:latin typeface="+mn-lt"/>
                  </a:rPr>
                  <a:t>Latency (</a:t>
                </a:r>
                <a:r>
                  <a:rPr lang="el-GR" sz="2400" b="1">
                    <a:solidFill>
                      <a:schemeClr val="tx1"/>
                    </a:solidFill>
                    <a:latin typeface="+mn-lt"/>
                  </a:rPr>
                  <a:t>μ</a:t>
                </a:r>
                <a:r>
                  <a:rPr lang="en-US" sz="2400" b="1">
                    <a:solidFill>
                      <a:schemeClr val="tx1"/>
                    </a:solidFill>
                    <a:latin typeface="+mn-lt"/>
                  </a:rPr>
                  <a:t>s)</a:t>
                </a:r>
              </a:p>
            </c:rich>
          </c:tx>
          <c:layout>
            <c:manualLayout>
              <c:xMode val="edge"/>
              <c:yMode val="edge"/>
              <c:x val="1.8717087484973815E-2"/>
              <c:y val="0.129063792735008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14927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752165704633118"/>
          <c:y val="1.9331768678093796E-2"/>
          <c:w val="0.52366868119086385"/>
          <c:h val="0.15311651659310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23639028036772"/>
          <c:y val="0.17425496468717075"/>
          <c:w val="0.80048520101123877"/>
          <c:h val="0.51968066953506975"/>
        </c:manualLayout>
      </c:layout>
      <c:scatterChart>
        <c:scatterStyle val="lineMarker"/>
        <c:varyColors val="0"/>
        <c:ser>
          <c:idx val="1"/>
          <c:order val="0"/>
          <c:tx>
            <c:v>Client-Server</c:v>
          </c:tx>
          <c:spPr>
            <a:ln w="44450" cap="rnd">
              <a:solidFill>
                <a:srgbClr val="FF6D6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stress!$M$2:$M$10</c:f>
              <c:numCache>
                <c:formatCode>General</c:formatCode>
                <c:ptCount val="9"/>
                <c:pt idx="0">
                  <c:v>1270.2183563693225</c:v>
                </c:pt>
                <c:pt idx="1">
                  <c:v>2393.3282575207609</c:v>
                </c:pt>
                <c:pt idx="2">
                  <c:v>3663.7976989228268</c:v>
                </c:pt>
                <c:pt idx="3">
                  <c:v>5182.752532078749</c:v>
                </c:pt>
                <c:pt idx="4">
                  <c:v>6886.6009635372084</c:v>
                </c:pt>
                <c:pt idx="5">
                  <c:v>8221.8978102189776</c:v>
                </c:pt>
                <c:pt idx="6">
                  <c:v>9207.9878547238113</c:v>
                </c:pt>
                <c:pt idx="7">
                  <c:v>9812.4699412890986</c:v>
                </c:pt>
                <c:pt idx="8">
                  <c:v>9749.270314586176</c:v>
                </c:pt>
              </c:numCache>
            </c:numRef>
          </c:xVal>
          <c:yVal>
            <c:numRef>
              <c:f>stress!$D$2:$D$10</c:f>
              <c:numCache>
                <c:formatCode>General</c:formatCode>
                <c:ptCount val="9"/>
                <c:pt idx="0">
                  <c:v>53.206600000000002</c:v>
                </c:pt>
                <c:pt idx="1">
                  <c:v>56.476999999999997</c:v>
                </c:pt>
                <c:pt idx="2">
                  <c:v>55.339300000000001</c:v>
                </c:pt>
                <c:pt idx="3">
                  <c:v>52.160699999999999</c:v>
                </c:pt>
                <c:pt idx="4">
                  <c:v>49.069200000000002</c:v>
                </c:pt>
                <c:pt idx="5">
                  <c:v>49.32</c:v>
                </c:pt>
                <c:pt idx="6">
                  <c:v>51.378</c:v>
                </c:pt>
                <c:pt idx="7">
                  <c:v>55.100499999999997</c:v>
                </c:pt>
                <c:pt idx="8">
                  <c:v>62.389899999999997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BA-43BB-939C-AB047757C52B}"/>
            </c:ext>
          </c:extLst>
        </c:ser>
        <c:ser>
          <c:idx val="0"/>
          <c:order val="1"/>
          <c:tx>
            <c:v>PMNet-Switch</c:v>
          </c:tx>
          <c:spPr>
            <a:ln w="444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stress!$K$2:$K$7</c:f>
              <c:numCache>
                <c:formatCode>General</c:formatCode>
                <c:ptCount val="6"/>
                <c:pt idx="0">
                  <c:v>3013.8947118784754</c:v>
                </c:pt>
                <c:pt idx="1">
                  <c:v>6308.5207756232694</c:v>
                </c:pt>
                <c:pt idx="2">
                  <c:v>8959.5380573903276</c:v>
                </c:pt>
                <c:pt idx="3">
                  <c:v>9765.3612887291092</c:v>
                </c:pt>
                <c:pt idx="4">
                  <c:v>9698.0268178349488</c:v>
                </c:pt>
                <c:pt idx="5">
                  <c:v>9747.63903822053</c:v>
                </c:pt>
              </c:numCache>
            </c:numRef>
          </c:xVal>
          <c:yVal>
            <c:numRef>
              <c:f>stress!$B$2:$B$7</c:f>
              <c:numCache>
                <c:formatCode>General</c:formatCode>
                <c:ptCount val="6"/>
                <c:pt idx="0">
                  <c:v>23.613299999999999</c:v>
                </c:pt>
                <c:pt idx="1">
                  <c:v>22.5625</c:v>
                </c:pt>
                <c:pt idx="2">
                  <c:v>23.829799999999999</c:v>
                </c:pt>
                <c:pt idx="3">
                  <c:v>29.151199999999999</c:v>
                </c:pt>
                <c:pt idx="4">
                  <c:v>36.692</c:v>
                </c:pt>
                <c:pt idx="5">
                  <c:v>43.8063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7BA-43BB-939C-AB047757C52B}"/>
            </c:ext>
          </c:extLst>
        </c:ser>
        <c:ser>
          <c:idx val="2"/>
          <c:order val="2"/>
          <c:tx>
            <c:v>PMNet-NIC</c:v>
          </c:tx>
          <c:spPr>
            <a:ln w="444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stress!$L$2:$L$7</c:f>
              <c:numCache>
                <c:formatCode>General</c:formatCode>
                <c:ptCount val="6"/>
                <c:pt idx="0">
                  <c:v>2832.0499810979127</c:v>
                </c:pt>
                <c:pt idx="1">
                  <c:v>5484.4389986398337</c:v>
                </c:pt>
                <c:pt idx="2">
                  <c:v>8194.9556866553303</c:v>
                </c:pt>
                <c:pt idx="3">
                  <c:v>9780.5599551980886</c:v>
                </c:pt>
                <c:pt idx="4">
                  <c:v>9768.1760160314043</c:v>
                </c:pt>
                <c:pt idx="5">
                  <c:v>9809.5782879275539</c:v>
                </c:pt>
              </c:numCache>
            </c:numRef>
          </c:xVal>
          <c:yVal>
            <c:numRef>
              <c:f>stress!$C$2:$C$7</c:f>
              <c:numCache>
                <c:formatCode>General</c:formatCode>
                <c:ptCount val="6"/>
                <c:pt idx="0">
                  <c:v>25.1295</c:v>
                </c:pt>
                <c:pt idx="1">
                  <c:v>25.9527</c:v>
                </c:pt>
                <c:pt idx="2">
                  <c:v>26.053100000000001</c:v>
                </c:pt>
                <c:pt idx="3">
                  <c:v>29.105899999999998</c:v>
                </c:pt>
                <c:pt idx="4">
                  <c:v>36.4285</c:v>
                </c:pt>
                <c:pt idx="5">
                  <c:v>43.529699999999998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7BA-43BB-939C-AB047757C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914927"/>
        <c:axId val="373894095"/>
      </c:scatterChart>
      <c:valAx>
        <c:axId val="373914927"/>
        <c:scaling>
          <c:orientation val="minMax"/>
          <c:max val="10000"/>
          <c:min val="0"/>
        </c:scaling>
        <c:delete val="0"/>
        <c:axPos val="b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94095"/>
        <c:crosses val="autoZero"/>
        <c:crossBetween val="midCat"/>
        <c:dispUnits>
          <c:builtInUnit val="thousands"/>
          <c:dispUnitsLbl>
            <c:layout>
              <c:manualLayout>
                <c:xMode val="edge"/>
                <c:yMode val="edge"/>
                <c:x val="0.30310339357234029"/>
                <c:y val="0.84892434070349387"/>
              </c:manualLayout>
            </c:layout>
            <c:tx>
              <c:rich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2000" b="1">
                      <a:solidFill>
                        <a:schemeClr val="tx1"/>
                      </a:solidFill>
                      <a:latin typeface="+mn-lt"/>
                    </a:rPr>
                    <a:t>Aggregated Bandwidth (Gbps)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373894095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  <a:latin typeface="+mn-lt"/>
                  </a:rPr>
                  <a:t>Latency (</a:t>
                </a:r>
                <a:r>
                  <a:rPr lang="el-GR" sz="2400" b="1">
                    <a:solidFill>
                      <a:schemeClr val="tx1"/>
                    </a:solidFill>
                    <a:latin typeface="+mn-lt"/>
                  </a:rPr>
                  <a:t>μ</a:t>
                </a:r>
                <a:r>
                  <a:rPr lang="en-US" sz="2400" b="1">
                    <a:solidFill>
                      <a:schemeClr val="tx1"/>
                    </a:solidFill>
                    <a:latin typeface="+mn-lt"/>
                  </a:rPr>
                  <a:t>s)</a:t>
                </a:r>
              </a:p>
            </c:rich>
          </c:tx>
          <c:layout>
            <c:manualLayout>
              <c:xMode val="edge"/>
              <c:yMode val="edge"/>
              <c:x val="1.8717087484973815E-2"/>
              <c:y val="0.129063792735008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14927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752165704633118"/>
          <c:y val="1.9331768678093796E-2"/>
          <c:w val="0.84020851985569411"/>
          <c:h val="0.15311651659310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11969766665765"/>
          <c:y val="0.11108878631550365"/>
          <c:w val="0.51179475660352058"/>
          <c:h val="0.68010197001236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replication!$E$52</c:f>
              <c:strCache>
                <c:ptCount val="1"/>
                <c:pt idx="0">
                  <c:v>Client-Server</c:v>
                </c:pt>
              </c:strCache>
            </c:strRef>
          </c:tx>
          <c:spPr>
            <a:solidFill>
              <a:srgbClr val="E20000"/>
            </a:solidFill>
            <a:ln>
              <a:noFill/>
            </a:ln>
            <a:effectLst/>
          </c:spPr>
          <c:invertIfNegative val="0"/>
          <c:cat>
            <c:strRef>
              <c:f>replication!$D$53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replication!$E$53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1-43D1-8BB0-C932F5F4F739}"/>
            </c:ext>
          </c:extLst>
        </c:ser>
        <c:ser>
          <c:idx val="1"/>
          <c:order val="1"/>
          <c:tx>
            <c:strRef>
              <c:f>replication!$F$52</c:f>
              <c:strCache>
                <c:ptCount val="1"/>
                <c:pt idx="0">
                  <c:v>Client-Server+Replication</c:v>
                </c:pt>
              </c:strCache>
            </c:strRef>
          </c:tx>
          <c:spPr>
            <a:solidFill>
              <a:srgbClr val="FFA7A7"/>
            </a:solidFill>
            <a:ln>
              <a:noFill/>
            </a:ln>
            <a:effectLst/>
          </c:spPr>
          <c:invertIfNegative val="0"/>
          <c:cat>
            <c:strRef>
              <c:f>replication!$D$53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replication!$F$53</c:f>
              <c:numCache>
                <c:formatCode>General</c:formatCode>
                <c:ptCount val="1"/>
                <c:pt idx="0">
                  <c:v>1.5717973980086981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71-43D1-8BB0-C932F5F4F739}"/>
            </c:ext>
          </c:extLst>
        </c:ser>
        <c:ser>
          <c:idx val="2"/>
          <c:order val="2"/>
          <c:tx>
            <c:strRef>
              <c:f>replication!$G$52</c:f>
              <c:strCache>
                <c:ptCount val="1"/>
                <c:pt idx="0">
                  <c:v>PMNet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replication!$D$53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replication!$G$53</c:f>
              <c:numCache>
                <c:formatCode>General</c:formatCode>
                <c:ptCount val="1"/>
                <c:pt idx="0">
                  <c:v>0.22971619583577857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71-43D1-8BB0-C932F5F4F739}"/>
            </c:ext>
          </c:extLst>
        </c:ser>
        <c:ser>
          <c:idx val="3"/>
          <c:order val="3"/>
          <c:tx>
            <c:strRef>
              <c:f>replication!$H$52</c:f>
              <c:strCache>
                <c:ptCount val="1"/>
                <c:pt idx="0">
                  <c:v>PMNet+Replicaiton</c:v>
                </c:pt>
              </c:strCache>
            </c:strRef>
          </c:tx>
          <c:spPr>
            <a:solidFill>
              <a:srgbClr val="599AD5"/>
            </a:solidFill>
            <a:ln>
              <a:noFill/>
            </a:ln>
            <a:effectLst/>
          </c:spPr>
          <c:invertIfNegative val="0"/>
          <c:cat>
            <c:strRef>
              <c:f>replication!$D$53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replication!$H$53</c:f>
              <c:numCache>
                <c:formatCode>General</c:formatCode>
                <c:ptCount val="1"/>
                <c:pt idx="0">
                  <c:v>0.26731876787313968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71-43D1-8BB0-C932F5F4F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9337919"/>
        <c:axId val="259339551"/>
      </c:barChart>
      <c:catAx>
        <c:axId val="25933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339551"/>
        <c:crosses val="autoZero"/>
        <c:auto val="1"/>
        <c:lblAlgn val="ctr"/>
        <c:lblOffset val="100"/>
        <c:noMultiLvlLbl val="0"/>
      </c:catAx>
      <c:valAx>
        <c:axId val="259339551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solidFill>
                      <a:schemeClr val="tx1"/>
                    </a:solidFill>
                    <a:latin typeface="+mn-lt"/>
                  </a:rPr>
                  <a:t>Norm. Latency</a:t>
                </a:r>
              </a:p>
            </c:rich>
          </c:tx>
          <c:layout>
            <c:manualLayout>
              <c:xMode val="edge"/>
              <c:yMode val="edge"/>
              <c:x val="6.3367961993410452E-2"/>
              <c:y val="0.15119558331070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337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2T17:36:27.384" idx="13">
    <p:pos x="10" y="10"/>
    <p:text>fix line space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9T20:49:01.610" idx="8">
    <p:pos x="7048" y="569"/>
    <p:text>Todo: 
Conclusion should be these are latency critical. In your talk, here you should mention that now let’s see an example if how the requests are handled by the storage servers</p:text>
    <p:extLst>
      <p:ext uri="{C676402C-5697-4E1C-873F-D02D1690AC5C}">
        <p15:threadingInfo xmlns:p15="http://schemas.microsoft.com/office/powerpoint/2012/main" timeZoneBias="240"/>
      </p:ext>
    </p:extLst>
  </p:cm>
  <p:cm authorId="1" dt="2021-05-31T05:54:51.843" idx="10">
    <p:pos x="6906" y="734"/>
    <p:text>Todo: Mention the names of the applications and backend servers
Todo: Mention why these applications are important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6-03T17:04:38.858" idx="10">
    <p:pos x="10" y="10"/>
    <p:text>Animated "server" when you are talking about the conclusion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27T18:01:58.543" idx="6">
    <p:pos x="10" y="10"/>
    <p:text>Show the timeline improvement after (simple) compute can be handled by network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1T13:04:39.662" idx="11">
    <p:pos x="10" y="10"/>
    <p:text>Todo: Some text about baseline
What is MAT
What is Network IF – changed to network port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2T19:44:08.066" idx="15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0A3FBF-0849-42A0-95DE-37D6B8A0D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173E8-7C01-4D88-8AD8-BB5360B63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3268E-73FD-45E0-9B39-20DF33F8898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949C4-3632-4863-B3D8-76E8048826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56DE-9FE1-4CE8-8568-C1BFD4B257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ABE7-24DE-422C-A35E-612D34A8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31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5324C-8EB2-4BF5-929D-F176A816D610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CD6AD-87BD-473C-A113-150FB2462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8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Hi, I am Korakit Seemakhupt.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I am going to talk about our work </a:t>
            </a:r>
            <a:r>
              <a:rPr lang="en-US" sz="1600" err="1"/>
              <a:t>PMNet</a:t>
            </a:r>
            <a:r>
              <a:rPr lang="en-US" sz="1600"/>
              <a:t>; A system that accelerates update request by persistently stores data in network.</a:t>
            </a:r>
          </a:p>
          <a:p>
            <a:r>
              <a:rPr lang="en-US" sz="1600"/>
              <a:t>This work has been done with our collaborators </a:t>
            </a:r>
            <a:r>
              <a:rPr lang="en-US" sz="1600" err="1"/>
              <a:t>Sihang</a:t>
            </a:r>
            <a:r>
              <a:rPr lang="en-US" sz="1600"/>
              <a:t> Liu, </a:t>
            </a:r>
            <a:r>
              <a:rPr lang="en-US" sz="1600" err="1"/>
              <a:t>Yasas</a:t>
            </a:r>
            <a:r>
              <a:rPr lang="en-US" sz="1600"/>
              <a:t> </a:t>
            </a:r>
            <a:r>
              <a:rPr lang="en-US" sz="1600" err="1"/>
              <a:t>Senevirathne</a:t>
            </a:r>
            <a:r>
              <a:rPr lang="en-US" sz="1600"/>
              <a:t> and Samira Khan from University of Virginia and Muhammad Shahbaz while he was at Stanford.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However, there are existing approaches that mitigates the server sided latency.</a:t>
            </a:r>
          </a:p>
          <a:p>
            <a:endParaRPr lang="en-US" sz="1600"/>
          </a:p>
          <a:p>
            <a:r>
              <a:rPr lang="en-US" sz="1600"/>
              <a:t>First is in-network compute.</a:t>
            </a:r>
          </a:p>
          <a:p>
            <a:r>
              <a:rPr lang="en-US" sz="1600"/>
              <a:t>In network compute adds application logic in network device.</a:t>
            </a:r>
          </a:p>
          <a:p>
            <a:r>
              <a:rPr lang="en-US" sz="1600"/>
              <a:t>It reduce the latency of compute tasks.</a:t>
            </a:r>
          </a:p>
          <a:p>
            <a:endParaRPr lang="en-US" sz="1600"/>
          </a:p>
          <a:p>
            <a:r>
              <a:rPr lang="en-US" sz="1600"/>
              <a:t>Another way to reduce latency is by caching data in-network.</a:t>
            </a:r>
          </a:p>
          <a:p>
            <a:r>
              <a:rPr lang="en-US" sz="1600"/>
              <a:t>In network data caching adds volatile cache in network devices.</a:t>
            </a:r>
          </a:p>
          <a:p>
            <a:r>
              <a:rPr lang="en-US" sz="1600"/>
              <a:t>It reduces latency of read request. Here is how.</a:t>
            </a:r>
          </a:p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87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in-network cache, the client sends the request to the server.</a:t>
            </a:r>
          </a:p>
          <a:p>
            <a:r>
              <a:rPr lang="en-US" sz="1600"/>
              <a:t>When the request arrives at an in-network cache, the cache looks up for an entry in the memory.</a:t>
            </a:r>
          </a:p>
          <a:p>
            <a:r>
              <a:rPr lang="en-US" sz="1600"/>
              <a:t>In a case where the cache hits, the in-network cache responds the read request, thus, removing the server from the critical path of that request.</a:t>
            </a:r>
          </a:p>
          <a:p>
            <a:r>
              <a:rPr lang="en-US" sz="1600"/>
              <a:t>In a case where the cache misses, the request is forwarded to the server.</a:t>
            </a:r>
          </a:p>
          <a:p>
            <a:r>
              <a:rPr lang="en-US" sz="1600"/>
              <a:t>Therefore, some read request can be served faster in the network device.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47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However, because failure can happen while the request is being delivered to the server,</a:t>
            </a:r>
          </a:p>
          <a:p>
            <a:r>
              <a:rPr lang="en-US" sz="1600"/>
              <a:t>for the update request, the client waits until it receives the response directly because it needs to ensure that the request is persistently stored on the server.</a:t>
            </a:r>
          </a:p>
          <a:p>
            <a:r>
              <a:rPr lang="en-US" sz="1600"/>
              <a:t>Thus, in-network caching lacks persistent storage and cannot move update request latency off the critical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6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Next I will talk about the Key idea of </a:t>
            </a:r>
            <a:r>
              <a:rPr lang="en-US" sz="1600" err="1"/>
              <a:t>PMNet</a:t>
            </a:r>
            <a:r>
              <a:rPr lang="en-US" sz="160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1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To reduce the blocking time of update requests, </a:t>
            </a:r>
            <a:r>
              <a:rPr lang="en-US" sz="1600" err="1"/>
              <a:t>PMNet</a:t>
            </a:r>
            <a:r>
              <a:rPr lang="en-US" sz="1600"/>
              <a:t> adds persistent memory to network devices.</a:t>
            </a:r>
          </a:p>
          <a:p>
            <a:r>
              <a:rPr lang="en-US" sz="1600"/>
              <a:t>Persistent memory allows </a:t>
            </a:r>
            <a:r>
              <a:rPr lang="en-US" sz="1600" err="1"/>
              <a:t>PMNet</a:t>
            </a:r>
            <a:r>
              <a:rPr lang="en-US" sz="1600"/>
              <a:t> to persistently log update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7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Here is how </a:t>
            </a:r>
            <a:r>
              <a:rPr lang="en-US" sz="1600" dirty="0" err="1"/>
              <a:t>PMNet’s</a:t>
            </a:r>
            <a:r>
              <a:rPr lang="en-US" sz="1600" dirty="0"/>
              <a:t> persistent logging works.</a:t>
            </a:r>
          </a:p>
          <a:p>
            <a:r>
              <a:rPr lang="en-US" sz="1600" dirty="0"/>
              <a:t>Upon receiving update request from the client, </a:t>
            </a:r>
            <a:r>
              <a:rPr lang="en-US" sz="1600" dirty="0" err="1"/>
              <a:t>PMNet</a:t>
            </a:r>
            <a:r>
              <a:rPr lang="en-US" sz="1600" dirty="0"/>
              <a:t> logs the request in the persistent memory.</a:t>
            </a:r>
          </a:p>
          <a:p>
            <a:r>
              <a:rPr lang="en-US" sz="1600" dirty="0"/>
              <a:t>After the request persists  in the memory, </a:t>
            </a:r>
            <a:r>
              <a:rPr lang="en-US" sz="1600" dirty="0" err="1"/>
              <a:t>PMNet</a:t>
            </a:r>
            <a:r>
              <a:rPr lang="en-US" sz="1600" dirty="0"/>
              <a:t> sends ACK to immediately unblock the client.</a:t>
            </a:r>
          </a:p>
          <a:p>
            <a:r>
              <a:rPr lang="en-US" sz="1600" dirty="0"/>
              <a:t>Then, </a:t>
            </a:r>
            <a:r>
              <a:rPr lang="en-US" sz="1600" dirty="0" err="1"/>
              <a:t>PMNet</a:t>
            </a:r>
            <a:r>
              <a:rPr lang="en-US" sz="1600" dirty="0"/>
              <a:t> forwards the update request to the server, the server then process the request off the critical path.</a:t>
            </a:r>
          </a:p>
          <a:p>
            <a:r>
              <a:rPr lang="en-US" sz="1600" dirty="0"/>
              <a:t>Therefore, </a:t>
            </a:r>
            <a:r>
              <a:rPr lang="en-US" sz="1600" dirty="0" err="1"/>
              <a:t>PMNet</a:t>
            </a:r>
            <a:r>
              <a:rPr lang="en-US" sz="1600" dirty="0"/>
              <a:t> enables sub-RTT data persistence in the network.</a:t>
            </a:r>
          </a:p>
          <a:p>
            <a:endParaRPr lang="en-US" sz="1600" dirty="0"/>
          </a:p>
          <a:p>
            <a:r>
              <a:rPr lang="en-US" sz="1600" dirty="0"/>
              <a:t>/Fix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57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However, there are challenges for persistent logging.</a:t>
            </a:r>
          </a:p>
          <a:p>
            <a:r>
              <a:rPr lang="en-US" sz="1600"/>
              <a:t>First is how to recover lost packet when failure happens.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20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example, after the client sends the update request, </a:t>
            </a:r>
            <a:r>
              <a:rPr lang="en-US" sz="1600" err="1"/>
              <a:t>PMNet</a:t>
            </a:r>
            <a:r>
              <a:rPr lang="en-US" sz="1600"/>
              <a:t> logs the update request and sends the ACK to unblock the client.</a:t>
            </a:r>
          </a:p>
          <a:p>
            <a:r>
              <a:rPr lang="en-US" sz="1600"/>
              <a:t>Then a failure happens while the request is being forwarded to the server.</a:t>
            </a:r>
          </a:p>
          <a:p>
            <a:r>
              <a:rPr lang="en-US" sz="1600"/>
              <a:t>Since, the client is already received an ACK and proceeds to the next operation, it cannot resend the request.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96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In order to recover a missing request,</a:t>
            </a:r>
          </a:p>
          <a:p>
            <a:r>
              <a:rPr lang="en-US" sz="1600"/>
              <a:t>First, the server detects a failure using a timeout or a heartbeat signal.</a:t>
            </a:r>
          </a:p>
          <a:p>
            <a:r>
              <a:rPr lang="en-US" sz="1600"/>
              <a:t>Then, the server sends Retransmit request to </a:t>
            </a:r>
            <a:r>
              <a:rPr lang="en-US" sz="1600" err="1"/>
              <a:t>PMNet</a:t>
            </a:r>
            <a:r>
              <a:rPr lang="en-US" sz="1600"/>
              <a:t>.</a:t>
            </a:r>
          </a:p>
          <a:p>
            <a:r>
              <a:rPr lang="en-US" sz="1600" err="1"/>
              <a:t>PMNet</a:t>
            </a:r>
            <a:r>
              <a:rPr lang="en-US" sz="1600"/>
              <a:t> reads logged update request in PM and resends it to the server.</a:t>
            </a:r>
          </a:p>
          <a:p>
            <a:r>
              <a:rPr lang="en-US" sz="1600"/>
              <a:t>The server then processes the request normally.</a:t>
            </a:r>
          </a:p>
          <a:p>
            <a:r>
              <a:rPr lang="en-US" sz="1600"/>
              <a:t>Therefore, </a:t>
            </a:r>
            <a:r>
              <a:rPr lang="en-US" sz="1600" err="1"/>
              <a:t>PMNet</a:t>
            </a:r>
            <a:r>
              <a:rPr lang="en-US" sz="1600"/>
              <a:t> recovers lost requests from persistent logs.</a:t>
            </a:r>
          </a:p>
          <a:p>
            <a:endParaRPr lang="en-US" sz="1600"/>
          </a:p>
          <a:p>
            <a:r>
              <a:rPr lang="en-US" sz="1600"/>
              <a:t>//Add heartbeat</a:t>
            </a:r>
          </a:p>
          <a:p>
            <a:r>
              <a:rPr lang="en-US" sz="1600"/>
              <a:t>//Fix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34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Next challenge is how </a:t>
            </a:r>
            <a:r>
              <a:rPr lang="en-US" sz="1600" err="1"/>
              <a:t>PMNet</a:t>
            </a:r>
            <a:r>
              <a:rPr lang="en-US" sz="1600"/>
              <a:t> ensure that the requests are executed in the server in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First, I will talk about requests from the same client.</a:t>
            </a:r>
          </a:p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19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the summary of this talk, we start with an observation that</a:t>
            </a:r>
          </a:p>
          <a:p>
            <a:r>
              <a:rPr lang="en-US" sz="1600"/>
              <a:t>Data center application usually store data in separate storage servers and manage the data through network</a:t>
            </a:r>
          </a:p>
          <a:p>
            <a:r>
              <a:rPr lang="en-US" sz="1600"/>
              <a:t>Update request’s latency slows down the client and</a:t>
            </a:r>
          </a:p>
          <a:p>
            <a:r>
              <a:rPr lang="en-US" sz="1600"/>
              <a:t>In-network compute reduces read requests’ latency but not update requests</a:t>
            </a:r>
          </a:p>
          <a:p>
            <a:endParaRPr lang="en-US" sz="1600"/>
          </a:p>
          <a:p>
            <a:r>
              <a:rPr lang="en-US" sz="1600"/>
              <a:t>Our insight are 1. Maintain persistent state in network by adding PM to network device</a:t>
            </a:r>
          </a:p>
          <a:p>
            <a:r>
              <a:rPr lang="en-US" sz="1600"/>
              <a:t>2. Persist update request in network to move server off the critical path</a:t>
            </a:r>
          </a:p>
          <a:p>
            <a:endParaRPr lang="en-US" sz="1600"/>
          </a:p>
          <a:p>
            <a:r>
              <a:rPr lang="en-US" sz="1600"/>
              <a:t>We propose </a:t>
            </a:r>
            <a:r>
              <a:rPr lang="en-US" sz="1600" err="1"/>
              <a:t>PMNet</a:t>
            </a:r>
            <a:r>
              <a:rPr lang="en-US" sz="1600"/>
              <a:t> that logs request in PM in the network and use logged requests in order to recover from failure</a:t>
            </a:r>
          </a:p>
          <a:p>
            <a:r>
              <a:rPr lang="en-US" sz="1600"/>
              <a:t>We also integrate </a:t>
            </a:r>
            <a:r>
              <a:rPr lang="en-US" sz="1600" err="1"/>
              <a:t>PMNet</a:t>
            </a:r>
            <a:r>
              <a:rPr lang="en-US" sz="1600"/>
              <a:t> with replication and read caching.</a:t>
            </a:r>
          </a:p>
          <a:p>
            <a:endParaRPr lang="en-US" sz="1600"/>
          </a:p>
          <a:p>
            <a:r>
              <a:rPr lang="en-US" sz="1600"/>
              <a:t>We implement </a:t>
            </a:r>
            <a:r>
              <a:rPr lang="en-US" sz="1600" err="1"/>
              <a:t>PMNet</a:t>
            </a:r>
            <a:r>
              <a:rPr lang="en-US" sz="1600"/>
              <a:t> on FPGA and evaluate whole system.</a:t>
            </a:r>
          </a:p>
          <a:p>
            <a:r>
              <a:rPr lang="en-US" sz="1600"/>
              <a:t>The result shows that </a:t>
            </a:r>
            <a:r>
              <a:rPr lang="en-US" sz="1600" err="1"/>
              <a:t>PMNet</a:t>
            </a:r>
            <a:r>
              <a:rPr lang="en-US" sz="1600"/>
              <a:t> improve both throughput and tail latency over client-server baseline.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41E3-226D-4527-911F-90CA12CFB4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04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example, when a client sends two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70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The request can be reordered in the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35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To maintain the ordering from the same client, </a:t>
            </a:r>
            <a:r>
              <a:rPr lang="en-US" sz="1600" err="1"/>
              <a:t>PMNet</a:t>
            </a:r>
            <a:r>
              <a:rPr lang="en-US" sz="1600"/>
              <a:t> client adds a sequence number to each </a:t>
            </a:r>
            <a:r>
              <a:rPr lang="en-US" sz="1600" err="1"/>
              <a:t>PMNet</a:t>
            </a:r>
            <a:r>
              <a:rPr lang="en-US" sz="1600"/>
              <a:t> packet.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58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The server can then use the sequence number to correct the order and process the request in-order.</a:t>
            </a:r>
          </a:p>
          <a:p>
            <a:endParaRPr lang="en-US" sz="1600"/>
          </a:p>
          <a:p>
            <a:r>
              <a:rPr lang="en-US" sz="1600"/>
              <a:t>//Fix style.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0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Another issue with ordering is ordering across multiple clients.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95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example, when two clients want to update a critical section.</a:t>
            </a:r>
          </a:p>
          <a:p>
            <a:r>
              <a:rPr lang="en-US" sz="1600"/>
              <a:t>First, both clients sends a lock request to acquire a shared lock on the server.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3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However, the lock requests persist in </a:t>
            </a:r>
            <a:r>
              <a:rPr lang="en-US" sz="1600" err="1"/>
              <a:t>PMNet</a:t>
            </a:r>
            <a:r>
              <a:rPr lang="en-US" sz="1600"/>
              <a:t> and </a:t>
            </a:r>
            <a:r>
              <a:rPr lang="en-US" sz="1600" err="1"/>
              <a:t>PMNet</a:t>
            </a:r>
            <a:r>
              <a:rPr lang="en-US" sz="1600"/>
              <a:t> sends ACK to respond the clients.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44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After both clients received the ACK, both clients  enter the critical section.</a:t>
            </a:r>
          </a:p>
          <a:p>
            <a:r>
              <a:rPr lang="en-US" sz="1600"/>
              <a:t>This is wrong because only one client can enter the critical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88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To solve this problem, synchronization primitives such as lock requests bypass </a:t>
            </a:r>
            <a:r>
              <a:rPr lang="en-US" sz="1600" err="1"/>
              <a:t>PMNet</a:t>
            </a:r>
            <a:r>
              <a:rPr lang="en-US" sz="1600"/>
              <a:t>.</a:t>
            </a:r>
          </a:p>
          <a:p>
            <a:r>
              <a:rPr lang="en-US" sz="1600"/>
              <a:t>In this case, lock requests is forwarded and processed on the server.</a:t>
            </a:r>
          </a:p>
          <a:p>
            <a:r>
              <a:rPr lang="en-US" sz="1600"/>
              <a:t>Therefore, only one client acquires the lock and enters  the critical section.</a:t>
            </a:r>
          </a:p>
          <a:p>
            <a:r>
              <a:rPr lang="en-US" sz="1600"/>
              <a:t>Note that even though lock requests cannot benefit from persistent logging, update requests within the critical section can still benefit from shorter latency.</a:t>
            </a:r>
          </a:p>
          <a:p>
            <a:r>
              <a:rPr lang="en-US" sz="1600"/>
              <a:t>AND, the bypass requests are not frequently used.</a:t>
            </a:r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// Fix text,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5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Next we talk about </a:t>
            </a:r>
            <a:r>
              <a:rPr lang="en-US" sz="1600" err="1"/>
              <a:t>PMNet</a:t>
            </a:r>
            <a:r>
              <a:rPr lang="en-US" sz="1600"/>
              <a:t> design. How </a:t>
            </a:r>
            <a:r>
              <a:rPr lang="en-US" sz="1600" err="1"/>
              <a:t>PMNet</a:t>
            </a:r>
            <a:r>
              <a:rPr lang="en-US" sz="1600"/>
              <a:t> enables in-network persistent logging.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6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First, I will talk about the Motivation of </a:t>
            </a:r>
            <a:r>
              <a:rPr lang="en-US" sz="1600" err="1"/>
              <a:t>PMNet</a:t>
            </a:r>
            <a:r>
              <a:rPr lang="en-US" sz="160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8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the design, I will talk about two parts:</a:t>
            </a:r>
          </a:p>
          <a:p>
            <a:r>
              <a:rPr lang="en-US" sz="1600"/>
              <a:t>First, the </a:t>
            </a:r>
            <a:r>
              <a:rPr lang="en-US" sz="1600" err="1"/>
              <a:t>PMNet</a:t>
            </a:r>
            <a:r>
              <a:rPr lang="en-US" sz="1600"/>
              <a:t> hardware pipeline: how </a:t>
            </a:r>
            <a:r>
              <a:rPr lang="en-US" sz="1600" err="1"/>
              <a:t>PMNet</a:t>
            </a:r>
            <a:r>
              <a:rPr lang="en-US" sz="1600"/>
              <a:t> hardware enables persistent logging in network device?</a:t>
            </a:r>
          </a:p>
          <a:p>
            <a:r>
              <a:rPr lang="en-US" sz="1600"/>
              <a:t>Second, </a:t>
            </a:r>
            <a:r>
              <a:rPr lang="en-US" sz="1600" err="1"/>
              <a:t>PMNet</a:t>
            </a:r>
            <a:r>
              <a:rPr lang="en-US" sz="1600"/>
              <a:t> protocol, how </a:t>
            </a:r>
            <a:r>
              <a:rPr lang="en-US" sz="1600" err="1"/>
              <a:t>PMNet’s</a:t>
            </a:r>
            <a:r>
              <a:rPr lang="en-US" sz="1600"/>
              <a:t> packets are defined,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95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traditional programmable switch or NIC,  the packets are forwarded to the destination according to rules programmed in the Match-action table or MAT.</a:t>
            </a:r>
          </a:p>
          <a:p>
            <a:endParaRPr lang="en-US" sz="1600"/>
          </a:p>
          <a:p>
            <a:r>
              <a:rPr lang="en-US" sz="1600"/>
              <a:t>Fix the style.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11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On the other hands, </a:t>
            </a:r>
            <a:r>
              <a:rPr lang="en-US" sz="1600" err="1"/>
              <a:t>PMNet</a:t>
            </a:r>
            <a:r>
              <a:rPr lang="en-US" sz="1600"/>
              <a:t> NIC or  switch add </a:t>
            </a:r>
          </a:p>
          <a:p>
            <a:r>
              <a:rPr lang="en-US" sz="1600"/>
              <a:t>Log queue that buffers requests from the MAT pipeline to the persistent memory and the persistent memory stores the logged request.</a:t>
            </a:r>
          </a:p>
          <a:p>
            <a:r>
              <a:rPr lang="en-US" sz="1600"/>
              <a:t>Thus, in addition to forwarding incoming packets, </a:t>
            </a:r>
            <a:r>
              <a:rPr lang="en-US" sz="1600" err="1"/>
              <a:t>PMNet’s</a:t>
            </a:r>
            <a:r>
              <a:rPr lang="en-US" sz="1600"/>
              <a:t> MAT pipeline controls access to the persistent memory.</a:t>
            </a:r>
          </a:p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4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</a:t>
            </a:r>
            <a:r>
              <a:rPr lang="en-US" sz="1600" err="1"/>
              <a:t>PMNet</a:t>
            </a:r>
            <a:r>
              <a:rPr lang="en-US" sz="1600"/>
              <a:t> protocol, </a:t>
            </a:r>
            <a:r>
              <a:rPr lang="en-US" sz="1600" err="1"/>
              <a:t>PMNet</a:t>
            </a:r>
            <a:r>
              <a:rPr lang="en-US" sz="1600"/>
              <a:t> is built on top of UDP protocol by reserving a specific UDP port.</a:t>
            </a:r>
          </a:p>
          <a:p>
            <a:r>
              <a:rPr lang="en-US" sz="1600" err="1"/>
              <a:t>PMNet</a:t>
            </a:r>
            <a:r>
              <a:rPr lang="en-US" sz="1600"/>
              <a:t> header consists of 4 fields, Type that determines different </a:t>
            </a:r>
            <a:r>
              <a:rPr lang="en-US" sz="1600" err="1"/>
              <a:t>PMNet</a:t>
            </a:r>
            <a:r>
              <a:rPr lang="en-US" sz="1600"/>
              <a:t> packet types , Session ID that is used to separate different </a:t>
            </a:r>
            <a:r>
              <a:rPr lang="en-US" sz="1600" err="1"/>
              <a:t>PMNet</a:t>
            </a:r>
            <a:r>
              <a:rPr lang="en-US" sz="1600"/>
              <a:t> session, Sequence number that is used for ordering and </a:t>
            </a:r>
            <a:r>
              <a:rPr lang="en-US" sz="1600" err="1"/>
              <a:t>Hashvalue</a:t>
            </a:r>
            <a:r>
              <a:rPr lang="en-US" sz="1600"/>
              <a:t> that is used to index the request.</a:t>
            </a:r>
          </a:p>
          <a:p>
            <a:r>
              <a:rPr lang="en-US" sz="1600" err="1"/>
              <a:t>PMNet</a:t>
            </a:r>
            <a:r>
              <a:rPr lang="en-US" sz="1600"/>
              <a:t> device performs different operation based on type field the defines the packet type.</a:t>
            </a:r>
          </a:p>
          <a:p>
            <a:r>
              <a:rPr lang="en-US" sz="1600"/>
              <a:t>We will see how </a:t>
            </a:r>
            <a:r>
              <a:rPr lang="en-US" sz="1600" err="1"/>
              <a:t>PMNet</a:t>
            </a:r>
            <a:r>
              <a:rPr lang="en-US" sz="1600"/>
              <a:t> handles each type of packet.</a:t>
            </a:r>
          </a:p>
          <a:p>
            <a:endParaRPr lang="en-US" sz="1600"/>
          </a:p>
          <a:p>
            <a:r>
              <a:rPr lang="en-US" sz="1600"/>
              <a:t>//Talk about each field</a:t>
            </a:r>
          </a:p>
          <a:p>
            <a:endParaRPr lang="en-US" sz="1600"/>
          </a:p>
          <a:p>
            <a:r>
              <a:rPr lang="en-US" sz="1600"/>
              <a:t>//Talk about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21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the update request, </a:t>
            </a:r>
            <a:r>
              <a:rPr lang="en-US" sz="1600" err="1"/>
              <a:t>PMNet</a:t>
            </a:r>
            <a:r>
              <a:rPr lang="en-US" sz="1600"/>
              <a:t> first logs the update request in the persistent memory.</a:t>
            </a:r>
          </a:p>
          <a:p>
            <a:r>
              <a:rPr lang="en-US" sz="1600"/>
              <a:t>After the request persists, </a:t>
            </a:r>
            <a:r>
              <a:rPr lang="en-US" sz="1600" err="1"/>
              <a:t>PMNet</a:t>
            </a:r>
            <a:r>
              <a:rPr lang="en-US" sz="1600"/>
              <a:t> sends ACK to unblock the client.</a:t>
            </a:r>
          </a:p>
          <a:p>
            <a:r>
              <a:rPr lang="en-US" sz="1600"/>
              <a:t>And at the same time, </a:t>
            </a:r>
            <a:r>
              <a:rPr lang="en-US" sz="1600" err="1"/>
              <a:t>PMNet</a:t>
            </a:r>
            <a:r>
              <a:rPr lang="en-US" sz="1600"/>
              <a:t> forwards the request to the server.</a:t>
            </a:r>
          </a:p>
          <a:p>
            <a:r>
              <a:rPr lang="en-US" sz="1600"/>
              <a:t>Therefore, </a:t>
            </a:r>
            <a:r>
              <a:rPr lang="en-US" sz="1600" err="1"/>
              <a:t>PMNet</a:t>
            </a:r>
            <a:r>
              <a:rPr lang="en-US" sz="1600"/>
              <a:t> logs and forwards update requests, and </a:t>
            </a:r>
            <a:r>
              <a:rPr lang="en-US" sz="1600" err="1"/>
              <a:t>PMNet</a:t>
            </a:r>
            <a:r>
              <a:rPr lang="en-US" sz="1600"/>
              <a:t> sends ACK to unblock the client once the request persists.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97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the ACK packet, </a:t>
            </a:r>
            <a:r>
              <a:rPr lang="en-US" sz="1600" err="1"/>
              <a:t>PMNet</a:t>
            </a:r>
            <a:r>
              <a:rPr lang="en-US" sz="1600"/>
              <a:t> removes an associated log entry in PM.</a:t>
            </a:r>
          </a:p>
          <a:p>
            <a:r>
              <a:rPr lang="en-US" sz="1600"/>
              <a:t>AND </a:t>
            </a:r>
            <a:r>
              <a:rPr lang="en-US" sz="1600" err="1"/>
              <a:t>PMNet</a:t>
            </a:r>
            <a:r>
              <a:rPr lang="en-US" sz="1600"/>
              <a:t> forwards ACK to the client.</a:t>
            </a:r>
          </a:p>
          <a:p>
            <a:endParaRPr lang="en-US" sz="1600"/>
          </a:p>
          <a:p>
            <a:r>
              <a:rPr lang="en-US" sz="1600"/>
              <a:t>Fix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4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a </a:t>
            </a:r>
            <a:r>
              <a:rPr lang="en-US" sz="1600" err="1"/>
              <a:t>retrans</a:t>
            </a:r>
            <a:r>
              <a:rPr lang="en-US" sz="1600"/>
              <a:t> request that the server sends when the server is recovering a missing packet, </a:t>
            </a:r>
            <a:r>
              <a:rPr lang="en-US" sz="1600" err="1"/>
              <a:t>PMNet</a:t>
            </a:r>
            <a:r>
              <a:rPr lang="en-US" sz="1600"/>
              <a:t> looks up logged request, read logged request and resend the request to the server.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704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bypass packet such as synchronization primitives, </a:t>
            </a:r>
            <a:r>
              <a:rPr lang="en-US" err="1"/>
              <a:t>PMNet</a:t>
            </a:r>
            <a:r>
              <a:rPr lang="en-US"/>
              <a:t> forwards the request directly to the server.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4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far, we have talked about how </a:t>
            </a:r>
            <a:r>
              <a:rPr lang="en-US" err="1"/>
              <a:t>PMNet</a:t>
            </a:r>
            <a:r>
              <a:rPr lang="en-US"/>
              <a:t> enables persistent logging in network device to accelerate update request.</a:t>
            </a:r>
          </a:p>
          <a:p>
            <a:r>
              <a:rPr lang="en-US"/>
              <a:t>Next, I will talk about additional applications of persistent logging that is </a:t>
            </a:r>
          </a:p>
          <a:p>
            <a:r>
              <a:rPr lang="en-US"/>
              <a:t>Accelerating Replication and</a:t>
            </a:r>
          </a:p>
          <a:p>
            <a:r>
              <a:rPr lang="en-US"/>
              <a:t>Using logged request as read cache.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78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Next, I will talk about </a:t>
            </a:r>
            <a:r>
              <a:rPr lang="en-US" err="1"/>
              <a:t>PMNet’s</a:t>
            </a:r>
            <a:r>
              <a:rPr lang="en-US"/>
              <a:t> integration of read caching and replication.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0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Common applications in datacenter stores data in separate storage server.</a:t>
            </a:r>
          </a:p>
          <a:p>
            <a:r>
              <a:rPr lang="en-US" sz="1600"/>
              <a:t>For example, the front end of the social networking and Online transaction processing such as banking application access storage backend such as Memcached and Redis.</a:t>
            </a:r>
          </a:p>
          <a:p>
            <a:r>
              <a:rPr lang="en-US" sz="1600"/>
              <a:t>The latency of accessing data in the storage server is critical to the performance of these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24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replicated server without </a:t>
            </a:r>
            <a:r>
              <a:rPr lang="en-US" err="1"/>
              <a:t>PMNet</a:t>
            </a:r>
            <a:r>
              <a:rPr lang="en-US"/>
              <a:t>, we use an example of simple primary-backup servers, which when the primary receives an update request, </a:t>
            </a:r>
          </a:p>
          <a:p>
            <a:r>
              <a:rPr lang="en-US"/>
              <a:t>it replicates the requests across all replicas.</a:t>
            </a:r>
          </a:p>
          <a:p>
            <a:r>
              <a:rPr lang="en-US"/>
              <a:t>The servers then process the request.</a:t>
            </a:r>
          </a:p>
          <a:p>
            <a:r>
              <a:rPr lang="en-US"/>
              <a:t>Only after all replicas finished processing the request, the primary sends a response to the client.</a:t>
            </a:r>
          </a:p>
          <a:p>
            <a:r>
              <a:rPr lang="en-US"/>
              <a:t>&gt;&gt;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70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see that; replication increases the latency of an update request.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085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order to accelerate replication, </a:t>
            </a:r>
            <a:r>
              <a:rPr lang="en-US" err="1"/>
              <a:t>PMNet</a:t>
            </a:r>
            <a:r>
              <a:rPr lang="en-US"/>
              <a:t> logs update requests in multiple devices to protect against hardware failure.</a:t>
            </a:r>
          </a:p>
          <a:p>
            <a:r>
              <a:rPr lang="en-US"/>
              <a:t>In this example with two-way replication on the server, the update requests are also </a:t>
            </a:r>
            <a:r>
              <a:rPr lang="en-US" err="1"/>
              <a:t>logge</a:t>
            </a:r>
            <a:r>
              <a:rPr lang="en-US"/>
              <a:t> in two </a:t>
            </a:r>
            <a:r>
              <a:rPr lang="en-US" err="1"/>
              <a:t>PMNet</a:t>
            </a:r>
            <a:r>
              <a:rPr lang="en-US"/>
              <a:t> devices </a:t>
            </a:r>
          </a:p>
          <a:p>
            <a:r>
              <a:rPr lang="en-US"/>
              <a:t>&gt;&gt;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4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the client sends an update request, the request is also logged in both </a:t>
            </a:r>
            <a:r>
              <a:rPr lang="en-US" err="1"/>
              <a:t>PMNet</a:t>
            </a:r>
            <a:r>
              <a:rPr lang="en-US"/>
              <a:t> devices. Note that, logging in </a:t>
            </a:r>
            <a:r>
              <a:rPr lang="en-US" err="1"/>
              <a:t>PMNet</a:t>
            </a:r>
            <a:r>
              <a:rPr lang="en-US"/>
              <a:t> devices happens in parallel.</a:t>
            </a:r>
          </a:p>
          <a:p>
            <a:r>
              <a:rPr lang="en-US"/>
              <a:t>However, instead of immediately proceeding to the next operation upon receiving a single ACK, </a:t>
            </a:r>
          </a:p>
          <a:p>
            <a:r>
              <a:rPr lang="en-US"/>
              <a:t>the client waits for the ACK from both </a:t>
            </a:r>
            <a:r>
              <a:rPr lang="en-US" err="1"/>
              <a:t>PMNet</a:t>
            </a:r>
            <a:r>
              <a:rPr lang="en-US"/>
              <a:t>. Thus, ensure that the request persists in two </a:t>
            </a:r>
            <a:r>
              <a:rPr lang="en-US" err="1"/>
              <a:t>PMNet</a:t>
            </a:r>
            <a:r>
              <a:rPr lang="en-US"/>
              <a:t> devices.</a:t>
            </a:r>
          </a:p>
          <a:p>
            <a:r>
              <a:rPr lang="en-US"/>
              <a:t>Then the request is forwarded to the replicated server, off the critical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47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see that, </a:t>
            </a:r>
            <a:r>
              <a:rPr lang="en-US" err="1"/>
              <a:t>PMNet</a:t>
            </a:r>
            <a:r>
              <a:rPr lang="en-US"/>
              <a:t> moves the latency of replication off the critical path, while offering the same level of protection against hardware failure as on the server.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21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the integration of read cache, </a:t>
            </a:r>
            <a:r>
              <a:rPr lang="en-US" err="1"/>
              <a:t>PMNet</a:t>
            </a:r>
            <a:r>
              <a:rPr lang="en-US"/>
              <a:t> exploits logged request in the PM to accelerate read requests.</a:t>
            </a:r>
          </a:p>
          <a:p>
            <a:r>
              <a:rPr lang="en-US"/>
              <a:t>First, </a:t>
            </a:r>
            <a:r>
              <a:rPr lang="en-US" err="1"/>
              <a:t>PMNet</a:t>
            </a:r>
            <a:r>
              <a:rPr lang="en-US"/>
              <a:t> logs incoming update request, sends ACK to unblock the client and forward the request to the server.</a:t>
            </a:r>
          </a:p>
          <a:p>
            <a:endParaRPr lang="en-US"/>
          </a:p>
          <a:p>
            <a:r>
              <a:rPr lang="en-US"/>
              <a:t>//fix 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28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Upon receiving the read request, </a:t>
            </a:r>
            <a:r>
              <a:rPr lang="en-US" err="1"/>
              <a:t>PMNet</a:t>
            </a:r>
            <a:r>
              <a:rPr lang="en-US"/>
              <a:t> lookups for an associated entry in PM.</a:t>
            </a:r>
          </a:p>
          <a:p>
            <a:r>
              <a:rPr lang="en-US"/>
              <a:t>If the look up is a hit, </a:t>
            </a:r>
            <a:r>
              <a:rPr lang="en-US" err="1"/>
              <a:t>PMNet</a:t>
            </a:r>
            <a:r>
              <a:rPr lang="en-US"/>
              <a:t> uses logged request to respond the read request.</a:t>
            </a:r>
          </a:p>
          <a:p>
            <a:r>
              <a:rPr lang="en-US"/>
              <a:t>Otherwise, </a:t>
            </a:r>
            <a:r>
              <a:rPr lang="en-US" err="1"/>
              <a:t>PMNet</a:t>
            </a:r>
            <a:r>
              <a:rPr lang="en-US"/>
              <a:t> forwards read request to the server.</a:t>
            </a:r>
          </a:p>
          <a:p>
            <a:r>
              <a:rPr lang="en-US"/>
              <a:t>Thus, </a:t>
            </a:r>
            <a:r>
              <a:rPr lang="en-US" err="1"/>
              <a:t>PMNet</a:t>
            </a:r>
            <a:r>
              <a:rPr lang="en-US"/>
              <a:t> uses logged update requests to respond read request.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95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Next, I will talk about the evaluation of </a:t>
            </a:r>
            <a:r>
              <a:rPr lang="en-US" err="1"/>
              <a:t>PMNet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282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implement </a:t>
            </a:r>
            <a:r>
              <a:rPr lang="en-US" err="1"/>
              <a:t>PMNet</a:t>
            </a:r>
            <a:r>
              <a:rPr lang="en-US"/>
              <a:t> on Xilinx’s </a:t>
            </a:r>
            <a:r>
              <a:rPr lang="en-US" err="1"/>
              <a:t>Virtex</a:t>
            </a:r>
            <a:r>
              <a:rPr lang="en-US"/>
              <a:t> </a:t>
            </a:r>
            <a:r>
              <a:rPr lang="en-US" err="1"/>
              <a:t>Ultrascale</a:t>
            </a:r>
            <a:r>
              <a:rPr lang="en-US"/>
              <a:t> + evaluation platform.</a:t>
            </a:r>
          </a:p>
          <a:p>
            <a:r>
              <a:rPr lang="en-US"/>
              <a:t>We program MAT pipeline on the FPGA.</a:t>
            </a:r>
          </a:p>
          <a:p>
            <a:r>
              <a:rPr lang="en-US"/>
              <a:t>We use DRAM to emulate the persistent memory and we use QSFP ports as network </a:t>
            </a:r>
            <a:r>
              <a:rPr lang="en-US" err="1"/>
              <a:t>interefaces</a:t>
            </a:r>
            <a:r>
              <a:rPr lang="en-US"/>
              <a:t>.</a:t>
            </a:r>
          </a:p>
          <a:p>
            <a:r>
              <a:rPr lang="en-US"/>
              <a:t>We run the network interface at 10Gbit/s because we adapt </a:t>
            </a:r>
            <a:r>
              <a:rPr lang="en-US" err="1"/>
              <a:t>NetFPGA</a:t>
            </a:r>
            <a:r>
              <a:rPr lang="en-US"/>
              <a:t> SUME design to our evaluation platform.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88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the design point, we implement </a:t>
            </a:r>
            <a:r>
              <a:rPr lang="en-US" err="1"/>
              <a:t>PMNet</a:t>
            </a:r>
            <a:r>
              <a:rPr lang="en-US"/>
              <a:t> both as a bump-in-a-wire in Server’s NIC and as a bump-in-a-wire in Server rack’s </a:t>
            </a:r>
            <a:r>
              <a:rPr lang="en-US" err="1"/>
              <a:t>ToR</a:t>
            </a:r>
            <a:r>
              <a:rPr lang="en-US"/>
              <a:t> switch.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7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For example, in this banking application, A wants to pay B 10 dollar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296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the first experiment, we want to see the performance of </a:t>
            </a:r>
            <a:r>
              <a:rPr lang="en-US" err="1"/>
              <a:t>PMNet</a:t>
            </a:r>
            <a:r>
              <a:rPr lang="en-US"/>
              <a:t> device, we use an ideal handler on the server that immediately responds the request.</a:t>
            </a:r>
          </a:p>
          <a:p>
            <a:r>
              <a:rPr lang="en-US"/>
              <a:t>The graph here shows bandwidth and latency of update requests.</a:t>
            </a:r>
          </a:p>
          <a:p>
            <a:r>
              <a:rPr lang="en-US"/>
              <a:t>The Y axis shows latency and X axis shows the bandwidth.</a:t>
            </a:r>
            <a:endParaRPr lang="th-TH"/>
          </a:p>
          <a:p>
            <a:r>
              <a:rPr lang="en-US"/>
              <a:t>The red line shows the latency and bandwidth of baseline Client-server setup.</a:t>
            </a:r>
          </a:p>
          <a:p>
            <a:r>
              <a:rPr lang="en-US"/>
              <a:t>We can see that the client-server baseline achieve maximum bandwidth of around 10 Gbit/s which is close to 10Gbit/s line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80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While Blue line shows latency-bandwidth of </a:t>
            </a:r>
            <a:r>
              <a:rPr lang="en-US" err="1"/>
              <a:t>PMNet</a:t>
            </a:r>
            <a:r>
              <a:rPr lang="en-US"/>
              <a:t> in switch setup.</a:t>
            </a:r>
          </a:p>
          <a:p>
            <a:r>
              <a:rPr lang="en-US"/>
              <a:t>We can see that, with </a:t>
            </a:r>
            <a:r>
              <a:rPr lang="en-US" err="1"/>
              <a:t>PMNet</a:t>
            </a:r>
            <a:r>
              <a:rPr lang="en-US"/>
              <a:t> in </a:t>
            </a:r>
            <a:r>
              <a:rPr lang="en-US" err="1"/>
              <a:t>ToR</a:t>
            </a:r>
            <a:r>
              <a:rPr lang="en-US"/>
              <a:t> switch, the maximum bandwidth is the same but with considerably lower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287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While the dashed line shows </a:t>
            </a:r>
            <a:r>
              <a:rPr lang="en-US" err="1"/>
              <a:t>PMNet</a:t>
            </a:r>
            <a:r>
              <a:rPr lang="en-US"/>
              <a:t> in NIC which has similar performance to </a:t>
            </a:r>
            <a:r>
              <a:rPr lang="en-US" err="1"/>
              <a:t>PMNet</a:t>
            </a:r>
            <a:r>
              <a:rPr lang="en-US"/>
              <a:t> in Switch.</a:t>
            </a:r>
          </a:p>
          <a:p>
            <a:r>
              <a:rPr lang="en-US"/>
              <a:t>Therefore, both </a:t>
            </a:r>
            <a:r>
              <a:rPr lang="en-US" err="1"/>
              <a:t>PMNet</a:t>
            </a:r>
            <a:r>
              <a:rPr lang="en-US"/>
              <a:t> in Switch and </a:t>
            </a:r>
            <a:r>
              <a:rPr lang="en-US" err="1"/>
              <a:t>PMNet</a:t>
            </a:r>
            <a:r>
              <a:rPr lang="en-US"/>
              <a:t> in NIC offer the same benefit of lower latency and same bandwidth as the client-server baseline.</a:t>
            </a:r>
          </a:p>
          <a:p>
            <a:r>
              <a:rPr lang="en-US"/>
              <a:t>We refer to </a:t>
            </a:r>
            <a:r>
              <a:rPr lang="en-US" err="1"/>
              <a:t>PMNet</a:t>
            </a:r>
            <a:r>
              <a:rPr lang="en-US"/>
              <a:t> in switch only as </a:t>
            </a:r>
            <a:r>
              <a:rPr lang="en-US" err="1"/>
              <a:t>PMNet</a:t>
            </a:r>
            <a:r>
              <a:rPr lang="en-US"/>
              <a:t> for later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42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Next, we evaluate the update request’s performance of the real application.</a:t>
            </a:r>
          </a:p>
          <a:p>
            <a:r>
              <a:rPr lang="en-US"/>
              <a:t>This graph shows the latency distribution of the update request in Redis.</a:t>
            </a:r>
          </a:p>
          <a:p>
            <a:r>
              <a:rPr lang="en-US"/>
              <a:t>X-axis shows the latency of the request. and</a:t>
            </a:r>
          </a:p>
          <a:p>
            <a:r>
              <a:rPr lang="en-US"/>
              <a:t>Y-axis shows the CDF of the request.</a:t>
            </a:r>
          </a:p>
          <a:p>
            <a:r>
              <a:rPr lang="en-US"/>
              <a:t>Red line shows the latency of baseline client-server setup and blue line shows the </a:t>
            </a:r>
            <a:r>
              <a:rPr lang="en-US" err="1"/>
              <a:t>latenct</a:t>
            </a:r>
            <a:r>
              <a:rPr lang="en-US"/>
              <a:t> of </a:t>
            </a:r>
            <a:r>
              <a:rPr lang="en-US" err="1"/>
              <a:t>PMNet</a:t>
            </a:r>
            <a:r>
              <a:rPr lang="en-US"/>
              <a:t> setup.</a:t>
            </a:r>
          </a:p>
          <a:p>
            <a:r>
              <a:rPr lang="en-US"/>
              <a:t>We show Redis workload as an example due to space limitation. Other workloads follow a similar trend.</a:t>
            </a:r>
          </a:p>
          <a:p>
            <a:r>
              <a:rPr lang="en-US"/>
              <a:t>We can see that for Redis workload, </a:t>
            </a:r>
            <a:r>
              <a:rPr lang="en-US" err="1"/>
              <a:t>PMNet</a:t>
            </a:r>
            <a:r>
              <a:rPr lang="en-US"/>
              <a:t> decreases tail latency of update request by 4.5X.</a:t>
            </a:r>
          </a:p>
          <a:p>
            <a:r>
              <a:rPr lang="en-US" err="1"/>
              <a:t>THerefore</a:t>
            </a:r>
            <a:r>
              <a:rPr lang="en-US"/>
              <a:t>, </a:t>
            </a:r>
            <a:r>
              <a:rPr lang="en-US" err="1"/>
              <a:t>PMNet</a:t>
            </a:r>
            <a:r>
              <a:rPr lang="en-US"/>
              <a:t> significantly improves tail </a:t>
            </a:r>
            <a:r>
              <a:rPr lang="en-US" err="1"/>
              <a:t>lantency</a:t>
            </a:r>
            <a:r>
              <a:rPr lang="en-US"/>
              <a:t> of the update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26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Similarly, we evaluate the performance of mixed read and update requests in 50-50 percent ratio.</a:t>
            </a:r>
          </a:p>
          <a:p>
            <a:r>
              <a:rPr lang="en-US"/>
              <a:t>We can see that while half of the requests which are update requests are accelerated by </a:t>
            </a:r>
            <a:r>
              <a:rPr lang="en-US" err="1"/>
              <a:t>PMNet</a:t>
            </a:r>
            <a:r>
              <a:rPr lang="en-US"/>
              <a:t>.</a:t>
            </a:r>
          </a:p>
          <a:p>
            <a:r>
              <a:rPr lang="en-US"/>
              <a:t>Read request performance remain the same.</a:t>
            </a:r>
          </a:p>
          <a:p>
            <a:r>
              <a:rPr lang="en-US"/>
              <a:t>Thus, </a:t>
            </a:r>
            <a:r>
              <a:rPr lang="en-US" err="1"/>
              <a:t>PMNet</a:t>
            </a:r>
            <a:r>
              <a:rPr lang="en-US"/>
              <a:t> without read caching only improves read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93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the other hands, with caching shown in a yellow line, </a:t>
            </a:r>
            <a:r>
              <a:rPr lang="en-US" err="1"/>
              <a:t>PMNet</a:t>
            </a:r>
            <a:r>
              <a:rPr lang="en-US"/>
              <a:t> improves performance of both read and update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522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replication, we compare the performance of Baseline client-server with and without replication with </a:t>
            </a:r>
            <a:r>
              <a:rPr lang="en-US" err="1"/>
              <a:t>PMNet</a:t>
            </a:r>
            <a:r>
              <a:rPr lang="en-US"/>
              <a:t> with replication both in </a:t>
            </a:r>
            <a:r>
              <a:rPr lang="en-US" err="1"/>
              <a:t>PMNet</a:t>
            </a:r>
            <a:r>
              <a:rPr lang="en-US"/>
              <a:t> and on the server and </a:t>
            </a:r>
            <a:r>
              <a:rPr lang="en-US" err="1"/>
              <a:t>and</a:t>
            </a:r>
            <a:r>
              <a:rPr lang="en-US"/>
              <a:t> </a:t>
            </a:r>
            <a:r>
              <a:rPr lang="en-US" err="1"/>
              <a:t>PMNet</a:t>
            </a:r>
            <a:r>
              <a:rPr lang="en-US"/>
              <a:t> without replication.</a:t>
            </a:r>
          </a:p>
          <a:p>
            <a:r>
              <a:rPr lang="en-US"/>
              <a:t>This graph show the latency of update request normalized to client-server baseline without replication on the Y-axis.</a:t>
            </a:r>
          </a:p>
          <a:p>
            <a:r>
              <a:rPr lang="en-US"/>
              <a:t>The result shows that </a:t>
            </a:r>
            <a:r>
              <a:rPr lang="en-US" err="1"/>
              <a:t>PMNet</a:t>
            </a:r>
            <a:r>
              <a:rPr lang="en-US"/>
              <a:t> with replication reduce the update request latency by 5.9X over client-server with replication. AND the performance penalty of </a:t>
            </a:r>
            <a:r>
              <a:rPr lang="en-US" err="1"/>
              <a:t>PMNet</a:t>
            </a:r>
            <a:r>
              <a:rPr lang="en-US"/>
              <a:t> Replication over </a:t>
            </a:r>
            <a:r>
              <a:rPr lang="en-US" err="1"/>
              <a:t>PMNet</a:t>
            </a:r>
            <a:r>
              <a:rPr lang="en-US"/>
              <a:t> without replication is minor.</a:t>
            </a:r>
          </a:p>
          <a:p>
            <a:r>
              <a:rPr lang="en-US"/>
              <a:t>Therefore, </a:t>
            </a:r>
            <a:r>
              <a:rPr lang="en-US" err="1"/>
              <a:t>PMNet</a:t>
            </a:r>
            <a:r>
              <a:rPr lang="en-US"/>
              <a:t> moves replication latency off the critical path while maintaining protection against hardware failure.’’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more details, you can see the full result in the paper.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65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 is the conclusion.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631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For conclusion,</a:t>
            </a:r>
          </a:p>
          <a:p>
            <a:pPr marL="0" indent="0">
              <a:buNone/>
            </a:pPr>
            <a:r>
              <a:rPr lang="en-US" sz="2000" err="1"/>
              <a:t>PMNet</a:t>
            </a:r>
            <a:r>
              <a:rPr lang="en-US" sz="2000"/>
              <a:t> logs update request persistently in network device to move server off the critical path and uses logged requests to recover from failure.</a:t>
            </a:r>
          </a:p>
          <a:p>
            <a:pPr marL="0" indent="0">
              <a:buNone/>
            </a:pPr>
            <a:r>
              <a:rPr lang="en-US" sz="2000" err="1"/>
              <a:t>PMNet</a:t>
            </a:r>
            <a:r>
              <a:rPr lang="en-US" sz="2000"/>
              <a:t> can also integrate with replication and read caching.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We implement </a:t>
            </a:r>
            <a:r>
              <a:rPr lang="en-US" sz="2000" err="1"/>
              <a:t>PMNet</a:t>
            </a:r>
            <a:r>
              <a:rPr lang="en-US" sz="2000"/>
              <a:t> on an FPGA and evaluate whole system.</a:t>
            </a:r>
          </a:p>
          <a:p>
            <a:pPr marL="0" indent="0">
              <a:buNone/>
            </a:pPr>
            <a:r>
              <a:rPr lang="en-US" sz="2000" err="1"/>
              <a:t>PMNet</a:t>
            </a:r>
            <a:r>
              <a:rPr lang="en-US" sz="2000"/>
              <a:t> improves update throughput by 4.2X and tail latency by 3.2X on average over client-server baseline.</a:t>
            </a:r>
          </a:p>
          <a:p>
            <a:pPr marL="0" indent="0">
              <a:buNone/>
            </a:pPr>
            <a:r>
              <a:rPr lang="en-US" sz="2000" err="1"/>
              <a:t>PMNet</a:t>
            </a:r>
            <a:r>
              <a:rPr lang="en-US" sz="2000"/>
              <a:t> with replication improves replication latency by 5.9X on average with the same level of hardware failure protection and</a:t>
            </a:r>
          </a:p>
          <a:p>
            <a:pPr marL="0" indent="0">
              <a:buNone/>
            </a:pPr>
            <a:r>
              <a:rPr lang="en-US" sz="2000"/>
              <a:t>With integration of read caching </a:t>
            </a:r>
            <a:r>
              <a:rPr lang="en-US" sz="2000" err="1"/>
              <a:t>PMNet</a:t>
            </a:r>
            <a:r>
              <a:rPr lang="en-US" sz="2000"/>
              <a:t> improves the mixed read-update latency by  3.36X on average.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We also make the implementation of </a:t>
            </a:r>
            <a:r>
              <a:rPr lang="en-US" sz="2000" err="1"/>
              <a:t>PMNet</a:t>
            </a:r>
            <a:r>
              <a:rPr lang="en-US" sz="2000"/>
              <a:t> publicly available in the link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41E3-226D-4527-911F-90CA12CFB42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3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The banking application sends the request to update the balance of A and B on the storage server.</a:t>
            </a:r>
          </a:p>
          <a:p>
            <a:r>
              <a:rPr lang="en-US" sz="1600" dirty="0"/>
              <a:t>During which the application waits for the server to respond in order to ensure that the server processes and persists the update.</a:t>
            </a:r>
          </a:p>
          <a:p>
            <a:endParaRPr lang="en-US" sz="1600" dirty="0"/>
          </a:p>
          <a:p>
            <a:r>
              <a:rPr lang="en-US" sz="1600" dirty="0"/>
              <a:t>#Should I use the work front-end?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Only after the server responds, the client continues with the next operations.</a:t>
            </a:r>
          </a:p>
          <a:p>
            <a:r>
              <a:rPr lang="en-US" sz="1600"/>
              <a:t>Therefore, update requests are latency critical.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0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Now we want to see the source of this latency.</a:t>
            </a:r>
          </a:p>
          <a:p>
            <a:r>
              <a:rPr lang="en-US" sz="1600"/>
              <a:t>Here is what happen when the client sends the request.</a:t>
            </a:r>
          </a:p>
          <a:p>
            <a:r>
              <a:rPr lang="en-US" sz="1600"/>
              <a:t>The request is forwarded through network stack of the client, through the network and enters the network stack of the server.</a:t>
            </a:r>
          </a:p>
          <a:p>
            <a:r>
              <a:rPr lang="en-US" sz="1600"/>
              <a:t>Then the request is processed by the server and the server sends the response to the client.</a:t>
            </a:r>
          </a:p>
          <a:p>
            <a:endParaRPr lang="en-US" sz="1600"/>
          </a:p>
          <a:p>
            <a:r>
              <a:rPr lang="en-US" sz="1600"/>
              <a:t>//check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The breakdown of update request latency shows that 70% of the round trip latency is from server side’s network stack and processing.</a:t>
            </a:r>
          </a:p>
          <a:p>
            <a:r>
              <a:rPr lang="en-US" sz="1600"/>
              <a:t>Therefore, latency on the server side is a bottleneck.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CD6AD-87BD-473C-A113-150FB2462F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8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11475-9CFD-44D6-BAF5-F5747FC2A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9AB98-0F9D-40DA-A2DF-BB45A56AC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7188E-C0D8-456E-A4DA-3C92A1C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D07CE-4D91-48F5-B23F-21BA6CA1E79D}" type="datetime1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7591C-8EBD-4A22-853C-CE595942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D402B-B023-4100-A985-C3668237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9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E9AD6-2247-4739-BCD2-F5802F49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CDA8B-63F2-497A-83ED-E5FE884F2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78978-C8D9-4F86-84AF-12ED1E37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2622-3D44-4D9B-9ACA-69599CF87EE4}" type="datetime1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4B2DB-30D0-4C90-92A5-88B71477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B596A-55B7-4635-AF38-0A5792B0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BAD14-D3F0-4D9D-BDEF-C1D5CF97E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7E6C7-FBCA-4744-8E90-220473A28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794E8-F848-4714-8FB2-C4468CC1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56B4-2C86-4468-ACB7-5C50BABC9431}" type="datetime1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A56A9-E7DE-43E1-A3F6-2EB46CB0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2E371-6EA8-43EA-A6A6-D8D72BF7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52746-3585-4D21-9E7B-CFFDB926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84365-AC0A-4D69-A6B0-7D026C34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86F7B-3CB3-4050-A0C9-908B382F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990E-C7E6-43E0-A833-1037D47D2F15}" type="datetime1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DFD2-61BA-453F-8058-B1E1E1357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CBB9D-60AC-4C11-A861-55881FBE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EA43-223E-4920-AA58-B3A85BA7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1F5CF-13C1-422A-81B1-3270DDDDC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886C-31D2-4874-B84A-35A6C7E4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EC66-45F1-44DA-9500-395FD2036A6F}" type="datetime1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3166-2C31-4825-BDA9-BB574E53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E0458-1415-4609-895A-26818363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0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EDA1D-390B-42B2-9778-ECDC3DC8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27BC-6A4D-4566-A3F9-413ABF6A6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1C701-6146-4D87-ABC3-C13B4213A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3C9E4-CBA6-4DA8-95FA-D9041F8C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6C6E-9652-418D-9D4F-243ECEF19BFD}" type="datetime1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ACBEB-169B-42C5-95BC-7B86A783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370CE-BE8D-41D8-937B-2D9A18F5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3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CC21-E854-466C-9E54-C91E7466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AE3E0-A682-4C58-9538-3E1FF96D0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A13AF-D060-45B4-BA99-07CEC698D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BE9753-3D1A-411E-9128-340EB4723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2BC78-677D-4B4E-9C1A-4D64C2EA4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AE8131-5BF6-4FC4-B3EB-93C54813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2885-A509-4A0B-8FE2-7B05ADDD1D33}" type="datetime1">
              <a:rPr lang="en-US" smtClean="0"/>
              <a:t>8/25/21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E35C5-5850-4C01-9A3E-E7EC81BE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F26CE-9007-47B5-939B-804B29B1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0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C10B-1017-40A8-85F4-413C9C3D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14E55-A979-4DC7-B62B-C4FD08D21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56C05-C04E-4A93-BDAD-ED35E8094DA3}" type="datetime1">
              <a:rPr lang="en-US" smtClean="0"/>
              <a:t>8/25/21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26E80-C468-4A5E-9527-22835A75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3664D-1A9F-4182-BC79-8C58ED45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9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5EFE2-2AD2-46F1-B5AF-7C6BBCA8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59B3-D58E-4A94-BE30-DCBF4CFE2378}" type="datetime1">
              <a:rPr lang="en-US" smtClean="0"/>
              <a:t>8/25/21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3DCFD-7B2E-4884-AE59-753B30FE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C3CF9-0B65-4DE3-8458-98DA4589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6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313C-55A9-4359-8B7C-26ABB97F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96B5-A1E7-43A3-A8E5-010504498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281B4-BB4A-4209-9BDE-B83FE82FE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1155F-3D84-40B5-AD77-774C667F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552D-B15A-4AC2-BEF6-8327995085B6}" type="datetime1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5C19E-39D3-46F9-BF43-E7331F67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0E22C-8F09-4D95-A0F6-03560C47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2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8E34-D781-4DF4-8175-F8B90D6A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B19FB5-79BA-4D3A-8BFB-E21207FCC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B1548-B9AC-49FD-8612-0762C316F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4263D-4D85-49B7-8219-D8F489A3E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3EB0-7044-401F-8558-6CADFCC41708}" type="datetime1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AEFE3-5707-45BC-B3CB-6BC93CE1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948CB-71E9-486A-8E1E-2B82F2C7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B64F6-C3FD-453C-BC25-E64D9AB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4E9D7-1EFB-44B5-B3C9-2DD7B073B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6E636-516D-42FE-9B6D-633417732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A9EF-FB81-401C-BBD2-7D350A252F38}" type="datetime1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15234-4914-416E-94C3-68AC5A330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6DAA0-C4E6-48D6-8151-2C222907B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1A2DE-06E9-498E-AB8C-B9260A269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comments" Target="../comments/comment4.xml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5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7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8.m4a"/><Relationship Id="rId7" Type="http://schemas.openxmlformats.org/officeDocument/2006/relationships/image" Target="../media/image5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comments" Target="../comments/comment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5.m4a"/><Relationship Id="rId7" Type="http://schemas.openxmlformats.org/officeDocument/2006/relationships/image" Target="../media/image15.png"/><Relationship Id="rId2" Type="http://schemas.microsoft.com/office/2007/relationships/media" Target="../media/media25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8.m4a"/><Relationship Id="rId7" Type="http://schemas.openxmlformats.org/officeDocument/2006/relationships/image" Target="../media/image15.png"/><Relationship Id="rId2" Type="http://schemas.microsoft.com/office/2007/relationships/media" Target="../media/media28.m4a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4.png"/><Relationship Id="rId2" Type="http://schemas.microsoft.com/office/2007/relationships/media" Target="../media/media30.m4a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audio" Target="../media/media31.m4a"/><Relationship Id="rId7" Type="http://schemas.openxmlformats.org/officeDocument/2006/relationships/image" Target="../media/image4.png"/><Relationship Id="rId2" Type="http://schemas.microsoft.com/office/2007/relationships/media" Target="../media/media31.m4a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4.png"/><Relationship Id="rId2" Type="http://schemas.microsoft.com/office/2007/relationships/media" Target="../media/media32.m4a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4.png"/><Relationship Id="rId2" Type="http://schemas.microsoft.com/office/2007/relationships/media" Target="../media/media34.m4a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4.png"/><Relationship Id="rId2" Type="http://schemas.microsoft.com/office/2007/relationships/media" Target="../media/media35.m4a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4.png"/><Relationship Id="rId2" Type="http://schemas.microsoft.com/office/2007/relationships/media" Target="../media/media36.m4a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4.png"/><Relationship Id="rId2" Type="http://schemas.microsoft.com/office/2007/relationships/media" Target="../media/media37.m4a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8.m4a"/><Relationship Id="rId7" Type="http://schemas.openxmlformats.org/officeDocument/2006/relationships/image" Target="../media/image15.png"/><Relationship Id="rId2" Type="http://schemas.microsoft.com/office/2007/relationships/media" Target="../media/media38.m4a"/><Relationship Id="rId1" Type="http://schemas.openxmlformats.org/officeDocument/2006/relationships/tags" Target="../tags/tag2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comments" Target="../comments/comment2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40.m4a"/><Relationship Id="rId7" Type="http://schemas.openxmlformats.org/officeDocument/2006/relationships/image" Target="../media/image12.png"/><Relationship Id="rId2" Type="http://schemas.microsoft.com/office/2007/relationships/media" Target="../media/media40.m4a"/><Relationship Id="rId1" Type="http://schemas.openxmlformats.org/officeDocument/2006/relationships/tags" Target="../tags/tag2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2.m4a"/><Relationship Id="rId7" Type="http://schemas.openxmlformats.org/officeDocument/2006/relationships/image" Target="../media/image15.png"/><Relationship Id="rId2" Type="http://schemas.microsoft.com/office/2007/relationships/media" Target="../media/media42.m4a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3.m4a"/><Relationship Id="rId7" Type="http://schemas.openxmlformats.org/officeDocument/2006/relationships/image" Target="../media/image15.png"/><Relationship Id="rId2" Type="http://schemas.microsoft.com/office/2007/relationships/media" Target="../media/media43.m4a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5.m4a"/><Relationship Id="rId7" Type="http://schemas.openxmlformats.org/officeDocument/2006/relationships/image" Target="../media/image15.png"/><Relationship Id="rId2" Type="http://schemas.microsoft.com/office/2007/relationships/media" Target="../media/media45.m4a"/><Relationship Id="rId1" Type="http://schemas.openxmlformats.org/officeDocument/2006/relationships/tags" Target="../tags/tag27.xml"/><Relationship Id="rId6" Type="http://schemas.openxmlformats.org/officeDocument/2006/relationships/image" Target="../media/image5.png"/><Relationship Id="rId11" Type="http://schemas.openxmlformats.org/officeDocument/2006/relationships/comments" Target="../comments/comment6.xml"/><Relationship Id="rId5" Type="http://schemas.openxmlformats.org/officeDocument/2006/relationships/notesSlide" Target="../notesSlides/notesSlide4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6.m4a"/><Relationship Id="rId7" Type="http://schemas.openxmlformats.org/officeDocument/2006/relationships/image" Target="../media/image15.png"/><Relationship Id="rId2" Type="http://schemas.microsoft.com/office/2007/relationships/media" Target="../media/media46.m4a"/><Relationship Id="rId1" Type="http://schemas.openxmlformats.org/officeDocument/2006/relationships/tags" Target="../tags/tag2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4.png"/><Relationship Id="rId2" Type="http://schemas.microsoft.com/office/2007/relationships/media" Target="../media/media48.m4a"/><Relationship Id="rId1" Type="http://schemas.openxmlformats.org/officeDocument/2006/relationships/tags" Target="../tags/tag2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9.m4a"/><Relationship Id="rId7" Type="http://schemas.openxmlformats.org/officeDocument/2006/relationships/image" Target="../media/image22.svg"/><Relationship Id="rId2" Type="http://schemas.microsoft.com/office/2007/relationships/media" Target="../media/media49.m4a"/><Relationship Id="rId1" Type="http://schemas.openxmlformats.org/officeDocument/2006/relationships/tags" Target="../tags/tag3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7" Type="http://schemas.openxmlformats.org/officeDocument/2006/relationships/image" Target="../media/image4.png"/><Relationship Id="rId2" Type="http://schemas.microsoft.com/office/2007/relationships/media" Target="../media/media52.m4a"/><Relationship Id="rId1" Type="http://schemas.openxmlformats.org/officeDocument/2006/relationships/tags" Target="../tags/tag31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7" Type="http://schemas.openxmlformats.org/officeDocument/2006/relationships/image" Target="../media/image4.png"/><Relationship Id="rId2" Type="http://schemas.microsoft.com/office/2007/relationships/media" Target="../media/media53.m4a"/><Relationship Id="rId1" Type="http://schemas.openxmlformats.org/officeDocument/2006/relationships/tags" Target="../tags/tag3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7" Type="http://schemas.openxmlformats.org/officeDocument/2006/relationships/image" Target="../media/image4.png"/><Relationship Id="rId2" Type="http://schemas.microsoft.com/office/2007/relationships/media" Target="../media/media54.m4a"/><Relationship Id="rId1" Type="http://schemas.openxmlformats.org/officeDocument/2006/relationships/tags" Target="../tags/tag3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7" Type="http://schemas.openxmlformats.org/officeDocument/2006/relationships/image" Target="../media/image4.png"/><Relationship Id="rId2" Type="http://schemas.microsoft.com/office/2007/relationships/media" Target="../media/media55.m4a"/><Relationship Id="rId1" Type="http://schemas.openxmlformats.org/officeDocument/2006/relationships/tags" Target="../tags/tag34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7" Type="http://schemas.openxmlformats.org/officeDocument/2006/relationships/image" Target="../media/image4.png"/><Relationship Id="rId2" Type="http://schemas.microsoft.com/office/2007/relationships/media" Target="../media/media56.m4a"/><Relationship Id="rId1" Type="http://schemas.openxmlformats.org/officeDocument/2006/relationships/tags" Target="../tags/tag35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8.m4a"/><Relationship Id="rId7" Type="http://schemas.openxmlformats.org/officeDocument/2006/relationships/image" Target="../media/image28.png"/><Relationship Id="rId2" Type="http://schemas.microsoft.com/office/2007/relationships/media" Target="../media/media58.m4a"/><Relationship Id="rId1" Type="http://schemas.openxmlformats.org/officeDocument/2006/relationships/tags" Target="../tags/tag3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10" Type="http://schemas.openxmlformats.org/officeDocument/2006/relationships/comments" Target="../comments/comment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3ED3-C0F4-41A7-9FB1-468BD1E92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366" y="522756"/>
            <a:ext cx="10560908" cy="23876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PMNet</a:t>
            </a:r>
            <a:br>
              <a:rPr lang="en-US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In-Network Data Persistence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97760-9D78-4692-9E66-ECB754FCC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589" y="3337438"/>
            <a:ext cx="10280822" cy="10310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Korakit Seemakhupt</a:t>
            </a:r>
            <a:r>
              <a:rPr lang="en-US" sz="280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, </a:t>
            </a:r>
            <a:r>
              <a:rPr lang="en-US" sz="2800" err="1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Sihang</a:t>
            </a:r>
            <a:r>
              <a:rPr lang="en-US" sz="280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Liu, </a:t>
            </a:r>
            <a:r>
              <a:rPr lang="en-US" sz="2800" err="1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Yasas</a:t>
            </a:r>
            <a:r>
              <a:rPr lang="en-US" sz="280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Senevirathne</a:t>
            </a:r>
            <a:br>
              <a:rPr lang="en-US" sz="28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Muhammad Shahbaz, Samira Khan</a:t>
            </a:r>
            <a:endParaRPr lang="en-US" sz="2800" baseline="30000"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endParaRPr lang="en-US" sz="28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A7AE3-A72E-4FC9-A0BF-3FB21CE1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ED8C5-6DC5-485C-844C-47BED82EAD2A}"/>
              </a:ext>
            </a:extLst>
          </p:cNvPr>
          <p:cNvSpPr txBox="1"/>
          <p:nvPr/>
        </p:nvSpPr>
        <p:spPr>
          <a:xfrm>
            <a:off x="3356008" y="6123543"/>
            <a:ext cx="54799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Artifact available at </a:t>
            </a:r>
            <a:r>
              <a:rPr lang="en-US" sz="2000" u="sng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pmnet.persistentmemory.org</a:t>
            </a:r>
          </a:p>
        </p:txBody>
      </p:sp>
      <p:pic>
        <p:nvPicPr>
          <p:cNvPr id="6" name="图片 6" descr="徽标, 公司名称&#10;&#10;已自动生成说明">
            <a:extLst>
              <a:ext uri="{FF2B5EF4-FFF2-40B4-BE49-F238E27FC236}">
                <a16:creationId xmlns:a16="http://schemas.microsoft.com/office/drawing/2014/main" id="{EBC2DC95-E032-4BBB-A4A1-4196934ED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71" r="-474" b="19249"/>
          <a:stretch/>
        </p:blipFill>
        <p:spPr>
          <a:xfrm>
            <a:off x="2418628" y="4588785"/>
            <a:ext cx="1533972" cy="972569"/>
          </a:xfrm>
          <a:prstGeom prst="rect">
            <a:avLst/>
          </a:prstGeom>
        </p:spPr>
      </p:pic>
      <p:pic>
        <p:nvPicPr>
          <p:cNvPr id="7" name="图片 7" descr="徽标, 公司名称&#10;&#10;已自动生成说明">
            <a:extLst>
              <a:ext uri="{FF2B5EF4-FFF2-40B4-BE49-F238E27FC236}">
                <a16:creationId xmlns:a16="http://schemas.microsoft.com/office/drawing/2014/main" id="{002EABEA-7F08-4E72-B95D-4D25BA21E4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09" t="10959" r="22727" b="10046"/>
          <a:stretch/>
        </p:blipFill>
        <p:spPr>
          <a:xfrm>
            <a:off x="8597093" y="4593469"/>
            <a:ext cx="774935" cy="108116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8CC5C886-83B6-44EF-A0C2-F8B4F1BE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302" y="4622493"/>
            <a:ext cx="2743200" cy="93583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C812AC-C8F6-494A-AD88-9218D2B38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9"/>
    </mc:Choice>
    <mc:Fallback xmlns="">
      <p:transition spd="slow" advTm="2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5290C6-C314-4E39-915C-36914292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10</a:t>
            </a:fld>
            <a:endParaRPr lang="en-US"/>
          </a:p>
        </p:txBody>
      </p:sp>
      <p:grpSp>
        <p:nvGrpSpPr>
          <p:cNvPr id="66" name="Group 50">
            <a:extLst>
              <a:ext uri="{FF2B5EF4-FFF2-40B4-BE49-F238E27FC236}">
                <a16:creationId xmlns:a16="http://schemas.microsoft.com/office/drawing/2014/main" id="{494FF5B1-4E75-4217-A1F8-8F3B5DF39903}"/>
              </a:ext>
            </a:extLst>
          </p:cNvPr>
          <p:cNvGrpSpPr/>
          <p:nvPr/>
        </p:nvGrpSpPr>
        <p:grpSpPr>
          <a:xfrm>
            <a:off x="2529190" y="1600532"/>
            <a:ext cx="895992" cy="764792"/>
            <a:chOff x="1023046" y="2182983"/>
            <a:chExt cx="1598140" cy="1364127"/>
          </a:xfrm>
        </p:grpSpPr>
        <p:sp>
          <p:nvSpPr>
            <p:cNvPr id="67" name="Rectangle: Rounded Corners 51">
              <a:extLst>
                <a:ext uri="{FF2B5EF4-FFF2-40B4-BE49-F238E27FC236}">
                  <a16:creationId xmlns:a16="http://schemas.microsoft.com/office/drawing/2014/main" id="{3962D815-0483-49DA-AC1B-A57C9AFCCD23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52">
              <a:extLst>
                <a:ext uri="{FF2B5EF4-FFF2-40B4-BE49-F238E27FC236}">
                  <a16:creationId xmlns:a16="http://schemas.microsoft.com/office/drawing/2014/main" id="{9701D717-5D73-4FED-9684-6BA56CC3D139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53">
              <a:extLst>
                <a:ext uri="{FF2B5EF4-FFF2-40B4-BE49-F238E27FC236}">
                  <a16:creationId xmlns:a16="http://schemas.microsoft.com/office/drawing/2014/main" id="{F2470501-139C-4EA4-B515-EBEC924858BC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54">
              <a:extLst>
                <a:ext uri="{FF2B5EF4-FFF2-40B4-BE49-F238E27FC236}">
                  <a16:creationId xmlns:a16="http://schemas.microsoft.com/office/drawing/2014/main" id="{786EB800-5129-4771-92FA-D4F23645BB31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55">
              <a:extLst>
                <a:ext uri="{FF2B5EF4-FFF2-40B4-BE49-F238E27FC236}">
                  <a16:creationId xmlns:a16="http://schemas.microsoft.com/office/drawing/2014/main" id="{D7CCD00E-6AC3-40A8-BD84-90A051E04518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56">
              <a:extLst>
                <a:ext uri="{FF2B5EF4-FFF2-40B4-BE49-F238E27FC236}">
                  <a16:creationId xmlns:a16="http://schemas.microsoft.com/office/drawing/2014/main" id="{9C3C53F1-46EB-4620-BCCC-B85DAA192712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57">
              <a:extLst>
                <a:ext uri="{FF2B5EF4-FFF2-40B4-BE49-F238E27FC236}">
                  <a16:creationId xmlns:a16="http://schemas.microsoft.com/office/drawing/2014/main" id="{895C01CE-FE4F-47F5-ACA4-E277FAFE6AF8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59">
              <a:extLst>
                <a:ext uri="{FF2B5EF4-FFF2-40B4-BE49-F238E27FC236}">
                  <a16:creationId xmlns:a16="http://schemas.microsoft.com/office/drawing/2014/main" id="{F0561514-788B-4364-BED0-5893D0DE7B0F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8">
              <a:extLst>
                <a:ext uri="{FF2B5EF4-FFF2-40B4-BE49-F238E27FC236}">
                  <a16:creationId xmlns:a16="http://schemas.microsoft.com/office/drawing/2014/main" id="{F2C5F10E-D8DE-4C7F-A878-338D060EE9EA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D94706-D43C-44FE-B6CC-F4494A632E6D}"/>
              </a:ext>
            </a:extLst>
          </p:cNvPr>
          <p:cNvGrpSpPr/>
          <p:nvPr/>
        </p:nvGrpSpPr>
        <p:grpSpPr>
          <a:xfrm>
            <a:off x="9225859" y="1564342"/>
            <a:ext cx="1349723" cy="1013803"/>
            <a:chOff x="8993401" y="2588208"/>
            <a:chExt cx="1453520" cy="1015753"/>
          </a:xfrm>
        </p:grpSpPr>
        <p:grpSp>
          <p:nvGrpSpPr>
            <p:cNvPr id="77" name="Group 78">
              <a:extLst>
                <a:ext uri="{FF2B5EF4-FFF2-40B4-BE49-F238E27FC236}">
                  <a16:creationId xmlns:a16="http://schemas.microsoft.com/office/drawing/2014/main" id="{6D26E8F2-2AE2-4E48-84F1-EBE051ACBC56}"/>
                </a:ext>
              </a:extLst>
            </p:cNvPr>
            <p:cNvGrpSpPr/>
            <p:nvPr/>
          </p:nvGrpSpPr>
          <p:grpSpPr>
            <a:xfrm>
              <a:off x="8993401" y="2588208"/>
              <a:ext cx="964896" cy="823606"/>
              <a:chOff x="1023046" y="2182983"/>
              <a:chExt cx="1598140" cy="1364127"/>
            </a:xfrm>
          </p:grpSpPr>
          <p:sp>
            <p:nvSpPr>
              <p:cNvPr id="79" name="Rectangle: Rounded Corners 79">
                <a:extLst>
                  <a:ext uri="{FF2B5EF4-FFF2-40B4-BE49-F238E27FC236}">
                    <a16:creationId xmlns:a16="http://schemas.microsoft.com/office/drawing/2014/main" id="{C20E293F-491F-49BA-A583-2121246EF22F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80">
                <a:extLst>
                  <a:ext uri="{FF2B5EF4-FFF2-40B4-BE49-F238E27FC236}">
                    <a16:creationId xmlns:a16="http://schemas.microsoft.com/office/drawing/2014/main" id="{B8AA0297-AEA0-4721-A9EC-52355AA1D44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5">
                <a:extLst>
                  <a:ext uri="{FF2B5EF4-FFF2-40B4-BE49-F238E27FC236}">
                    <a16:creationId xmlns:a16="http://schemas.microsoft.com/office/drawing/2014/main" id="{67282FD2-594C-43AA-85CF-C76FCDC68952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8">
                <a:extLst>
                  <a:ext uri="{FF2B5EF4-FFF2-40B4-BE49-F238E27FC236}">
                    <a16:creationId xmlns:a16="http://schemas.microsoft.com/office/drawing/2014/main" id="{C09F4C14-2BB1-42AE-9E1C-027A7CEA254A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9">
                <a:extLst>
                  <a:ext uri="{FF2B5EF4-FFF2-40B4-BE49-F238E27FC236}">
                    <a16:creationId xmlns:a16="http://schemas.microsoft.com/office/drawing/2014/main" id="{7D185E23-2773-41C5-94BE-3118735A29C9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90">
                <a:extLst>
                  <a:ext uri="{FF2B5EF4-FFF2-40B4-BE49-F238E27FC236}">
                    <a16:creationId xmlns:a16="http://schemas.microsoft.com/office/drawing/2014/main" id="{C644B221-2666-4368-B011-C93397F32363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91">
                <a:extLst>
                  <a:ext uri="{FF2B5EF4-FFF2-40B4-BE49-F238E27FC236}">
                    <a16:creationId xmlns:a16="http://schemas.microsoft.com/office/drawing/2014/main" id="{85307F09-D076-45B4-B30E-5437CED5EA1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92">
                <a:extLst>
                  <a:ext uri="{FF2B5EF4-FFF2-40B4-BE49-F238E27FC236}">
                    <a16:creationId xmlns:a16="http://schemas.microsoft.com/office/drawing/2014/main" id="{E3377041-29F7-49DC-B511-26F2AD0EA336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93">
                <a:extLst>
                  <a:ext uri="{FF2B5EF4-FFF2-40B4-BE49-F238E27FC236}">
                    <a16:creationId xmlns:a16="http://schemas.microsoft.com/office/drawing/2014/main" id="{9CFE765F-2F8C-4F6E-AB6B-53615539C329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图片 39">
              <a:extLst>
                <a:ext uri="{FF2B5EF4-FFF2-40B4-BE49-F238E27FC236}">
                  <a16:creationId xmlns:a16="http://schemas.microsoft.com/office/drawing/2014/main" id="{25C4387E-09D6-4753-9A80-A9245543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278" y="3049326"/>
              <a:ext cx="542643" cy="554635"/>
            </a:xfrm>
            <a:prstGeom prst="rect">
              <a:avLst/>
            </a:prstGeom>
          </p:spPr>
        </p:pic>
      </p:grpSp>
      <p:sp>
        <p:nvSpPr>
          <p:cNvPr id="89" name="Cloud 62">
            <a:extLst>
              <a:ext uri="{FF2B5EF4-FFF2-40B4-BE49-F238E27FC236}">
                <a16:creationId xmlns:a16="http://schemas.microsoft.com/office/drawing/2014/main" id="{C923380F-B903-4EA0-A4D5-BACBB2DFE9AF}"/>
              </a:ext>
            </a:extLst>
          </p:cNvPr>
          <p:cNvSpPr/>
          <p:nvPr/>
        </p:nvSpPr>
        <p:spPr>
          <a:xfrm>
            <a:off x="5047536" y="1513608"/>
            <a:ext cx="2452574" cy="952001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箭头: 左右 41">
            <a:extLst>
              <a:ext uri="{FF2B5EF4-FFF2-40B4-BE49-F238E27FC236}">
                <a16:creationId xmlns:a16="http://schemas.microsoft.com/office/drawing/2014/main" id="{325FDA1A-2840-4611-9495-107226946FA5}"/>
              </a:ext>
            </a:extLst>
          </p:cNvPr>
          <p:cNvSpPr/>
          <p:nvPr/>
        </p:nvSpPr>
        <p:spPr>
          <a:xfrm>
            <a:off x="3540342" y="1895610"/>
            <a:ext cx="1507194" cy="2874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箭头: 左右 41">
            <a:extLst>
              <a:ext uri="{FF2B5EF4-FFF2-40B4-BE49-F238E27FC236}">
                <a16:creationId xmlns:a16="http://schemas.microsoft.com/office/drawing/2014/main" id="{9A038E0D-B46D-4BB9-B0D5-3C3A1710B9BC}"/>
              </a:ext>
            </a:extLst>
          </p:cNvPr>
          <p:cNvSpPr/>
          <p:nvPr/>
        </p:nvSpPr>
        <p:spPr>
          <a:xfrm>
            <a:off x="7520119" y="1895610"/>
            <a:ext cx="1685731" cy="2874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4985F08-42F6-4BBC-9A63-9D9379C3CA11}"/>
              </a:ext>
            </a:extLst>
          </p:cNvPr>
          <p:cNvSpPr txBox="1"/>
          <p:nvPr/>
        </p:nvSpPr>
        <p:spPr>
          <a:xfrm>
            <a:off x="2099960" y="238856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258C0D4-49BE-4B78-9132-306CEC1C273F}"/>
              </a:ext>
            </a:extLst>
          </p:cNvPr>
          <p:cNvSpPr txBox="1"/>
          <p:nvPr/>
        </p:nvSpPr>
        <p:spPr>
          <a:xfrm>
            <a:off x="8727495" y="238856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Server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A1D5105-DD8F-4040-A0D4-4F02823D0CDD}"/>
              </a:ext>
            </a:extLst>
          </p:cNvPr>
          <p:cNvSpPr txBox="1"/>
          <p:nvPr/>
        </p:nvSpPr>
        <p:spPr>
          <a:xfrm>
            <a:off x="4265235" y="2388564"/>
            <a:ext cx="416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In-network compute and cache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7C07E32-A5A5-4E48-BDED-79F18E4C5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4262" r="-1702" b="1498"/>
          <a:stretch/>
        </p:blipFill>
        <p:spPr>
          <a:xfrm>
            <a:off x="5988330" y="1688844"/>
            <a:ext cx="681560" cy="642295"/>
          </a:xfrm>
          <a:prstGeom prst="rect">
            <a:avLst/>
          </a:prstGeom>
        </p:spPr>
      </p:pic>
      <p:sp>
        <p:nvSpPr>
          <p:cNvPr id="99" name="Title 1">
            <a:extLst>
              <a:ext uri="{FF2B5EF4-FFF2-40B4-BE49-F238E27FC236}">
                <a16:creationId xmlns:a16="http://schemas.microsoft.com/office/drawing/2014/main" id="{44C86CC6-1D13-4173-A64F-E09120ED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71" y="205565"/>
            <a:ext cx="10191629" cy="1325563"/>
          </a:xfrm>
        </p:spPr>
        <p:txBody>
          <a:bodyPr/>
          <a:lstStyle/>
          <a:p>
            <a:r>
              <a:rPr lang="en-US">
                <a:latin typeface="+mn-lt"/>
                <a:cs typeface="Calibri" panose="020F0502020204030204" pitchFamily="34" charset="0"/>
              </a:rPr>
              <a:t>Existing Approaches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A391FC9-3B18-434D-BB6F-C95EFB77E748}"/>
              </a:ext>
            </a:extLst>
          </p:cNvPr>
          <p:cNvSpPr txBox="1"/>
          <p:nvPr/>
        </p:nvSpPr>
        <p:spPr>
          <a:xfrm>
            <a:off x="796413" y="3222760"/>
            <a:ext cx="108344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In-network compute </a:t>
            </a:r>
            <a:r>
              <a:rPr lang="en-US" sz="2000"/>
              <a:t>[Brainwave NPU ISCA’18, </a:t>
            </a:r>
            <a:r>
              <a:rPr lang="en-US" sz="2000" err="1"/>
              <a:t>iSwitch</a:t>
            </a:r>
            <a:r>
              <a:rPr lang="en-US" sz="2000"/>
              <a:t> ISCA’19, E3 ATC’19, </a:t>
            </a:r>
            <a:r>
              <a:rPr lang="en-US" sz="2000" err="1"/>
              <a:t>iPipe</a:t>
            </a:r>
            <a:r>
              <a:rPr lang="en-US" sz="2000"/>
              <a:t> SIGCOMM’19]</a:t>
            </a:r>
          </a:p>
          <a:p>
            <a:pPr marL="285750" indent="-285750">
              <a:buFontTx/>
              <a:buChar char="-"/>
            </a:pPr>
            <a:r>
              <a:rPr lang="en-US" sz="2200"/>
              <a:t>Add compute logic to network devices, such as switches and NICs</a:t>
            </a:r>
          </a:p>
          <a:p>
            <a:pPr marL="285750" indent="-285750">
              <a:buFontTx/>
              <a:buChar char="-"/>
            </a:pPr>
            <a:r>
              <a:rPr lang="en-US" sz="2200"/>
              <a:t>Reduce RTT of compute tasks</a:t>
            </a:r>
          </a:p>
          <a:p>
            <a:pPr marL="285750" indent="-285750">
              <a:buFontTx/>
              <a:buChar char="-"/>
            </a:pPr>
            <a:endParaRPr lang="en-US" sz="2200"/>
          </a:p>
          <a:p>
            <a:pPr marL="285750" indent="-285750">
              <a:buFontTx/>
              <a:buChar char="-"/>
            </a:pPr>
            <a:endParaRPr lang="en-US" sz="2200"/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In-network data caching </a:t>
            </a:r>
            <a:r>
              <a:rPr lang="en-US" sz="2000"/>
              <a:t>[</a:t>
            </a:r>
            <a:r>
              <a:rPr lang="en-US" sz="2000" err="1"/>
              <a:t>NetCache</a:t>
            </a:r>
            <a:r>
              <a:rPr lang="en-US" sz="2000"/>
              <a:t> SOSP’17, </a:t>
            </a:r>
            <a:r>
              <a:rPr lang="en-US" sz="2000" err="1"/>
              <a:t>Incbricks</a:t>
            </a:r>
            <a:r>
              <a:rPr lang="en-US" sz="2000"/>
              <a:t> SOSP’17, </a:t>
            </a:r>
            <a:r>
              <a:rPr lang="en-US" sz="2000" err="1"/>
              <a:t>DistCache</a:t>
            </a:r>
            <a:r>
              <a:rPr lang="en-US" sz="2000"/>
              <a:t> FAST’19]</a:t>
            </a:r>
          </a:p>
          <a:p>
            <a:pPr marL="285750" indent="-285750">
              <a:buFontTx/>
              <a:buChar char="-"/>
            </a:pPr>
            <a:r>
              <a:rPr lang="en-US" sz="2200"/>
              <a:t>Add volatile cache in network devices</a:t>
            </a:r>
          </a:p>
          <a:p>
            <a:pPr marL="285750" indent="-285750">
              <a:buFontTx/>
              <a:buChar char="-"/>
            </a:pPr>
            <a:r>
              <a:rPr lang="en-US" sz="2200"/>
              <a:t>Reduce RTT of GET requests</a:t>
            </a:r>
          </a:p>
          <a:p>
            <a:pPr marL="285750" indent="-285750">
              <a:buFontTx/>
              <a:buChar char="-"/>
            </a:pPr>
            <a:endParaRPr lang="en-US" sz="22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02B76A-1AF0-4FA2-BC5B-93FF6BC961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7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7"/>
    </mc:Choice>
    <mc:Fallback xmlns="">
      <p:transition spd="slow" advTm="3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685592"/>
            <a:ext cx="0" cy="1130997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In-network caching: Read Requests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835805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431935" y="266134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9382350" y="266134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128120" y="1735003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1E7FC1-F28B-487A-A4E0-597148773B70}"/>
              </a:ext>
            </a:extLst>
          </p:cNvPr>
          <p:cNvSpPr txBox="1"/>
          <p:nvPr/>
        </p:nvSpPr>
        <p:spPr>
          <a:xfrm>
            <a:off x="5241564" y="2661347"/>
            <a:ext cx="304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In-network cache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297520" y="3303344"/>
            <a:ext cx="6965164" cy="2468282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11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816589"/>
            <a:ext cx="0" cy="955037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215404"/>
            <a:ext cx="0" cy="798384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A304E0AD-38AF-468A-844C-135BA2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6029334" y="1911943"/>
            <a:ext cx="1157904" cy="582812"/>
          </a:xfrm>
          <a:prstGeom prst="rect">
            <a:avLst/>
          </a:prstGeom>
        </p:spPr>
      </p:pic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361884" y="3291937"/>
            <a:ext cx="3473298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366749" y="4512992"/>
            <a:ext cx="3482305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9C799C1C-7EA7-44A7-A796-CB28A630F93B}"/>
              </a:ext>
            </a:extLst>
          </p:cNvPr>
          <p:cNvSpPr/>
          <p:nvPr/>
        </p:nvSpPr>
        <p:spPr>
          <a:xfrm rot="5400000">
            <a:off x="6375496" y="4006109"/>
            <a:ext cx="584034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CE6AA4-EE2D-420C-A88D-4635C5520054}"/>
              </a:ext>
            </a:extLst>
          </p:cNvPr>
          <p:cNvSpPr txBox="1"/>
          <p:nvPr/>
        </p:nvSpPr>
        <p:spPr>
          <a:xfrm>
            <a:off x="6663300" y="3880078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Look up x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843430" y="1786988"/>
            <a:ext cx="1487563" cy="103521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0918B60-B4B5-45EB-86DE-7AF6E6A0F624}"/>
              </a:ext>
            </a:extLst>
          </p:cNvPr>
          <p:cNvSpPr txBox="1"/>
          <p:nvPr/>
        </p:nvSpPr>
        <p:spPr>
          <a:xfrm rot="166144">
            <a:off x="4174184" y="2967335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GET (x)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9006ACE-5DC2-4B05-ABA6-F92B9387FBF9}"/>
              </a:ext>
            </a:extLst>
          </p:cNvPr>
          <p:cNvSpPr txBox="1"/>
          <p:nvPr/>
        </p:nvSpPr>
        <p:spPr>
          <a:xfrm rot="21422727">
            <a:off x="4230275" y="4947765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x=1</a:t>
            </a:r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9795E992-5918-4726-BBCB-49459C265E3E}"/>
              </a:ext>
            </a:extLst>
          </p:cNvPr>
          <p:cNvSpPr/>
          <p:nvPr/>
        </p:nvSpPr>
        <p:spPr>
          <a:xfrm>
            <a:off x="3779078" y="2124492"/>
            <a:ext cx="141111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箭头: 左右 41">
            <a:extLst>
              <a:ext uri="{FF2B5EF4-FFF2-40B4-BE49-F238E27FC236}">
                <a16:creationId xmlns:a16="http://schemas.microsoft.com/office/drawing/2014/main" id="{195C8555-03CB-49C2-9887-F4F35350707E}"/>
              </a:ext>
            </a:extLst>
          </p:cNvPr>
          <p:cNvSpPr/>
          <p:nvPr/>
        </p:nvSpPr>
        <p:spPr>
          <a:xfrm>
            <a:off x="8088451" y="2062536"/>
            <a:ext cx="175473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850A6DE-3D3F-4F42-93FA-F5C63DB51016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cs typeface="Helvetica"/>
              </a:rPr>
              <a:t>Some Read requests can be served faster from the network device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7781C5-5D0F-4C3E-9E25-AC30FFB3698D}"/>
              </a:ext>
            </a:extLst>
          </p:cNvPr>
          <p:cNvSpPr txBox="1"/>
          <p:nvPr/>
        </p:nvSpPr>
        <p:spPr>
          <a:xfrm>
            <a:off x="-51731" y="1359875"/>
            <a:ext cx="174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Client’s progress</a:t>
            </a:r>
          </a:p>
        </p:txBody>
      </p:sp>
      <p:pic>
        <p:nvPicPr>
          <p:cNvPr id="66" name="Graphic 65" descr="Hourglass Finished with solid fill">
            <a:extLst>
              <a:ext uri="{FF2B5EF4-FFF2-40B4-BE49-F238E27FC236}">
                <a16:creationId xmlns:a16="http://schemas.microsoft.com/office/drawing/2014/main" id="{88563746-ABFA-4B18-A645-1322859FD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2989270"/>
            <a:ext cx="720818" cy="720818"/>
          </a:xfrm>
          <a:prstGeom prst="rect">
            <a:avLst/>
          </a:prstGeom>
        </p:spPr>
      </p:pic>
      <p:sp>
        <p:nvSpPr>
          <p:cNvPr id="50" name="Arrow: Right 49">
            <a:extLst>
              <a:ext uri="{FF2B5EF4-FFF2-40B4-BE49-F238E27FC236}">
                <a16:creationId xmlns:a16="http://schemas.microsoft.com/office/drawing/2014/main" id="{352524A6-97DD-425A-96C5-8EAFEA6A42A5}"/>
              </a:ext>
            </a:extLst>
          </p:cNvPr>
          <p:cNvSpPr/>
          <p:nvPr/>
        </p:nvSpPr>
        <p:spPr>
          <a:xfrm rot="197461">
            <a:off x="6887522" y="4578571"/>
            <a:ext cx="3316964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Forward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9F9491C-9E89-4DDD-834F-9EA126C5D999}"/>
              </a:ext>
            </a:extLst>
          </p:cNvPr>
          <p:cNvSpPr txBox="1"/>
          <p:nvPr/>
        </p:nvSpPr>
        <p:spPr>
          <a:xfrm>
            <a:off x="7662054" y="4306652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Miss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4B003FF-0CDC-49E3-88E2-CCF9C95D10B1}"/>
              </a:ext>
            </a:extLst>
          </p:cNvPr>
          <p:cNvSpPr txBox="1"/>
          <p:nvPr/>
        </p:nvSpPr>
        <p:spPr>
          <a:xfrm>
            <a:off x="4248063" y="4211140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Hit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F95BF3-579A-48CE-9AAE-EAF23BF4D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6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5"/>
    </mc:Choice>
    <mc:Fallback xmlns="">
      <p:transition spd="slow" advTm="3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4" grpId="0"/>
      <p:bldP spid="70" grpId="0"/>
      <p:bldP spid="71" grpId="0"/>
      <p:bldP spid="80" grpId="0" animBg="1"/>
      <p:bldP spid="50" grpId="0" animBg="1"/>
      <p:bldP spid="72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685592"/>
            <a:ext cx="0" cy="1713312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In-network caching: Update Requests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835805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128120" y="1735003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297520" y="3303344"/>
            <a:ext cx="6965164" cy="2468282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12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5398904"/>
            <a:ext cx="0" cy="55192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215404"/>
            <a:ext cx="0" cy="798384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A304E0AD-38AF-468A-844C-135BA2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6029334" y="1911943"/>
            <a:ext cx="1157904" cy="582812"/>
          </a:xfrm>
          <a:prstGeom prst="rect">
            <a:avLst/>
          </a:prstGeom>
        </p:spPr>
      </p:pic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361880" y="3259907"/>
            <a:ext cx="3477973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365085" y="5152911"/>
            <a:ext cx="685229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Response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9C799C1C-7EA7-44A7-A796-CB28A630F93B}"/>
              </a:ext>
            </a:extLst>
          </p:cNvPr>
          <p:cNvSpPr/>
          <p:nvPr/>
        </p:nvSpPr>
        <p:spPr>
          <a:xfrm rot="5400000">
            <a:off x="9761625" y="4625626"/>
            <a:ext cx="584034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CE6AA4-EE2D-420C-A88D-4635C5520054}"/>
              </a:ext>
            </a:extLst>
          </p:cNvPr>
          <p:cNvSpPr txBox="1"/>
          <p:nvPr/>
        </p:nvSpPr>
        <p:spPr>
          <a:xfrm>
            <a:off x="10103032" y="4628086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Process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843430" y="1786988"/>
            <a:ext cx="1487563" cy="103521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0918B60-B4B5-45EB-86DE-7AF6E6A0F624}"/>
              </a:ext>
            </a:extLst>
          </p:cNvPr>
          <p:cNvSpPr txBox="1"/>
          <p:nvPr/>
        </p:nvSpPr>
        <p:spPr>
          <a:xfrm rot="166144">
            <a:off x="4028298" y="3000590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SET (x, 1)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92C672-E43D-499D-9363-D8457EAC28BC}"/>
              </a:ext>
            </a:extLst>
          </p:cNvPr>
          <p:cNvSpPr txBox="1"/>
          <p:nvPr/>
        </p:nvSpPr>
        <p:spPr>
          <a:xfrm rot="21406480">
            <a:off x="7649479" y="4789857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422A8948-FF6A-4746-99F1-CBED7C6A9522}"/>
              </a:ext>
            </a:extLst>
          </p:cNvPr>
          <p:cNvSpPr/>
          <p:nvPr/>
        </p:nvSpPr>
        <p:spPr>
          <a:xfrm>
            <a:off x="3779078" y="2124492"/>
            <a:ext cx="141111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箭头: 左右 41">
            <a:extLst>
              <a:ext uri="{FF2B5EF4-FFF2-40B4-BE49-F238E27FC236}">
                <a16:creationId xmlns:a16="http://schemas.microsoft.com/office/drawing/2014/main" id="{BB63BADC-1410-4546-8C46-564CF9305ED8}"/>
              </a:ext>
            </a:extLst>
          </p:cNvPr>
          <p:cNvSpPr/>
          <p:nvPr/>
        </p:nvSpPr>
        <p:spPr>
          <a:xfrm>
            <a:off x="8088451" y="2062536"/>
            <a:ext cx="175473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F078F0D-CEC2-4F5D-91C6-51C48AEA726F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cs typeface="Helvetica"/>
              </a:rPr>
              <a:t>In-network caching has no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Helvetica"/>
              </a:rPr>
              <a:t>persistent storage </a:t>
            </a:r>
            <a:r>
              <a:rPr lang="en-US" sz="2800">
                <a:solidFill>
                  <a:schemeClr val="tx1"/>
                </a:solidFill>
                <a:cs typeface="Helvetica"/>
              </a:rPr>
              <a:t>and cannot serve update requests 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CA989A9-3A0D-4215-93AE-FAC0BA274B70}"/>
              </a:ext>
            </a:extLst>
          </p:cNvPr>
          <p:cNvSpPr txBox="1"/>
          <p:nvPr/>
        </p:nvSpPr>
        <p:spPr>
          <a:xfrm>
            <a:off x="2431935" y="266134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1E00AA-B01E-4890-A74A-85A86E133B82}"/>
              </a:ext>
            </a:extLst>
          </p:cNvPr>
          <p:cNvSpPr txBox="1"/>
          <p:nvPr/>
        </p:nvSpPr>
        <p:spPr>
          <a:xfrm>
            <a:off x="9382350" y="266134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4DD361-A7A1-4921-B323-2ECC014F3395}"/>
              </a:ext>
            </a:extLst>
          </p:cNvPr>
          <p:cNvSpPr txBox="1"/>
          <p:nvPr/>
        </p:nvSpPr>
        <p:spPr>
          <a:xfrm>
            <a:off x="5241564" y="2661347"/>
            <a:ext cx="304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In-network cache</a:t>
            </a:r>
          </a:p>
        </p:txBody>
      </p: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8358F2E8-9FB2-49B3-BCDB-D2D1A81FF9F5}"/>
              </a:ext>
            </a:extLst>
          </p:cNvPr>
          <p:cNvSpPr/>
          <p:nvPr/>
        </p:nvSpPr>
        <p:spPr>
          <a:xfrm rot="21337360" flipH="1">
            <a:off x="6956554" y="3033007"/>
            <a:ext cx="410725" cy="71043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A28A174-329E-40BF-AD6A-BAE5260B3895}"/>
              </a:ext>
            </a:extLst>
          </p:cNvPr>
          <p:cNvSpPr txBox="1"/>
          <p:nvPr/>
        </p:nvSpPr>
        <p:spPr>
          <a:xfrm>
            <a:off x="6888693" y="3285763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Failure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1D3B85DA-AAD8-4442-A852-DB2B1564FED5}"/>
              </a:ext>
            </a:extLst>
          </p:cNvPr>
          <p:cNvSpPr/>
          <p:nvPr/>
        </p:nvSpPr>
        <p:spPr>
          <a:xfrm rot="197461">
            <a:off x="3349151" y="3931158"/>
            <a:ext cx="6755796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61AC7C-95F1-43F5-95BB-676365208F40}"/>
              </a:ext>
            </a:extLst>
          </p:cNvPr>
          <p:cNvSpPr txBox="1"/>
          <p:nvPr/>
        </p:nvSpPr>
        <p:spPr>
          <a:xfrm rot="166144">
            <a:off x="4018272" y="3577755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SET (x, 1)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4D7CCB-79C0-44C8-892D-72BB29FCF5E0}"/>
              </a:ext>
            </a:extLst>
          </p:cNvPr>
          <p:cNvSpPr txBox="1"/>
          <p:nvPr/>
        </p:nvSpPr>
        <p:spPr>
          <a:xfrm>
            <a:off x="-51731" y="1359875"/>
            <a:ext cx="174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Client’s progress</a:t>
            </a:r>
          </a:p>
        </p:txBody>
      </p:sp>
      <p:pic>
        <p:nvPicPr>
          <p:cNvPr id="71" name="Graphic 70" descr="Hourglass Finished with solid fill">
            <a:extLst>
              <a:ext uri="{FF2B5EF4-FFF2-40B4-BE49-F238E27FC236}">
                <a16:creationId xmlns:a16="http://schemas.microsoft.com/office/drawing/2014/main" id="{306F033D-42D4-4306-A22C-17975104A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2989270"/>
            <a:ext cx="720818" cy="7208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D859F3-70DF-4D9B-A2F9-D318CA8581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6"/>
    </mc:Choice>
    <mc:Fallback xmlns="">
      <p:transition spd="slow" advTm="2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4" grpId="0"/>
      <p:bldP spid="70" grpId="0"/>
      <p:bldP spid="72" grpId="0"/>
      <p:bldP spid="80" grpId="0" animBg="1"/>
      <p:bldP spid="49" grpId="0" animBg="1"/>
      <p:bldP spid="62" grpId="0"/>
      <p:bldP spid="64" grpId="0" animBg="1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1BE8-4924-4E52-A72F-0112FD0F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Helvetica"/>
              </a:rPr>
              <a:t>Outline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58EC-9C5D-4967-B929-24B149B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30AF9-12DF-4154-852B-C7F0F137133A}"/>
              </a:ext>
            </a:extLst>
          </p:cNvPr>
          <p:cNvSpPr/>
          <p:nvPr/>
        </p:nvSpPr>
        <p:spPr>
          <a:xfrm>
            <a:off x="3287785" y="1362006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Background and Motivation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D7B7DF-9057-4A5E-8FFF-EB6865C320C3}"/>
              </a:ext>
            </a:extLst>
          </p:cNvPr>
          <p:cNvSpPr/>
          <p:nvPr/>
        </p:nvSpPr>
        <p:spPr>
          <a:xfrm>
            <a:off x="3287782" y="2236520"/>
            <a:ext cx="5616429" cy="75194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In-network Data Persistence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4E9DB-5449-44CC-945B-50189E4D25DA}"/>
              </a:ext>
            </a:extLst>
          </p:cNvPr>
          <p:cNvSpPr/>
          <p:nvPr/>
        </p:nvSpPr>
        <p:spPr>
          <a:xfrm>
            <a:off x="3287782" y="3108957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PMNet Design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064FC-D595-46A6-A3A8-0D34AE8553DC}"/>
              </a:ext>
            </a:extLst>
          </p:cNvPr>
          <p:cNvSpPr/>
          <p:nvPr/>
        </p:nvSpPr>
        <p:spPr>
          <a:xfrm>
            <a:off x="3287782" y="4861161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15EA2-DF05-451E-821C-4076F3B5E5E5}"/>
              </a:ext>
            </a:extLst>
          </p:cNvPr>
          <p:cNvSpPr/>
          <p:nvPr/>
        </p:nvSpPr>
        <p:spPr>
          <a:xfrm>
            <a:off x="3287782" y="5740928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B27E9-26AC-4C37-B51E-D42B567C5303}"/>
              </a:ext>
            </a:extLst>
          </p:cNvPr>
          <p:cNvSpPr/>
          <p:nvPr/>
        </p:nvSpPr>
        <p:spPr>
          <a:xfrm>
            <a:off x="3287782" y="3981394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Caching and Replication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CB6BEE-E1A2-47CD-9A2B-6EDEDEDDC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"/>
    </mc:Choice>
    <mc:Fallback xmlns="">
      <p:transition spd="slow" advTm="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05" y="194204"/>
            <a:ext cx="11768488" cy="1325563"/>
          </a:xfrm>
        </p:spPr>
        <p:txBody>
          <a:bodyPr/>
          <a:lstStyle/>
          <a:p>
            <a:r>
              <a:rPr lang="en-US">
                <a:latin typeface="+mn-lt"/>
              </a:rPr>
              <a:t>Our proposal: </a:t>
            </a:r>
            <a:r>
              <a:rPr lang="en-US" b="1">
                <a:latin typeface="+mn-lt"/>
              </a:rPr>
              <a:t>In-network Data Persistence</a:t>
            </a:r>
            <a:endParaRPr lang="en-US">
              <a:latin typeface="+mn-lt"/>
            </a:endParaRP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4683512" y="2857770"/>
            <a:ext cx="2647236" cy="1205756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8BE4D-F00C-4599-AF5A-985A2B23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14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0A18BC-91D9-40AE-9D97-E76C060CC56C}"/>
              </a:ext>
            </a:extLst>
          </p:cNvPr>
          <p:cNvGrpSpPr/>
          <p:nvPr/>
        </p:nvGrpSpPr>
        <p:grpSpPr>
          <a:xfrm>
            <a:off x="1857721" y="3016640"/>
            <a:ext cx="964896" cy="823608"/>
            <a:chOff x="1023046" y="2182983"/>
            <a:chExt cx="1598140" cy="13641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D26B07E-F48D-43B0-8D36-4F8E31079C50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77F1547-FFC9-46F6-8CB4-E8371AA3E96C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4BA0F37-CD0E-4790-9760-1545640A74EF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8A14FE-E1B3-4758-90A7-8D33411B3347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99CC19-9C9D-4915-A9CC-88034FE6639F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25F19C-C701-4952-A43D-93851B3D7B59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D9DF37-AFE6-4BCE-AF0D-E499D038024E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78A424E-7BC9-4B3A-8B2A-75DD1CDED848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30643BB-8A51-439A-AD83-3FF2CBCCF546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4E6BBE-FD77-40BB-84DE-F9B02FAB8634}"/>
              </a:ext>
            </a:extLst>
          </p:cNvPr>
          <p:cNvGrpSpPr/>
          <p:nvPr/>
        </p:nvGrpSpPr>
        <p:grpSpPr>
          <a:xfrm>
            <a:off x="9161345" y="3016640"/>
            <a:ext cx="1487563" cy="1035214"/>
            <a:chOff x="9832458" y="1148141"/>
            <a:chExt cx="1487563" cy="103521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34FF5C1-AA9D-412C-87FC-E82FD0343115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E1F75533-EAF3-45B8-9578-B734A53D59E5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786345E-043D-4BA5-A417-F63793F70FD2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BF00ACA9-4E4B-4D7B-BDEA-E780BFD642D3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E9FDAC5-F938-4E90-B331-043B848C3C4B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E097D75-7553-449A-9D67-2798BCAD2BDE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10EC38D-931C-479B-821C-242A187B3EDD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76E954A-761E-4350-8F75-998696A7FA8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96FFFB5-7ADD-48B9-A4EA-3988C00E7CF6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1BFD7AD-4C9A-4969-B137-09915D1B2C0B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3BB2BBC4-19A4-4F03-8C28-439A7CC59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A57227D-03B7-45B0-9A0B-F65B51AB2138}"/>
              </a:ext>
            </a:extLst>
          </p:cNvPr>
          <p:cNvSpPr txBox="1"/>
          <p:nvPr/>
        </p:nvSpPr>
        <p:spPr>
          <a:xfrm>
            <a:off x="1509276" y="4159034"/>
            <a:ext cx="16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Client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630FF6-1071-4DBA-AD9C-21532BB9CFE0}"/>
              </a:ext>
            </a:extLst>
          </p:cNvPr>
          <p:cNvSpPr txBox="1"/>
          <p:nvPr/>
        </p:nvSpPr>
        <p:spPr>
          <a:xfrm>
            <a:off x="9091163" y="4159036"/>
            <a:ext cx="16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Server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FF67D5-31D6-43C6-8FD0-FEF383D90FDF}"/>
              </a:ext>
            </a:extLst>
          </p:cNvPr>
          <p:cNvSpPr txBox="1"/>
          <p:nvPr/>
        </p:nvSpPr>
        <p:spPr>
          <a:xfrm>
            <a:off x="4951509" y="4159033"/>
            <a:ext cx="208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PMNet</a:t>
            </a:r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F5146B0D-52E9-4802-B8E3-BAEBC85A9A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5413541" y="3116165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对话气泡: 圆角矩形 2">
            <a:extLst>
              <a:ext uri="{FF2B5EF4-FFF2-40B4-BE49-F238E27FC236}">
                <a16:creationId xmlns:a16="http://schemas.microsoft.com/office/drawing/2014/main" id="{5A0D1200-F93B-4CEF-9322-D0D5F7578BCC}"/>
              </a:ext>
            </a:extLst>
          </p:cNvPr>
          <p:cNvSpPr/>
          <p:nvPr/>
        </p:nvSpPr>
        <p:spPr>
          <a:xfrm>
            <a:off x="5992493" y="1804262"/>
            <a:ext cx="5499131" cy="618226"/>
          </a:xfrm>
          <a:prstGeom prst="wedgeRoundRectCallout">
            <a:avLst>
              <a:gd name="adj1" fmla="val -39876"/>
              <a:gd name="adj2" fmla="val 1579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Add Persistent memory to network device</a:t>
            </a:r>
          </a:p>
        </p:txBody>
      </p:sp>
      <p:sp>
        <p:nvSpPr>
          <p:cNvPr id="39" name="箭头: 左右 41">
            <a:extLst>
              <a:ext uri="{FF2B5EF4-FFF2-40B4-BE49-F238E27FC236}">
                <a16:creationId xmlns:a16="http://schemas.microsoft.com/office/drawing/2014/main" id="{62AB3E76-E816-462B-923E-4747C7FCFE4D}"/>
              </a:ext>
            </a:extLst>
          </p:cNvPr>
          <p:cNvSpPr/>
          <p:nvPr/>
        </p:nvSpPr>
        <p:spPr>
          <a:xfrm>
            <a:off x="2866218" y="3280482"/>
            <a:ext cx="1817294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左右 41">
            <a:extLst>
              <a:ext uri="{FF2B5EF4-FFF2-40B4-BE49-F238E27FC236}">
                <a16:creationId xmlns:a16="http://schemas.microsoft.com/office/drawing/2014/main" id="{4A63567A-B4C3-4FAF-A830-88F35800E24B}"/>
              </a:ext>
            </a:extLst>
          </p:cNvPr>
          <p:cNvSpPr/>
          <p:nvPr/>
        </p:nvSpPr>
        <p:spPr>
          <a:xfrm>
            <a:off x="7368681" y="3256122"/>
            <a:ext cx="175473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234F42A-3D94-497E-A5FA-D36A9DB461C0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Add persistent memory to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log </a:t>
            </a:r>
            <a:r>
              <a:rPr lang="en-US" sz="3200">
                <a:solidFill>
                  <a:schemeClr val="tx1"/>
                </a:solidFill>
              </a:rPr>
              <a:t>update requests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E56756-D270-4B20-9976-736CE7BF6E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7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685592"/>
            <a:ext cx="0" cy="1190301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38500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Key idea : </a:t>
            </a:r>
            <a:r>
              <a:rPr lang="en-US" b="1">
                <a:latin typeface="+mn-lt"/>
              </a:rPr>
              <a:t>Persistent logging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835805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431935" y="2700332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9382350" y="2700332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128120" y="1735003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1E7FC1-F28B-487A-A4E0-597148773B70}"/>
              </a:ext>
            </a:extLst>
          </p:cNvPr>
          <p:cNvSpPr txBox="1"/>
          <p:nvPr/>
        </p:nvSpPr>
        <p:spPr>
          <a:xfrm>
            <a:off x="5716507" y="2700332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PMNet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297520" y="3303344"/>
            <a:ext cx="6965164" cy="2468282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15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875893"/>
            <a:ext cx="0" cy="895733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519172"/>
            <a:ext cx="0" cy="49461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A304E0AD-38AF-468A-844C-135BA2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6029334" y="1911943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361884" y="3291936"/>
            <a:ext cx="3473268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380518" y="4511537"/>
            <a:ext cx="3421343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9C799C1C-7EA7-44A7-A796-CB28A630F93B}"/>
              </a:ext>
            </a:extLst>
          </p:cNvPr>
          <p:cNvSpPr/>
          <p:nvPr/>
        </p:nvSpPr>
        <p:spPr>
          <a:xfrm rot="5400000">
            <a:off x="6333952" y="4004529"/>
            <a:ext cx="584034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CE6AA4-EE2D-420C-A88D-4635C5520054}"/>
              </a:ext>
            </a:extLst>
          </p:cNvPr>
          <p:cNvSpPr txBox="1"/>
          <p:nvPr/>
        </p:nvSpPr>
        <p:spPr>
          <a:xfrm>
            <a:off x="6766491" y="3977359"/>
            <a:ext cx="103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843430" y="1786988"/>
            <a:ext cx="1487563" cy="103521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0918B60-B4B5-45EB-86DE-7AF6E6A0F624}"/>
              </a:ext>
            </a:extLst>
          </p:cNvPr>
          <p:cNvSpPr txBox="1"/>
          <p:nvPr/>
        </p:nvSpPr>
        <p:spPr>
          <a:xfrm rot="166144">
            <a:off x="4174184" y="2967335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SET (x, 1)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92C672-E43D-499D-9363-D8457EAC28BC}"/>
              </a:ext>
            </a:extLst>
          </p:cNvPr>
          <p:cNvSpPr txBox="1"/>
          <p:nvPr/>
        </p:nvSpPr>
        <p:spPr>
          <a:xfrm rot="21406480">
            <a:off x="4134967" y="4254899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779078" y="2124492"/>
            <a:ext cx="141111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8088451" y="2062536"/>
            <a:ext cx="175473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730F7C3D-3C6C-4B2C-8241-DD2CACD0CB1F}"/>
              </a:ext>
            </a:extLst>
          </p:cNvPr>
          <p:cNvSpPr/>
          <p:nvPr/>
        </p:nvSpPr>
        <p:spPr>
          <a:xfrm rot="197461">
            <a:off x="6854494" y="3547657"/>
            <a:ext cx="3410437" cy="5523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9E43F3C3-6053-4956-B352-8588F963D2CA}"/>
              </a:ext>
            </a:extLst>
          </p:cNvPr>
          <p:cNvSpPr/>
          <p:nvPr/>
        </p:nvSpPr>
        <p:spPr>
          <a:xfrm rot="5400000">
            <a:off x="9716591" y="4349890"/>
            <a:ext cx="747177" cy="4587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0E5EE24C-82E8-4545-BC38-F901584249E9}"/>
              </a:ext>
            </a:extLst>
          </p:cNvPr>
          <p:cNvSpPr/>
          <p:nvPr/>
        </p:nvSpPr>
        <p:spPr>
          <a:xfrm rot="21447258" flipH="1">
            <a:off x="3358548" y="4984322"/>
            <a:ext cx="6845138" cy="5823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8676BEF-95F4-4656-83C4-B8321CA77068}"/>
              </a:ext>
            </a:extLst>
          </p:cNvPr>
          <p:cNvSpPr txBox="1"/>
          <p:nvPr/>
        </p:nvSpPr>
        <p:spPr>
          <a:xfrm>
            <a:off x="10213242" y="4299120"/>
            <a:ext cx="148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Process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6718A07-6CD6-4317-8FF4-E756F7BB205C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PMNet enables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sub-RTT</a:t>
            </a:r>
            <a:r>
              <a:rPr lang="en-US" sz="2800">
                <a:solidFill>
                  <a:schemeClr val="tx1"/>
                </a:solidFill>
              </a:rPr>
              <a:t> data persistence in the network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8A6276-9051-491F-8F17-E0BC0EB5C03C}"/>
              </a:ext>
            </a:extLst>
          </p:cNvPr>
          <p:cNvGrpSpPr/>
          <p:nvPr/>
        </p:nvGrpSpPr>
        <p:grpSpPr>
          <a:xfrm>
            <a:off x="1822175" y="3374756"/>
            <a:ext cx="130976" cy="2050515"/>
            <a:chOff x="1177459" y="3374756"/>
            <a:chExt cx="130976" cy="205051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D22D971-7AC6-440C-81F8-342E9EFAA13D}"/>
                </a:ext>
              </a:extLst>
            </p:cNvPr>
            <p:cNvCxnSpPr>
              <a:cxnSpLocks/>
            </p:cNvCxnSpPr>
            <p:nvPr/>
          </p:nvCxnSpPr>
          <p:spPr>
            <a:xfrm>
              <a:off x="1247614" y="3374756"/>
              <a:ext cx="0" cy="2034152"/>
            </a:xfrm>
            <a:prstGeom prst="line">
              <a:avLst/>
            </a:prstGeom>
            <a:ln w="50800">
              <a:solidFill>
                <a:srgbClr val="C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F616760-AB65-4401-9ACE-2BFBCFB83392}"/>
                </a:ext>
              </a:extLst>
            </p:cNvPr>
            <p:cNvCxnSpPr/>
            <p:nvPr/>
          </p:nvCxnSpPr>
          <p:spPr>
            <a:xfrm>
              <a:off x="1178405" y="3374756"/>
              <a:ext cx="13003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3E70174-DF06-473E-9F32-510AF9416038}"/>
                </a:ext>
              </a:extLst>
            </p:cNvPr>
            <p:cNvCxnSpPr/>
            <p:nvPr/>
          </p:nvCxnSpPr>
          <p:spPr>
            <a:xfrm>
              <a:off x="1177459" y="5425271"/>
              <a:ext cx="13003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A4A0B39-542D-474F-8C41-1499B2CFBC91}"/>
              </a:ext>
            </a:extLst>
          </p:cNvPr>
          <p:cNvGrpSpPr/>
          <p:nvPr/>
        </p:nvGrpSpPr>
        <p:grpSpPr>
          <a:xfrm>
            <a:off x="2586631" y="3374756"/>
            <a:ext cx="130976" cy="1492211"/>
            <a:chOff x="1177459" y="3374756"/>
            <a:chExt cx="130976" cy="205051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0AD22EC-206C-4F66-8BE7-204AFED9B9B1}"/>
                </a:ext>
              </a:extLst>
            </p:cNvPr>
            <p:cNvCxnSpPr>
              <a:cxnSpLocks/>
            </p:cNvCxnSpPr>
            <p:nvPr/>
          </p:nvCxnSpPr>
          <p:spPr>
            <a:xfrm>
              <a:off x="1247614" y="3374756"/>
              <a:ext cx="0" cy="2034152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92F72DE-284D-4D57-8674-498B4C62B825}"/>
                </a:ext>
              </a:extLst>
            </p:cNvPr>
            <p:cNvCxnSpPr/>
            <p:nvPr/>
          </p:nvCxnSpPr>
          <p:spPr>
            <a:xfrm>
              <a:off x="1178405" y="3374756"/>
              <a:ext cx="130030" cy="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C5953F0-56AC-45F5-BECD-6166CBC2DD10}"/>
                </a:ext>
              </a:extLst>
            </p:cNvPr>
            <p:cNvCxnSpPr/>
            <p:nvPr/>
          </p:nvCxnSpPr>
          <p:spPr>
            <a:xfrm>
              <a:off x="1177459" y="5425271"/>
              <a:ext cx="130030" cy="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B1D217-E01E-42D3-A06C-D1581A2E2B2D}"/>
              </a:ext>
            </a:extLst>
          </p:cNvPr>
          <p:cNvSpPr txBox="1"/>
          <p:nvPr/>
        </p:nvSpPr>
        <p:spPr>
          <a:xfrm rot="16200000">
            <a:off x="1292754" y="4184409"/>
            <a:ext cx="802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C00000"/>
                </a:solidFill>
              </a:rPr>
              <a:t>RTT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5925B71-83F8-4943-AD21-1AD23328015C}"/>
              </a:ext>
            </a:extLst>
          </p:cNvPr>
          <p:cNvSpPr txBox="1"/>
          <p:nvPr/>
        </p:nvSpPr>
        <p:spPr>
          <a:xfrm rot="16200000">
            <a:off x="1656351" y="3900525"/>
            <a:ext cx="14824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accent6">
                    <a:lumMod val="50000"/>
                  </a:schemeClr>
                </a:solidFill>
              </a:rPr>
              <a:t>Sub-RTT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31D8A-00CC-4DA8-9117-D9D751325B89}"/>
              </a:ext>
            </a:extLst>
          </p:cNvPr>
          <p:cNvSpPr txBox="1"/>
          <p:nvPr/>
        </p:nvSpPr>
        <p:spPr>
          <a:xfrm>
            <a:off x="813661" y="731539"/>
            <a:ext cx="8385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Log request</a:t>
            </a:r>
          </a:p>
          <a:p>
            <a:r>
              <a:rPr lang="en-US" sz="2000" dirty="0"/>
              <a:t>Send ACK to unblock the client as soon as  the update request persists</a:t>
            </a:r>
          </a:p>
          <a:p>
            <a:r>
              <a:rPr lang="en-US" sz="2000" dirty="0"/>
              <a:t>Forward the request to the server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CB61F69-C4A2-4687-8B49-BD1525C6BBB1}"/>
              </a:ext>
            </a:extLst>
          </p:cNvPr>
          <p:cNvSpPr txBox="1"/>
          <p:nvPr/>
        </p:nvSpPr>
        <p:spPr>
          <a:xfrm>
            <a:off x="5015" y="1950491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pic>
        <p:nvPicPr>
          <p:cNvPr id="94" name="Graphic 93" descr="Hourglass Finished with solid fill">
            <a:extLst>
              <a:ext uri="{FF2B5EF4-FFF2-40B4-BE49-F238E27FC236}">
                <a16:creationId xmlns:a16="http://schemas.microsoft.com/office/drawing/2014/main" id="{D5A10456-9A2F-4455-A669-C43B9EC47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2989281"/>
            <a:ext cx="720818" cy="720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7F6F8-8DDE-4C64-9788-9357C1DA6CD3}"/>
              </a:ext>
            </a:extLst>
          </p:cNvPr>
          <p:cNvSpPr txBox="1"/>
          <p:nvPr/>
        </p:nvSpPr>
        <p:spPr>
          <a:xfrm rot="174510">
            <a:off x="7148941" y="3183484"/>
            <a:ext cx="288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Off the critical path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DCC5CC3-C0FA-44D6-9C42-F65DB258C3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CF6C9A5E-58CF-42EA-9555-9BA1954CAB03}"/>
              </a:ext>
            </a:extLst>
          </p:cNvPr>
          <p:cNvSpPr/>
          <p:nvPr/>
        </p:nvSpPr>
        <p:spPr>
          <a:xfrm>
            <a:off x="508288" y="790571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8CFF924-EED3-4E0C-919D-C4ADFEB5BE65}"/>
              </a:ext>
            </a:extLst>
          </p:cNvPr>
          <p:cNvSpPr/>
          <p:nvPr/>
        </p:nvSpPr>
        <p:spPr>
          <a:xfrm>
            <a:off x="508288" y="1091577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326AEE1-5B91-48C4-B121-20D4D0CB57E4}"/>
              </a:ext>
            </a:extLst>
          </p:cNvPr>
          <p:cNvSpPr/>
          <p:nvPr/>
        </p:nvSpPr>
        <p:spPr>
          <a:xfrm>
            <a:off x="508288" y="1410361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9388190-A4FB-48D1-A173-5EFD675F66C7}"/>
              </a:ext>
            </a:extLst>
          </p:cNvPr>
          <p:cNvSpPr/>
          <p:nvPr/>
        </p:nvSpPr>
        <p:spPr>
          <a:xfrm>
            <a:off x="7554426" y="4083887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7438D2B-543F-41CF-A1B3-F9B3F5005AF8}"/>
              </a:ext>
            </a:extLst>
          </p:cNvPr>
          <p:cNvSpPr/>
          <p:nvPr/>
        </p:nvSpPr>
        <p:spPr>
          <a:xfrm>
            <a:off x="4460129" y="4338871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C559C3E-F3FC-4371-802C-8A1FDE8E3A86}"/>
              </a:ext>
            </a:extLst>
          </p:cNvPr>
          <p:cNvSpPr/>
          <p:nvPr/>
        </p:nvSpPr>
        <p:spPr>
          <a:xfrm>
            <a:off x="8296922" y="2981288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4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1"/>
    </mc:Choice>
    <mc:Fallback xmlns="">
      <p:transition spd="slow" advTm="3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4" grpId="0"/>
      <p:bldP spid="70" grpId="0"/>
      <p:bldP spid="72" grpId="0"/>
      <p:bldP spid="79" grpId="0" animBg="1"/>
      <p:bldP spid="80" grpId="0" animBg="1"/>
      <p:bldP spid="81" grpId="0" animBg="1"/>
      <p:bldP spid="84" grpId="0"/>
      <p:bldP spid="86" grpId="0" animBg="1"/>
      <p:bldP spid="10" grpId="0"/>
      <p:bldP spid="91" grpId="0"/>
      <p:bldP spid="5" grpId="0"/>
      <p:bldP spid="92" grpId="0" animBg="1"/>
      <p:bldP spid="96" grpId="0" animBg="1"/>
      <p:bldP spid="97" grpId="0" animBg="1"/>
      <p:bldP spid="98" grpId="0" animBg="1"/>
      <p:bldP spid="106" grpId="0" animBg="1"/>
      <p:bldP spid="10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FAA4-7221-4667-98F6-6F2F10DF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7" y="-65484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Persistent logging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5836-0AA3-42EC-BAFF-F366FA1C9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17" y="9781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How to recover lost packets?</a:t>
            </a:r>
            <a:endParaRPr lang="zh-CN" b="1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1"/>
            <a:r>
              <a:rPr lang="en-US" altLang="zh-CN" b="1">
                <a:latin typeface="+mn-lt"/>
                <a:cs typeface="Helvetica"/>
              </a:rPr>
              <a:t>In-flight requests can be lost due to a crash</a:t>
            </a:r>
          </a:p>
          <a:p>
            <a:pPr lvl="1"/>
            <a:endParaRPr lang="en-US" altLang="zh-CN">
              <a:latin typeface="+mn-lt"/>
              <a:cs typeface="Helvetica"/>
            </a:endParaRPr>
          </a:p>
          <a:p>
            <a:pPr lvl="1"/>
            <a:endParaRPr lang="zh-CN" altLang="en-US">
              <a:latin typeface="+mn-lt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13B3-C244-4EFF-8C31-0AFBCCE1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16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F94A12-59BA-1F4F-AB3D-F673CA9CD325}"/>
              </a:ext>
            </a:extLst>
          </p:cNvPr>
          <p:cNvGrpSpPr/>
          <p:nvPr/>
        </p:nvGrpSpPr>
        <p:grpSpPr>
          <a:xfrm>
            <a:off x="1584336" y="1746222"/>
            <a:ext cx="5900654" cy="1613908"/>
            <a:chOff x="5971316" y="1092492"/>
            <a:chExt cx="5900654" cy="16139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2B80B-0685-4195-ACD4-13BFCB084734}"/>
                </a:ext>
              </a:extLst>
            </p:cNvPr>
            <p:cNvGrpSpPr/>
            <p:nvPr/>
          </p:nvGrpSpPr>
          <p:grpSpPr>
            <a:xfrm>
              <a:off x="5971316" y="1526569"/>
              <a:ext cx="689017" cy="588125"/>
              <a:chOff x="1023046" y="2182983"/>
              <a:chExt cx="1598140" cy="136412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74BCDCD-E286-4064-B2C2-808B4D71E252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1DB6C55-C81D-4CC1-AB51-7DB5D78AA81B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B8696B7-CE2D-464C-86C9-045796A7FCBD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53BE36E-5FE9-4914-8828-8B56835590E8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6FD9ECD-608F-4622-862B-117D2156645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96A4C71-DE9E-44C2-B1B0-A1CD7341825A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3C390F6-CE78-428D-B158-D4444330487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47EEF12-2119-4401-860F-25A1410448B0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565A3A7-5A87-4B99-B970-960B994F471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0394CD-2672-47BF-97EE-158C141BFE82}"/>
                </a:ext>
              </a:extLst>
            </p:cNvPr>
            <p:cNvGrpSpPr/>
            <p:nvPr/>
          </p:nvGrpSpPr>
          <p:grpSpPr>
            <a:xfrm>
              <a:off x="10809725" y="1526569"/>
              <a:ext cx="1062245" cy="739230"/>
              <a:chOff x="9832458" y="1148141"/>
              <a:chExt cx="1487563" cy="103521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4243075-5A4C-492D-BDC2-DF4061EC27C0}"/>
                  </a:ext>
                </a:extLst>
              </p:cNvPr>
              <p:cNvGrpSpPr/>
              <p:nvPr/>
            </p:nvGrpSpPr>
            <p:grpSpPr>
              <a:xfrm>
                <a:off x="9832458" y="1148141"/>
                <a:ext cx="964896" cy="823608"/>
                <a:chOff x="1023046" y="2182983"/>
                <a:chExt cx="1598140" cy="1364127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BC5296F0-0DC3-4632-B293-8F85142199A0}"/>
                    </a:ext>
                  </a:extLst>
                </p:cNvPr>
                <p:cNvSpPr/>
                <p:nvPr/>
              </p:nvSpPr>
              <p:spPr>
                <a:xfrm>
                  <a:off x="1023046" y="2182983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F61B9E12-C7D7-4A9D-9D8D-AFC7FAC307B5}"/>
                    </a:ext>
                  </a:extLst>
                </p:cNvPr>
                <p:cNvSpPr/>
                <p:nvPr/>
              </p:nvSpPr>
              <p:spPr>
                <a:xfrm>
                  <a:off x="1023046" y="26602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C1267795-6314-484A-8BEE-B393D61B01FB}"/>
                    </a:ext>
                  </a:extLst>
                </p:cNvPr>
                <p:cNvSpPr/>
                <p:nvPr/>
              </p:nvSpPr>
              <p:spPr>
                <a:xfrm>
                  <a:off x="1023046" y="31375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F70745F-B3CC-48F5-8449-48D9A85FB0DC}"/>
                    </a:ext>
                  </a:extLst>
                </p:cNvPr>
                <p:cNvSpPr/>
                <p:nvPr/>
              </p:nvSpPr>
              <p:spPr>
                <a:xfrm>
                  <a:off x="1188720" y="2334407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57D68FC-C1BB-4592-A044-BD9509CC46A5}"/>
                    </a:ext>
                  </a:extLst>
                </p:cNvPr>
                <p:cNvSpPr/>
                <p:nvPr/>
              </p:nvSpPr>
              <p:spPr>
                <a:xfrm>
                  <a:off x="1188720" y="28117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C74CF07-36FD-4337-8178-30BFB00A5B8A}"/>
                    </a:ext>
                  </a:extLst>
                </p:cNvPr>
                <p:cNvSpPr/>
                <p:nvPr/>
              </p:nvSpPr>
              <p:spPr>
                <a:xfrm>
                  <a:off x="1188720" y="32890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52EA997-9B96-491C-8EF4-D1C4F13B969B}"/>
                    </a:ext>
                  </a:extLst>
                </p:cNvPr>
                <p:cNvCxnSpPr/>
                <p:nvPr/>
              </p:nvCxnSpPr>
              <p:spPr>
                <a:xfrm>
                  <a:off x="1453020" y="2387747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74449F0-2067-4C25-B1AB-2C508A111AB3}"/>
                    </a:ext>
                  </a:extLst>
                </p:cNvPr>
                <p:cNvCxnSpPr/>
                <p:nvPr/>
              </p:nvCxnSpPr>
              <p:spPr>
                <a:xfrm>
                  <a:off x="1453020" y="28650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1C92B1-519E-4865-858F-635810CC25AB}"/>
                    </a:ext>
                  </a:extLst>
                </p:cNvPr>
                <p:cNvCxnSpPr/>
                <p:nvPr/>
              </p:nvCxnSpPr>
              <p:spPr>
                <a:xfrm>
                  <a:off x="1453020" y="33423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39">
                <a:extLst>
                  <a:ext uri="{FF2B5EF4-FFF2-40B4-BE49-F238E27FC236}">
                    <a16:creationId xmlns:a16="http://schemas.microsoft.com/office/drawing/2014/main" id="{E7CB972F-FC4A-4554-AC39-2C5375AC0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77378" y="1628720"/>
                <a:ext cx="542643" cy="55463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F74B31-9AEB-4A14-B319-8B2280B63FE6}"/>
                </a:ext>
              </a:extLst>
            </p:cNvPr>
            <p:cNvGrpSpPr/>
            <p:nvPr/>
          </p:nvGrpSpPr>
          <p:grpSpPr>
            <a:xfrm>
              <a:off x="7970640" y="1463382"/>
              <a:ext cx="1610937" cy="733745"/>
              <a:chOff x="7142210" y="1260182"/>
              <a:chExt cx="1610937" cy="733745"/>
            </a:xfrm>
          </p:grpSpPr>
          <p:sp>
            <p:nvSpPr>
              <p:cNvPr id="5" name="Cloud 4">
                <a:extLst>
                  <a:ext uri="{FF2B5EF4-FFF2-40B4-BE49-F238E27FC236}">
                    <a16:creationId xmlns:a16="http://schemas.microsoft.com/office/drawing/2014/main" id="{71F33095-7889-471C-B603-18FD5E9FA0BA}"/>
                  </a:ext>
                </a:extLst>
              </p:cNvPr>
              <p:cNvSpPr/>
              <p:nvPr/>
            </p:nvSpPr>
            <p:spPr>
              <a:xfrm>
                <a:off x="7142210" y="1260182"/>
                <a:ext cx="1610937" cy="733745"/>
              </a:xfrm>
              <a:prstGeom prst="cloud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1A8F806-991C-4432-A0D8-F5AB0175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55" b="24711"/>
              <a:stretch/>
            </p:blipFill>
            <p:spPr>
              <a:xfrm>
                <a:off x="7546864" y="1415226"/>
                <a:ext cx="826841" cy="4161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</p:pic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A937EFCC-9DB7-4E27-8999-6F65EEA5AF0A}"/>
                </a:ext>
              </a:extLst>
            </p:cNvPr>
            <p:cNvSpPr/>
            <p:nvPr/>
          </p:nvSpPr>
          <p:spPr>
            <a:xfrm>
              <a:off x="6681330" y="1606541"/>
              <a:ext cx="1322636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Request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35CCF595-E32C-4CD6-8B1F-6E4A3B128EA9}"/>
                </a:ext>
              </a:extLst>
            </p:cNvPr>
            <p:cNvSpPr/>
            <p:nvPr/>
          </p:nvSpPr>
          <p:spPr>
            <a:xfrm>
              <a:off x="9492335" y="1597047"/>
              <a:ext cx="825124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36" name="Lightning Bolt 35">
              <a:extLst>
                <a:ext uri="{FF2B5EF4-FFF2-40B4-BE49-F238E27FC236}">
                  <a16:creationId xmlns:a16="http://schemas.microsoft.com/office/drawing/2014/main" id="{8A7BCB8C-DB34-40D0-B931-D2660AD3F71E}"/>
                </a:ext>
              </a:extLst>
            </p:cNvPr>
            <p:cNvSpPr/>
            <p:nvPr/>
          </p:nvSpPr>
          <p:spPr>
            <a:xfrm rot="21337360" flipH="1">
              <a:off x="10263567" y="1092492"/>
              <a:ext cx="408242" cy="706140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0795CF-3D1D-4599-9314-91E988FFF493}"/>
                </a:ext>
              </a:extLst>
            </p:cNvPr>
            <p:cNvSpPr txBox="1"/>
            <p:nvPr/>
          </p:nvSpPr>
          <p:spPr>
            <a:xfrm>
              <a:off x="8163541" y="2244735"/>
              <a:ext cx="1225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</a:rPr>
                <a:t>Crash</a:t>
              </a:r>
            </a:p>
          </p:txBody>
        </p:sp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3849377-39C9-43BA-995E-3C8D6BD1A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3"/>
    </mc:Choice>
    <mc:Fallback xmlns="">
      <p:transition spd="slow" advTm="1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414756"/>
            <a:ext cx="0" cy="838779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Challenge: </a:t>
            </a:r>
            <a:r>
              <a:rPr lang="en-US" b="1">
                <a:latin typeface="+mn-lt"/>
              </a:rPr>
              <a:t>System recovery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321395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431935" y="2185922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9382350" y="2185922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200693" y="1219852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297520" y="2729500"/>
            <a:ext cx="6965164" cy="2275174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1739747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17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325767"/>
            <a:ext cx="0" cy="754234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335478"/>
            <a:ext cx="0" cy="44725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A304E0AD-38AF-468A-844C-135BA2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6228039" y="1405739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361884" y="2684222"/>
            <a:ext cx="3473268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380565" y="3849990"/>
            <a:ext cx="3324375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9C799C1C-7EA7-44A7-A796-CB28A630F93B}"/>
              </a:ext>
            </a:extLst>
          </p:cNvPr>
          <p:cNvSpPr/>
          <p:nvPr/>
        </p:nvSpPr>
        <p:spPr>
          <a:xfrm rot="5400000">
            <a:off x="6333952" y="3396815"/>
            <a:ext cx="584034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CE6AA4-EE2D-420C-A88D-4635C5520054}"/>
              </a:ext>
            </a:extLst>
          </p:cNvPr>
          <p:cNvSpPr txBox="1"/>
          <p:nvPr/>
        </p:nvSpPr>
        <p:spPr>
          <a:xfrm>
            <a:off x="6806991" y="3332113"/>
            <a:ext cx="103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843430" y="1272578"/>
            <a:ext cx="1487563" cy="103521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0918B60-B4B5-45EB-86DE-7AF6E6A0F624}"/>
              </a:ext>
            </a:extLst>
          </p:cNvPr>
          <p:cNvSpPr txBox="1"/>
          <p:nvPr/>
        </p:nvSpPr>
        <p:spPr>
          <a:xfrm rot="166144">
            <a:off x="4174184" y="2359621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Set (x, 1)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92C672-E43D-499D-9363-D8457EAC28BC}"/>
              </a:ext>
            </a:extLst>
          </p:cNvPr>
          <p:cNvSpPr txBox="1"/>
          <p:nvPr/>
        </p:nvSpPr>
        <p:spPr>
          <a:xfrm rot="21406480">
            <a:off x="4134967" y="3591199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779078" y="1610082"/>
            <a:ext cx="141111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8188480" y="1548126"/>
            <a:ext cx="1654702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6718A07-6CD6-4317-8FF4-E756F7BB205C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The client receives ACK and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cannot resend </a:t>
            </a:r>
            <a:r>
              <a:rPr lang="en-US" sz="2800">
                <a:solidFill>
                  <a:schemeClr val="tx1"/>
                </a:solidFill>
              </a:rPr>
              <a:t>the request</a:t>
            </a:r>
            <a:endParaRPr lang="en-US" sz="28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666E2782-599C-4835-91BD-33DA086A7343}"/>
              </a:ext>
            </a:extLst>
          </p:cNvPr>
          <p:cNvSpPr/>
          <p:nvPr/>
        </p:nvSpPr>
        <p:spPr>
          <a:xfrm rot="197461">
            <a:off x="6900787" y="2905571"/>
            <a:ext cx="1739800" cy="55230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CA6F09D1-3008-4BC6-A12A-2A5D5027D8C9}"/>
              </a:ext>
            </a:extLst>
          </p:cNvPr>
          <p:cNvSpPr/>
          <p:nvPr/>
        </p:nvSpPr>
        <p:spPr>
          <a:xfrm rot="21337360" flipH="1">
            <a:off x="8578252" y="2127266"/>
            <a:ext cx="703759" cy="121729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36641A-E3B2-4075-98E1-3F949F8F993A}"/>
              </a:ext>
            </a:extLst>
          </p:cNvPr>
          <p:cNvSpPr txBox="1"/>
          <p:nvPr/>
        </p:nvSpPr>
        <p:spPr>
          <a:xfrm>
            <a:off x="8865046" y="2782734"/>
            <a:ext cx="122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Failure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A0A706-5121-4138-8457-6EC76E2C65AF}"/>
              </a:ext>
            </a:extLst>
          </p:cNvPr>
          <p:cNvSpPr txBox="1"/>
          <p:nvPr/>
        </p:nvSpPr>
        <p:spPr>
          <a:xfrm>
            <a:off x="5771201" y="2220274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PMNet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6F65E-1B78-4C33-B025-4E629A9B967C}"/>
              </a:ext>
            </a:extLst>
          </p:cNvPr>
          <p:cNvSpPr txBox="1"/>
          <p:nvPr/>
        </p:nvSpPr>
        <p:spPr>
          <a:xfrm>
            <a:off x="361543" y="1080665"/>
            <a:ext cx="323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Failure</a:t>
            </a:r>
          </a:p>
        </p:txBody>
      </p:sp>
      <p:pic>
        <p:nvPicPr>
          <p:cNvPr id="80" name="Graphic 79" descr="Hourglass Finished with solid fill">
            <a:extLst>
              <a:ext uri="{FF2B5EF4-FFF2-40B4-BE49-F238E27FC236}">
                <a16:creationId xmlns:a16="http://schemas.microsoft.com/office/drawing/2014/main" id="{77354315-4286-41F5-93D0-2247BD011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2735915"/>
            <a:ext cx="720818" cy="7208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FB7A83-E976-40E3-9311-E0FB980DD9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2"/>
    </mc:Choice>
    <mc:Fallback xmlns="">
      <p:transition spd="slow" advTm="2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4" grpId="0"/>
      <p:bldP spid="70" grpId="0"/>
      <p:bldP spid="72" grpId="0"/>
      <p:bldP spid="86" grpId="0" animBg="1"/>
      <p:bldP spid="66" grpId="0" animBg="1"/>
      <p:bldP spid="87" grpId="0" animBg="1"/>
      <p:bldP spid="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Solution: </a:t>
            </a:r>
            <a:r>
              <a:rPr lang="en-US" b="1">
                <a:latin typeface="+mn-lt"/>
              </a:rPr>
              <a:t>Recover from Persistent Logs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2110840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431935" y="297536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9382350" y="297536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200693" y="2009297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297520" y="3518945"/>
            <a:ext cx="6965164" cy="2275174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2529192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18</a:t>
            </a:fld>
            <a:endParaRPr lang="en-US"/>
          </a:p>
        </p:txBody>
      </p:sp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A304E0AD-38AF-468A-844C-135BA2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6228039" y="2195184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843430" y="2062023"/>
            <a:ext cx="1487563" cy="103521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779078" y="2399527"/>
            <a:ext cx="141111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8188480" y="2337571"/>
            <a:ext cx="1654702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6718A07-6CD6-4317-8FF4-E756F7BB205C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PMNet recovers lost requests from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persistent logs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A0A706-5121-4138-8457-6EC76E2C65AF}"/>
              </a:ext>
            </a:extLst>
          </p:cNvPr>
          <p:cNvSpPr txBox="1"/>
          <p:nvPr/>
        </p:nvSpPr>
        <p:spPr>
          <a:xfrm>
            <a:off x="5771201" y="3009719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/>
              <a:t>PMNet</a:t>
            </a:r>
            <a:endParaRPr lang="en-US" sz="2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6F65E-1B78-4C33-B025-4E629A9B967C}"/>
              </a:ext>
            </a:extLst>
          </p:cNvPr>
          <p:cNvSpPr txBox="1"/>
          <p:nvPr/>
        </p:nvSpPr>
        <p:spPr>
          <a:xfrm>
            <a:off x="361543" y="1870110"/>
            <a:ext cx="323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Recovery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993B983-6B56-420B-B888-468B2205CC14}"/>
              </a:ext>
            </a:extLst>
          </p:cNvPr>
          <p:cNvSpPr txBox="1"/>
          <p:nvPr/>
        </p:nvSpPr>
        <p:spPr>
          <a:xfrm>
            <a:off x="10356233" y="5339837"/>
            <a:ext cx="148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Process</a:t>
            </a:r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625DEA0D-1392-444E-931F-5952B3DB6F74}"/>
              </a:ext>
            </a:extLst>
          </p:cNvPr>
          <p:cNvSpPr/>
          <p:nvPr/>
        </p:nvSpPr>
        <p:spPr>
          <a:xfrm rot="21447258" flipH="1">
            <a:off x="6891886" y="3950525"/>
            <a:ext cx="3324375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/>
              <a:t>Retrans</a:t>
            </a:r>
            <a:endParaRPr lang="en-US" sz="2400" b="1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A5C3DCBA-971E-438C-A241-96554090B787}"/>
              </a:ext>
            </a:extLst>
          </p:cNvPr>
          <p:cNvSpPr/>
          <p:nvPr/>
        </p:nvSpPr>
        <p:spPr>
          <a:xfrm rot="197461">
            <a:off x="6924805" y="4720240"/>
            <a:ext cx="3324384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Resend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BF894CA-1924-43FB-8C1A-D6A6E5E666F8}"/>
              </a:ext>
            </a:extLst>
          </p:cNvPr>
          <p:cNvSpPr txBox="1"/>
          <p:nvPr/>
        </p:nvSpPr>
        <p:spPr>
          <a:xfrm>
            <a:off x="5083728" y="4342714"/>
            <a:ext cx="140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Look up</a:t>
            </a: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E48A7C37-FFC6-4314-A164-696CAFF79D8B}"/>
              </a:ext>
            </a:extLst>
          </p:cNvPr>
          <p:cNvSpPr/>
          <p:nvPr/>
        </p:nvSpPr>
        <p:spPr>
          <a:xfrm rot="5400000">
            <a:off x="9762506" y="5363450"/>
            <a:ext cx="584034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4B6A6D88-2081-448A-9C7F-E3E5B750A092}"/>
              </a:ext>
            </a:extLst>
          </p:cNvPr>
          <p:cNvSpPr/>
          <p:nvPr/>
        </p:nvSpPr>
        <p:spPr>
          <a:xfrm rot="5400000">
            <a:off x="6331036" y="4388748"/>
            <a:ext cx="584034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58E62C5-5D56-4759-B74F-565B4D40AF2C}"/>
              </a:ext>
            </a:extLst>
          </p:cNvPr>
          <p:cNvCxnSpPr>
            <a:cxnSpLocks/>
          </p:cNvCxnSpPr>
          <p:nvPr/>
        </p:nvCxnSpPr>
        <p:spPr>
          <a:xfrm>
            <a:off x="655033" y="3435278"/>
            <a:ext cx="0" cy="2408767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raphic 7" descr="Heart with pulse with solid fill">
            <a:extLst>
              <a:ext uri="{FF2B5EF4-FFF2-40B4-BE49-F238E27FC236}">
                <a16:creationId xmlns:a16="http://schemas.microsoft.com/office/drawing/2014/main" id="{1DCD6F05-0694-4807-A998-75D0653C3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8610" y="1167047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D6BB792-A4E6-4F12-B0CC-2D079B41E577}"/>
              </a:ext>
            </a:extLst>
          </p:cNvPr>
          <p:cNvSpPr txBox="1"/>
          <p:nvPr/>
        </p:nvSpPr>
        <p:spPr>
          <a:xfrm>
            <a:off x="10354080" y="1369695"/>
            <a:ext cx="1538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Heartbeat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AB3C887-227C-4EF8-A437-4114486BF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5302663-4BF7-4FC5-BBEC-8F8473D11C13}"/>
              </a:ext>
            </a:extLst>
          </p:cNvPr>
          <p:cNvSpPr txBox="1"/>
          <p:nvPr/>
        </p:nvSpPr>
        <p:spPr>
          <a:xfrm>
            <a:off x="813661" y="876141"/>
            <a:ext cx="8385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Server sends </a:t>
            </a:r>
            <a:r>
              <a:rPr lang="en-US" sz="2000" dirty="0" err="1"/>
              <a:t>Retrans</a:t>
            </a:r>
            <a:endParaRPr lang="en-US" sz="2000" dirty="0"/>
          </a:p>
          <a:p>
            <a:r>
              <a:rPr lang="en-US" sz="2000" dirty="0" err="1"/>
              <a:t>PMNet</a:t>
            </a:r>
            <a:r>
              <a:rPr lang="en-US" sz="2000" dirty="0"/>
              <a:t> looks up logged update request</a:t>
            </a:r>
          </a:p>
          <a:p>
            <a:r>
              <a:rPr lang="en-US" sz="2000" dirty="0" err="1"/>
              <a:t>PMNet</a:t>
            </a:r>
            <a:r>
              <a:rPr lang="en-US" sz="2000" dirty="0"/>
              <a:t> resends logged request to the server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50ABADE-BC41-412E-AA84-0E9230F0635E}"/>
              </a:ext>
            </a:extLst>
          </p:cNvPr>
          <p:cNvSpPr/>
          <p:nvPr/>
        </p:nvSpPr>
        <p:spPr>
          <a:xfrm>
            <a:off x="508288" y="935173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71B5B55-1CDD-49F4-91D1-448DFB963D60}"/>
              </a:ext>
            </a:extLst>
          </p:cNvPr>
          <p:cNvSpPr/>
          <p:nvPr/>
        </p:nvSpPr>
        <p:spPr>
          <a:xfrm>
            <a:off x="508288" y="1236179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587A043-CE6D-417F-AF0B-6C51AB641E97}"/>
              </a:ext>
            </a:extLst>
          </p:cNvPr>
          <p:cNvSpPr/>
          <p:nvPr/>
        </p:nvSpPr>
        <p:spPr>
          <a:xfrm>
            <a:off x="508288" y="1554963"/>
            <a:ext cx="293490" cy="293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4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4"/>
    </mc:Choice>
    <mc:Fallback xmlns="">
      <p:transition spd="slow" advTm="2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6" grpId="0" animBg="1"/>
      <p:bldP spid="80" grpId="0"/>
      <p:bldP spid="81" grpId="0" animBg="1"/>
      <p:bldP spid="84" grpId="0" animBg="1"/>
      <p:bldP spid="89" grpId="0"/>
      <p:bldP spid="90" grpId="0" animBg="1"/>
      <p:bldP spid="91" grpId="0" animBg="1"/>
      <p:bldP spid="64" grpId="0"/>
      <p:bldP spid="66" grpId="0" animBg="1"/>
      <p:bldP spid="67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FAA4-7221-4667-98F6-6F2F10DF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7" y="-65484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Persistent logging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5836-0AA3-42EC-BAFF-F366FA1C9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17" y="9781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+mn-lt"/>
              </a:rPr>
              <a:t>How to recover lost packets?</a:t>
            </a:r>
            <a:endParaRPr lang="zh-CN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1"/>
            <a:r>
              <a:rPr lang="en-US" altLang="zh-CN">
                <a:latin typeface="+mn-lt"/>
                <a:cs typeface="Helvetica"/>
              </a:rPr>
              <a:t>In-flight requests can be lost due to a crash</a:t>
            </a:r>
          </a:p>
          <a:p>
            <a:pPr lvl="1"/>
            <a:endParaRPr lang="en-US" altLang="zh-CN">
              <a:latin typeface="+mn-lt"/>
              <a:cs typeface="Helvetica"/>
            </a:endParaRPr>
          </a:p>
          <a:p>
            <a:pPr lvl="1"/>
            <a:endParaRPr lang="zh-CN" altLang="en-US">
              <a:latin typeface="+mn-lt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13B3-C244-4EFF-8C31-0AFBCCE1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19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F94A12-59BA-1F4F-AB3D-F673CA9CD325}"/>
              </a:ext>
            </a:extLst>
          </p:cNvPr>
          <p:cNvGrpSpPr/>
          <p:nvPr/>
        </p:nvGrpSpPr>
        <p:grpSpPr>
          <a:xfrm>
            <a:off x="1584336" y="1746222"/>
            <a:ext cx="5900654" cy="1613908"/>
            <a:chOff x="5971316" y="1092492"/>
            <a:chExt cx="5900654" cy="16139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2B80B-0685-4195-ACD4-13BFCB084734}"/>
                </a:ext>
              </a:extLst>
            </p:cNvPr>
            <p:cNvGrpSpPr/>
            <p:nvPr/>
          </p:nvGrpSpPr>
          <p:grpSpPr>
            <a:xfrm>
              <a:off x="5971316" y="1526569"/>
              <a:ext cx="689017" cy="588125"/>
              <a:chOff x="1023046" y="2182983"/>
              <a:chExt cx="1598140" cy="136412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74BCDCD-E286-4064-B2C2-808B4D71E252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1DB6C55-C81D-4CC1-AB51-7DB5D78AA81B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B8696B7-CE2D-464C-86C9-045796A7FCBD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53BE36E-5FE9-4914-8828-8B56835590E8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6FD9ECD-608F-4622-862B-117D2156645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96A4C71-DE9E-44C2-B1B0-A1CD7341825A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3C390F6-CE78-428D-B158-D4444330487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47EEF12-2119-4401-860F-25A1410448B0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565A3A7-5A87-4B99-B970-960B994F471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0394CD-2672-47BF-97EE-158C141BFE82}"/>
                </a:ext>
              </a:extLst>
            </p:cNvPr>
            <p:cNvGrpSpPr/>
            <p:nvPr/>
          </p:nvGrpSpPr>
          <p:grpSpPr>
            <a:xfrm>
              <a:off x="10809725" y="1526569"/>
              <a:ext cx="1062245" cy="739230"/>
              <a:chOff x="9832458" y="1148141"/>
              <a:chExt cx="1487563" cy="103521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4243075-5A4C-492D-BDC2-DF4061EC27C0}"/>
                  </a:ext>
                </a:extLst>
              </p:cNvPr>
              <p:cNvGrpSpPr/>
              <p:nvPr/>
            </p:nvGrpSpPr>
            <p:grpSpPr>
              <a:xfrm>
                <a:off x="9832458" y="1148141"/>
                <a:ext cx="964896" cy="823608"/>
                <a:chOff x="1023046" y="2182983"/>
                <a:chExt cx="1598140" cy="1364127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BC5296F0-0DC3-4632-B293-8F85142199A0}"/>
                    </a:ext>
                  </a:extLst>
                </p:cNvPr>
                <p:cNvSpPr/>
                <p:nvPr/>
              </p:nvSpPr>
              <p:spPr>
                <a:xfrm>
                  <a:off x="1023046" y="2182983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F61B9E12-C7D7-4A9D-9D8D-AFC7FAC307B5}"/>
                    </a:ext>
                  </a:extLst>
                </p:cNvPr>
                <p:cNvSpPr/>
                <p:nvPr/>
              </p:nvSpPr>
              <p:spPr>
                <a:xfrm>
                  <a:off x="1023046" y="26602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C1267795-6314-484A-8BEE-B393D61B01FB}"/>
                    </a:ext>
                  </a:extLst>
                </p:cNvPr>
                <p:cNvSpPr/>
                <p:nvPr/>
              </p:nvSpPr>
              <p:spPr>
                <a:xfrm>
                  <a:off x="1023046" y="31375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F70745F-B3CC-48F5-8449-48D9A85FB0DC}"/>
                    </a:ext>
                  </a:extLst>
                </p:cNvPr>
                <p:cNvSpPr/>
                <p:nvPr/>
              </p:nvSpPr>
              <p:spPr>
                <a:xfrm>
                  <a:off x="1188720" y="2334407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57D68FC-C1BB-4592-A044-BD9509CC46A5}"/>
                    </a:ext>
                  </a:extLst>
                </p:cNvPr>
                <p:cNvSpPr/>
                <p:nvPr/>
              </p:nvSpPr>
              <p:spPr>
                <a:xfrm>
                  <a:off x="1188720" y="28117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C74CF07-36FD-4337-8178-30BFB00A5B8A}"/>
                    </a:ext>
                  </a:extLst>
                </p:cNvPr>
                <p:cNvSpPr/>
                <p:nvPr/>
              </p:nvSpPr>
              <p:spPr>
                <a:xfrm>
                  <a:off x="1188720" y="32890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52EA997-9B96-491C-8EF4-D1C4F13B969B}"/>
                    </a:ext>
                  </a:extLst>
                </p:cNvPr>
                <p:cNvCxnSpPr/>
                <p:nvPr/>
              </p:nvCxnSpPr>
              <p:spPr>
                <a:xfrm>
                  <a:off x="1453020" y="2387747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74449F0-2067-4C25-B1AB-2C508A111AB3}"/>
                    </a:ext>
                  </a:extLst>
                </p:cNvPr>
                <p:cNvCxnSpPr/>
                <p:nvPr/>
              </p:nvCxnSpPr>
              <p:spPr>
                <a:xfrm>
                  <a:off x="1453020" y="28650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1C92B1-519E-4865-858F-635810CC25AB}"/>
                    </a:ext>
                  </a:extLst>
                </p:cNvPr>
                <p:cNvCxnSpPr/>
                <p:nvPr/>
              </p:nvCxnSpPr>
              <p:spPr>
                <a:xfrm>
                  <a:off x="1453020" y="33423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39">
                <a:extLst>
                  <a:ext uri="{FF2B5EF4-FFF2-40B4-BE49-F238E27FC236}">
                    <a16:creationId xmlns:a16="http://schemas.microsoft.com/office/drawing/2014/main" id="{E7CB972F-FC4A-4554-AC39-2C5375AC0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77378" y="1628720"/>
                <a:ext cx="542643" cy="55463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F74B31-9AEB-4A14-B319-8B2280B63FE6}"/>
                </a:ext>
              </a:extLst>
            </p:cNvPr>
            <p:cNvGrpSpPr/>
            <p:nvPr/>
          </p:nvGrpSpPr>
          <p:grpSpPr>
            <a:xfrm>
              <a:off x="7970640" y="1463382"/>
              <a:ext cx="1610937" cy="733745"/>
              <a:chOff x="7142210" y="1260182"/>
              <a:chExt cx="1610937" cy="733745"/>
            </a:xfrm>
          </p:grpSpPr>
          <p:sp>
            <p:nvSpPr>
              <p:cNvPr id="5" name="Cloud 4">
                <a:extLst>
                  <a:ext uri="{FF2B5EF4-FFF2-40B4-BE49-F238E27FC236}">
                    <a16:creationId xmlns:a16="http://schemas.microsoft.com/office/drawing/2014/main" id="{71F33095-7889-471C-B603-18FD5E9FA0BA}"/>
                  </a:ext>
                </a:extLst>
              </p:cNvPr>
              <p:cNvSpPr/>
              <p:nvPr/>
            </p:nvSpPr>
            <p:spPr>
              <a:xfrm>
                <a:off x="7142210" y="1260182"/>
                <a:ext cx="1610937" cy="733745"/>
              </a:xfrm>
              <a:prstGeom prst="cloud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1A8F806-991C-4432-A0D8-F5AB0175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55" b="24711"/>
              <a:stretch/>
            </p:blipFill>
            <p:spPr>
              <a:xfrm>
                <a:off x="7546864" y="1415226"/>
                <a:ext cx="826841" cy="4161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</p:pic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A937EFCC-9DB7-4E27-8999-6F65EEA5AF0A}"/>
                </a:ext>
              </a:extLst>
            </p:cNvPr>
            <p:cNvSpPr/>
            <p:nvPr/>
          </p:nvSpPr>
          <p:spPr>
            <a:xfrm>
              <a:off x="6681330" y="1606541"/>
              <a:ext cx="1322636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Request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35CCF595-E32C-4CD6-8B1F-6E4A3B128EA9}"/>
                </a:ext>
              </a:extLst>
            </p:cNvPr>
            <p:cNvSpPr/>
            <p:nvPr/>
          </p:nvSpPr>
          <p:spPr>
            <a:xfrm>
              <a:off x="9492335" y="1597047"/>
              <a:ext cx="825124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36" name="Lightning Bolt 35">
              <a:extLst>
                <a:ext uri="{FF2B5EF4-FFF2-40B4-BE49-F238E27FC236}">
                  <a16:creationId xmlns:a16="http://schemas.microsoft.com/office/drawing/2014/main" id="{8A7BCB8C-DB34-40D0-B931-D2660AD3F71E}"/>
                </a:ext>
              </a:extLst>
            </p:cNvPr>
            <p:cNvSpPr/>
            <p:nvPr/>
          </p:nvSpPr>
          <p:spPr>
            <a:xfrm rot="21337360" flipH="1">
              <a:off x="10263567" y="1092492"/>
              <a:ext cx="408242" cy="706140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0795CF-3D1D-4599-9314-91E988FFF493}"/>
                </a:ext>
              </a:extLst>
            </p:cNvPr>
            <p:cNvSpPr txBox="1"/>
            <p:nvPr/>
          </p:nvSpPr>
          <p:spPr>
            <a:xfrm>
              <a:off x="8163541" y="2244735"/>
              <a:ext cx="1225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</a:rPr>
                <a:t>Crash</a:t>
              </a:r>
            </a:p>
          </p:txBody>
        </p: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910F7FD4-FC65-4205-825C-8F8AB3A72D8E}"/>
              </a:ext>
            </a:extLst>
          </p:cNvPr>
          <p:cNvSpPr/>
          <p:nvPr/>
        </p:nvSpPr>
        <p:spPr>
          <a:xfrm>
            <a:off x="3833715" y="5156269"/>
            <a:ext cx="1264129" cy="45893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2408EE-BA45-7C40-9C38-BDA4C8A927F2}"/>
              </a:ext>
            </a:extLst>
          </p:cNvPr>
          <p:cNvGrpSpPr/>
          <p:nvPr/>
        </p:nvGrpSpPr>
        <p:grpSpPr>
          <a:xfrm>
            <a:off x="281246" y="4359291"/>
            <a:ext cx="5900654" cy="1453990"/>
            <a:chOff x="5951778" y="2597618"/>
            <a:chExt cx="5900654" cy="14539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A7704B-D989-47DE-B131-3032A16221A4}"/>
                </a:ext>
              </a:extLst>
            </p:cNvPr>
            <p:cNvGrpSpPr/>
            <p:nvPr/>
          </p:nvGrpSpPr>
          <p:grpSpPr>
            <a:xfrm>
              <a:off x="5951778" y="3312378"/>
              <a:ext cx="689017" cy="588125"/>
              <a:chOff x="1023046" y="2182983"/>
              <a:chExt cx="1598140" cy="136412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1C53DFA-6A22-4DC3-B372-A9036D342E18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9C896FD4-ED1D-4ECB-9356-8FA8CD93320E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19D871DD-3DEB-403E-A427-F2168ADF4BFD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5B286C9-F98C-4E95-97AA-2482C04EAA37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80F282B-6B37-4FC4-B0CC-23A25DA94D3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A56C579-6A2B-4DA0-BA3A-97B75CDF6FB2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6F866D-2FFC-49AF-9D9B-B3521354259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F581E45-7D6D-4677-B058-4CEB9332AE67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6DF6E39-3B8A-4857-93BD-FA418022AEC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2A408F0-F2DE-4E4B-88EC-5730AD090648}"/>
                </a:ext>
              </a:extLst>
            </p:cNvPr>
            <p:cNvGrpSpPr/>
            <p:nvPr/>
          </p:nvGrpSpPr>
          <p:grpSpPr>
            <a:xfrm>
              <a:off x="10790187" y="3312378"/>
              <a:ext cx="1062245" cy="739230"/>
              <a:chOff x="9832458" y="1148141"/>
              <a:chExt cx="1487563" cy="103521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F5F7C19-C8C9-422D-A27A-3376169E8D56}"/>
                  </a:ext>
                </a:extLst>
              </p:cNvPr>
              <p:cNvGrpSpPr/>
              <p:nvPr/>
            </p:nvGrpSpPr>
            <p:grpSpPr>
              <a:xfrm>
                <a:off x="9832458" y="1148141"/>
                <a:ext cx="964896" cy="823608"/>
                <a:chOff x="1023046" y="2182983"/>
                <a:chExt cx="1598140" cy="1364127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F151393A-12C6-487C-A15B-CF2E40CA615A}"/>
                    </a:ext>
                  </a:extLst>
                </p:cNvPr>
                <p:cNvSpPr/>
                <p:nvPr/>
              </p:nvSpPr>
              <p:spPr>
                <a:xfrm>
                  <a:off x="1023046" y="2182983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08E96745-F080-42C2-B3DD-38854CFB32E0}"/>
                    </a:ext>
                  </a:extLst>
                </p:cNvPr>
                <p:cNvSpPr/>
                <p:nvPr/>
              </p:nvSpPr>
              <p:spPr>
                <a:xfrm>
                  <a:off x="1023046" y="26602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A900FC9A-0E8F-474C-8453-B9623EDEDFAA}"/>
                    </a:ext>
                  </a:extLst>
                </p:cNvPr>
                <p:cNvSpPr/>
                <p:nvPr/>
              </p:nvSpPr>
              <p:spPr>
                <a:xfrm>
                  <a:off x="1023046" y="31375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416FFA1E-D222-4ADA-B55F-C027C06FFF82}"/>
                    </a:ext>
                  </a:extLst>
                </p:cNvPr>
                <p:cNvSpPr/>
                <p:nvPr/>
              </p:nvSpPr>
              <p:spPr>
                <a:xfrm>
                  <a:off x="1188720" y="2334407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4F748A8-29D2-4B5F-8F0D-34D012E4EDC4}"/>
                    </a:ext>
                  </a:extLst>
                </p:cNvPr>
                <p:cNvSpPr/>
                <p:nvPr/>
              </p:nvSpPr>
              <p:spPr>
                <a:xfrm>
                  <a:off x="1188720" y="28117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CC5C8E06-451E-40B2-B3D6-6E32780B5E71}"/>
                    </a:ext>
                  </a:extLst>
                </p:cNvPr>
                <p:cNvSpPr/>
                <p:nvPr/>
              </p:nvSpPr>
              <p:spPr>
                <a:xfrm>
                  <a:off x="1188720" y="32890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E8D6CF3-EDC6-403F-9AB1-7FA142545E42}"/>
                    </a:ext>
                  </a:extLst>
                </p:cNvPr>
                <p:cNvCxnSpPr/>
                <p:nvPr/>
              </p:nvCxnSpPr>
              <p:spPr>
                <a:xfrm>
                  <a:off x="1453020" y="2387747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47B973D-CCB2-42C2-B398-415F02BA08B9}"/>
                    </a:ext>
                  </a:extLst>
                </p:cNvPr>
                <p:cNvCxnSpPr/>
                <p:nvPr/>
              </p:nvCxnSpPr>
              <p:spPr>
                <a:xfrm>
                  <a:off x="1453020" y="28650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41E4151-98DE-49BC-9DC1-37D9348AF89A}"/>
                    </a:ext>
                  </a:extLst>
                </p:cNvPr>
                <p:cNvCxnSpPr/>
                <p:nvPr/>
              </p:nvCxnSpPr>
              <p:spPr>
                <a:xfrm>
                  <a:off x="1453020" y="33423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" name="图片 39">
                <a:extLst>
                  <a:ext uri="{FF2B5EF4-FFF2-40B4-BE49-F238E27FC236}">
                    <a16:creationId xmlns:a16="http://schemas.microsoft.com/office/drawing/2014/main" id="{8D49C2FB-E849-44A5-AD8D-8E604F1CA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77378" y="1628720"/>
                <a:ext cx="542643" cy="554635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5EF97D5-1DCB-433B-A719-846064633235}"/>
                </a:ext>
              </a:extLst>
            </p:cNvPr>
            <p:cNvGrpSpPr/>
            <p:nvPr/>
          </p:nvGrpSpPr>
          <p:grpSpPr>
            <a:xfrm>
              <a:off x="7951102" y="3249191"/>
              <a:ext cx="1610937" cy="733745"/>
              <a:chOff x="7142210" y="1260182"/>
              <a:chExt cx="1610937" cy="733745"/>
            </a:xfrm>
          </p:grpSpPr>
          <p:sp>
            <p:nvSpPr>
              <p:cNvPr id="61" name="Cloud 60">
                <a:extLst>
                  <a:ext uri="{FF2B5EF4-FFF2-40B4-BE49-F238E27FC236}">
                    <a16:creationId xmlns:a16="http://schemas.microsoft.com/office/drawing/2014/main" id="{86D5E3E0-7279-4CA8-86CE-3EBF5AA6920C}"/>
                  </a:ext>
                </a:extLst>
              </p:cNvPr>
              <p:cNvSpPr/>
              <p:nvPr/>
            </p:nvSpPr>
            <p:spPr>
              <a:xfrm>
                <a:off x="7142210" y="1260182"/>
                <a:ext cx="1610937" cy="733745"/>
              </a:xfrm>
              <a:prstGeom prst="cloud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2CAC1180-F822-4609-8152-E46B312128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55" b="24711"/>
              <a:stretch/>
            </p:blipFill>
            <p:spPr>
              <a:xfrm>
                <a:off x="7546864" y="1415226"/>
                <a:ext cx="826841" cy="4161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</p:pic>
        </p:grp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C37F3458-A400-47E9-B2B1-307D27851C35}"/>
                </a:ext>
              </a:extLst>
            </p:cNvPr>
            <p:cNvSpPr/>
            <p:nvPr/>
          </p:nvSpPr>
          <p:spPr>
            <a:xfrm>
              <a:off x="6661792" y="3392350"/>
              <a:ext cx="1322636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Request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C0E4DD6-131A-4EED-B635-04015D5DA787}"/>
                </a:ext>
              </a:extLst>
            </p:cNvPr>
            <p:cNvSpPr/>
            <p:nvPr/>
          </p:nvSpPr>
          <p:spPr>
            <a:xfrm>
              <a:off x="9369087" y="2996186"/>
              <a:ext cx="530067" cy="28029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2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35403B2B-8054-43D9-BC51-50E518EE828A}"/>
                </a:ext>
              </a:extLst>
            </p:cNvPr>
            <p:cNvSpPr/>
            <p:nvPr/>
          </p:nvSpPr>
          <p:spPr>
            <a:xfrm>
              <a:off x="9972180" y="2996185"/>
              <a:ext cx="530067" cy="28029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1</a:t>
              </a:r>
            </a:p>
          </p:txBody>
        </p:sp>
        <p:sp>
          <p:nvSpPr>
            <p:cNvPr id="68" name="Arrow: Circular 67">
              <a:extLst>
                <a:ext uri="{FF2B5EF4-FFF2-40B4-BE49-F238E27FC236}">
                  <a16:creationId xmlns:a16="http://schemas.microsoft.com/office/drawing/2014/main" id="{803AA1BA-465E-4754-85CB-37EDB440611C}"/>
                </a:ext>
              </a:extLst>
            </p:cNvPr>
            <p:cNvSpPr/>
            <p:nvPr/>
          </p:nvSpPr>
          <p:spPr>
            <a:xfrm flipH="1">
              <a:off x="9549830" y="2597618"/>
              <a:ext cx="809787" cy="714760"/>
            </a:xfrm>
            <a:prstGeom prst="circularArrow">
              <a:avLst>
                <a:gd name="adj1" fmla="val 8076"/>
                <a:gd name="adj2" fmla="val 912490"/>
                <a:gd name="adj3" fmla="val 20726146"/>
                <a:gd name="adj4" fmla="val 10918624"/>
                <a:gd name="adj5" fmla="val 11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D651C1D9-2AE0-403A-933A-20E84E725AEE}"/>
              </a:ext>
            </a:extLst>
          </p:cNvPr>
          <p:cNvSpPr txBox="1"/>
          <p:nvPr/>
        </p:nvSpPr>
        <p:spPr>
          <a:xfrm>
            <a:off x="1726992" y="5864989"/>
            <a:ext cx="25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Single-Client Reordering</a:t>
            </a:r>
          </a:p>
        </p:txBody>
      </p: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990059ED-D62E-654E-AE07-60820E439A58}"/>
              </a:ext>
            </a:extLst>
          </p:cNvPr>
          <p:cNvSpPr txBox="1">
            <a:spLocks/>
          </p:cNvSpPr>
          <p:nvPr/>
        </p:nvSpPr>
        <p:spPr>
          <a:xfrm>
            <a:off x="415567" y="3170406"/>
            <a:ext cx="10515600" cy="164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+mn-lt"/>
                <a:cs typeface="Helvetica"/>
              </a:rPr>
              <a:t>How to ensure correct ordering? </a:t>
            </a:r>
          </a:p>
          <a:p>
            <a:pPr lvl="1"/>
            <a:r>
              <a:rPr lang="en-US" altLang="zh-CN" b="1">
                <a:latin typeface="+mn-lt"/>
                <a:cs typeface="Helvetica"/>
              </a:rPr>
              <a:t>Requests from the same client can be reordered in the network</a:t>
            </a:r>
          </a:p>
        </p:txBody>
      </p:sp>
      <p:sp>
        <p:nvSpPr>
          <p:cNvPr id="115" name="Rectangle: Rounded Corners 109">
            <a:extLst>
              <a:ext uri="{FF2B5EF4-FFF2-40B4-BE49-F238E27FC236}">
                <a16:creationId xmlns:a16="http://schemas.microsoft.com/office/drawing/2014/main" id="{7D6A1637-CF1E-1D4F-8CC4-1052E44BBA76}"/>
              </a:ext>
            </a:extLst>
          </p:cNvPr>
          <p:cNvSpPr/>
          <p:nvPr/>
        </p:nvSpPr>
        <p:spPr>
          <a:xfrm>
            <a:off x="1054269" y="4864496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116" name="Rectangle: Rounded Corners 65">
            <a:extLst>
              <a:ext uri="{FF2B5EF4-FFF2-40B4-BE49-F238E27FC236}">
                <a16:creationId xmlns:a16="http://schemas.microsoft.com/office/drawing/2014/main" id="{442F0867-4AFA-FF48-BB44-A45773BA1800}"/>
              </a:ext>
            </a:extLst>
          </p:cNvPr>
          <p:cNvSpPr/>
          <p:nvPr/>
        </p:nvSpPr>
        <p:spPr>
          <a:xfrm>
            <a:off x="1706044" y="4859833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30FA0E1E-08CF-4444-A370-2EB21E3C7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/>
    </mc:Choice>
    <mc:Fallback xmlns="">
      <p:transition spd="slow" advTm="1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FEC4-26B2-4FB5-8CE9-4F86AD5B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044498"/>
          </a:xfrm>
        </p:spPr>
        <p:txBody>
          <a:bodyPr/>
          <a:lstStyle/>
          <a:p>
            <a:r>
              <a:rPr lang="en-US">
                <a:latin typeface="+mn-lt"/>
                <a:cs typeface="Latha" panose="020B0502040204020203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56DE-B419-45B5-AE75-8C68F13AA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8506"/>
            <a:ext cx="11698481" cy="51751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Motivation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</a:rPr>
              <a:t>Datacenter applications usually store data in separate servers and manage through network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Long latency of update requests slows down clients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In-network compute reduces read requests’ latency but not update requests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None/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Key Insight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Maintain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persistent states in network</a:t>
            </a:r>
            <a:r>
              <a:rPr lang="en-US" sz="2300">
                <a:latin typeface="+mn-lt"/>
                <a:cs typeface="Latha" panose="020B0604020202020204" pitchFamily="34" charset="0"/>
              </a:rPr>
              <a:t> devices by adding persistent memory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Persist update requests in network to move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server’s latency off the critical path</a:t>
            </a:r>
          </a:p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en-US" sz="2300" b="1" err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PMNet</a:t>
            </a:r>
            <a:endParaRPr lang="en-US" sz="2300" b="1">
              <a:solidFill>
                <a:schemeClr val="accent1">
                  <a:lumMod val="75000"/>
                </a:schemeClr>
              </a:solidFill>
              <a:latin typeface="+mn-lt"/>
              <a:cs typeface="Latha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Logs requests in network device's persistent memory 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Recovers server using logged requests in case of a failure</a:t>
            </a:r>
            <a:endParaRPr lang="en-US" sz="2300">
              <a:solidFill>
                <a:srgbClr val="FF0000"/>
              </a:solidFill>
              <a:latin typeface="+mn-lt"/>
              <a:cs typeface="Latha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Integrates in-network data persistence with data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replication </a:t>
            </a:r>
            <a:r>
              <a:rPr lang="en-US" sz="2300">
                <a:latin typeface="+mn-lt"/>
                <a:cs typeface="Latha" panose="020B0604020202020204" pitchFamily="34" charset="0"/>
              </a:rPr>
              <a:t>and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caching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None/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Evaluation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End-to-end FPGA  implementation of </a:t>
            </a:r>
            <a:r>
              <a:rPr lang="en-US" sz="2300" err="1">
                <a:latin typeface="+mn-lt"/>
                <a:cs typeface="Latha" panose="020B0604020202020204" pitchFamily="34" charset="0"/>
              </a:rPr>
              <a:t>PMNet</a:t>
            </a:r>
            <a:r>
              <a:rPr lang="en-US" sz="2300">
                <a:latin typeface="+mn-lt"/>
                <a:cs typeface="Latha" panose="020B0604020202020204" pitchFamily="34" charset="0"/>
              </a:rPr>
              <a:t>-enabled NIC and switch</a:t>
            </a:r>
          </a:p>
          <a:p>
            <a:pPr>
              <a:lnSpc>
                <a:spcPts val="18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Improves throughput by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4.27x</a:t>
            </a:r>
            <a:r>
              <a:rPr lang="en-US" sz="2300">
                <a:latin typeface="+mn-lt"/>
                <a:cs typeface="Latha" panose="020B0604020202020204" pitchFamily="34" charset="0"/>
              </a:rPr>
              <a:t> and tail latency by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3.23x</a:t>
            </a:r>
            <a:r>
              <a:rPr lang="en-US" sz="2300">
                <a:latin typeface="+mn-lt"/>
                <a:cs typeface="Latha" panose="020B0604020202020204" pitchFamily="34" charset="0"/>
              </a:rPr>
              <a:t> over client-server baseline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61404-FE74-49DF-A91F-419AB1B7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C258B-208D-4043-80DA-B2561E7F7EC3}" type="slidenum">
              <a:rPr lang="en-US" smtClean="0"/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31E3BF-3E22-4F5F-B0AA-CA95EA5EE9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1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4"/>
    </mc:Choice>
    <mc:Fallback xmlns="">
      <p:transition spd="slow" advTm="6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Challenge : </a:t>
            </a:r>
            <a:r>
              <a:rPr lang="en-US" b="1">
                <a:latin typeface="+mn-lt"/>
              </a:rPr>
              <a:t>Request reordering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1154817"/>
            <a:ext cx="71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Single client ordering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BF306B-F253-4BEC-AB6F-5D5FDCE3D85E}"/>
              </a:ext>
            </a:extLst>
          </p:cNvPr>
          <p:cNvGrpSpPr/>
          <p:nvPr/>
        </p:nvGrpSpPr>
        <p:grpSpPr>
          <a:xfrm>
            <a:off x="1787783" y="3092870"/>
            <a:ext cx="964896" cy="823608"/>
            <a:chOff x="1023046" y="2182983"/>
            <a:chExt cx="1598140" cy="136412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0FB6A8-452D-4B56-BD25-D37475532630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B3E2486-A8BF-43F0-855F-1009AC2A621C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85AEAE6-87D7-40C3-BF12-38A9949D1F4C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C435F8B-3CDC-40A4-B5CA-F8C800E48F2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871A02-2207-4D8B-8AB8-13CE56DC8C4F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185B472-0D95-409A-B239-E8FAF1D7E0F0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6667046-C223-4484-A01E-0832F929911E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84BFDB4-2A65-438F-89F5-783E10A94735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0BFEF87-7807-4A14-A0EF-9DD5A832EC28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CA9041-92AA-4372-AA1A-AA37BD58C228}"/>
              </a:ext>
            </a:extLst>
          </p:cNvPr>
          <p:cNvSpPr txBox="1"/>
          <p:nvPr/>
        </p:nvSpPr>
        <p:spPr>
          <a:xfrm>
            <a:off x="1431677" y="395465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71CDF7-DE14-485B-9341-AE182C6A8E9C}"/>
              </a:ext>
            </a:extLst>
          </p:cNvPr>
          <p:cNvSpPr txBox="1"/>
          <p:nvPr/>
        </p:nvSpPr>
        <p:spPr>
          <a:xfrm>
            <a:off x="9021309" y="395739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2CD20D6E-1729-400C-AB9A-3844B274FA2E}"/>
              </a:ext>
            </a:extLst>
          </p:cNvPr>
          <p:cNvSpPr/>
          <p:nvPr/>
        </p:nvSpPr>
        <p:spPr>
          <a:xfrm>
            <a:off x="4636563" y="2992068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2B79FD-F9BD-4E5D-915C-3D49EFF4A137}"/>
              </a:ext>
            </a:extLst>
          </p:cNvPr>
          <p:cNvSpPr txBox="1"/>
          <p:nvPr/>
        </p:nvSpPr>
        <p:spPr>
          <a:xfrm>
            <a:off x="5075745" y="3957397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PMNet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C863052-61D7-45A8-B170-12BFB2C049D9}"/>
              </a:ext>
            </a:extLst>
          </p:cNvPr>
          <p:cNvSpPr/>
          <p:nvPr/>
        </p:nvSpPr>
        <p:spPr>
          <a:xfrm>
            <a:off x="3105625" y="3013058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F15277-5C0A-4CF8-AA4A-BB438FA0E214}"/>
              </a:ext>
            </a:extLst>
          </p:cNvPr>
          <p:cNvGrpSpPr/>
          <p:nvPr/>
        </p:nvGrpSpPr>
        <p:grpSpPr>
          <a:xfrm>
            <a:off x="9416235" y="3110695"/>
            <a:ext cx="1487563" cy="1035214"/>
            <a:chOff x="9832458" y="1148141"/>
            <a:chExt cx="1487563" cy="103521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A32EE7-0C3C-439D-A56C-CC9A495F6DF0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4B9636F-E1EF-4DBF-B8BA-D9FE9B3F3062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0E3AA762-BB4D-4A85-9EDE-81BAB82CE413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34381515-1841-4638-958B-C6E0BF76E8E5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91964C4-4EDE-4F9B-A7C1-555D2317D7BE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9F4EC47-3CC6-44AD-8F4A-3A9E7577C81E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211EE29-B683-4F1D-8665-D2C024D1079D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D115B0A-A0B1-4B13-BA62-09CC48B49938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5F22CE1-12B3-4296-9686-140927E094DC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785A2F7-E153-469E-8355-C50DD06F13B0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1" name="图片 39">
              <a:extLst>
                <a:ext uri="{FF2B5EF4-FFF2-40B4-BE49-F238E27FC236}">
                  <a16:creationId xmlns:a16="http://schemas.microsoft.com/office/drawing/2014/main" id="{1876DF56-CCCF-436E-9FE6-EF3FFA02A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4931DBB-54EB-4542-9688-9392B27B0232}"/>
              </a:ext>
            </a:extLst>
          </p:cNvPr>
          <p:cNvSpPr/>
          <p:nvPr/>
        </p:nvSpPr>
        <p:spPr>
          <a:xfrm>
            <a:off x="3708718" y="3013057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</a:t>
            </a:r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1B5BF5BD-48FE-48EC-B7E6-AACCD9B4BCBE}"/>
              </a:ext>
            </a:extLst>
          </p:cNvPr>
          <p:cNvSpPr/>
          <p:nvPr/>
        </p:nvSpPr>
        <p:spPr>
          <a:xfrm>
            <a:off x="2795342" y="3244638"/>
            <a:ext cx="1841221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85" name="箭头: 左右 41">
            <a:extLst>
              <a:ext uri="{FF2B5EF4-FFF2-40B4-BE49-F238E27FC236}">
                <a16:creationId xmlns:a16="http://schemas.microsoft.com/office/drawing/2014/main" id="{81DA3138-81ED-430C-9688-C59FD0428653}"/>
              </a:ext>
            </a:extLst>
          </p:cNvPr>
          <p:cNvSpPr/>
          <p:nvPr/>
        </p:nvSpPr>
        <p:spPr>
          <a:xfrm>
            <a:off x="7688500" y="3376850"/>
            <a:ext cx="1698758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" name="Picture 85" descr="A picture containing shape&#10;&#10;Description automatically generated">
            <a:extLst>
              <a:ext uri="{FF2B5EF4-FFF2-40B4-BE49-F238E27FC236}">
                <a16:creationId xmlns:a16="http://schemas.microsoft.com/office/drawing/2014/main" id="{B00A6170-982F-4117-BDB1-A8B0F0B75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5479184" y="3183327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519AC6BD-54ED-42C0-82B3-64DE35E2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4203E3-427C-4351-B122-FF16FF832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"/>
    </mc:Choice>
    <mc:Fallback xmlns="">
      <p:transition spd="slow" advTm="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Challenge : </a:t>
            </a:r>
            <a:r>
              <a:rPr lang="en-US" b="1">
                <a:latin typeface="+mn-lt"/>
              </a:rPr>
              <a:t>Request reordering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1154817"/>
            <a:ext cx="71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Single client ordering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C863052-61D7-45A8-B170-12BFB2C049D9}"/>
              </a:ext>
            </a:extLst>
          </p:cNvPr>
          <p:cNvSpPr/>
          <p:nvPr/>
        </p:nvSpPr>
        <p:spPr>
          <a:xfrm>
            <a:off x="7893319" y="3000421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4931DBB-54EB-4542-9688-9392B27B0232}"/>
              </a:ext>
            </a:extLst>
          </p:cNvPr>
          <p:cNvSpPr/>
          <p:nvPr/>
        </p:nvSpPr>
        <p:spPr>
          <a:xfrm>
            <a:off x="8496412" y="3000420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</a:t>
            </a:r>
          </a:p>
        </p:txBody>
      </p:sp>
      <p:sp>
        <p:nvSpPr>
          <p:cNvPr id="82" name="对话气泡: 圆角矩形 2">
            <a:extLst>
              <a:ext uri="{FF2B5EF4-FFF2-40B4-BE49-F238E27FC236}">
                <a16:creationId xmlns:a16="http://schemas.microsoft.com/office/drawing/2014/main" id="{78D99358-5BD6-42CA-99EA-94E8011F0F8B}"/>
              </a:ext>
            </a:extLst>
          </p:cNvPr>
          <p:cNvSpPr/>
          <p:nvPr/>
        </p:nvSpPr>
        <p:spPr>
          <a:xfrm>
            <a:off x="7192085" y="2243643"/>
            <a:ext cx="3579670" cy="381901"/>
          </a:xfrm>
          <a:prstGeom prst="wedgeRoundRectCallout">
            <a:avLst>
              <a:gd name="adj1" fmla="val -43017"/>
              <a:gd name="adj2" fmla="val 171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Packet reordered in network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A4612E-850B-49E2-ABB4-C7C7C3C04DD0}"/>
              </a:ext>
            </a:extLst>
          </p:cNvPr>
          <p:cNvGrpSpPr/>
          <p:nvPr/>
        </p:nvGrpSpPr>
        <p:grpSpPr>
          <a:xfrm>
            <a:off x="1787783" y="3092870"/>
            <a:ext cx="964896" cy="823608"/>
            <a:chOff x="1023046" y="2182983"/>
            <a:chExt cx="1598140" cy="136412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05716B1-F10F-42BB-98F4-5BCD31435835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9E35340-1951-43CB-BBA4-73A37E6CA3A8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FEC3BF2-2D61-4902-A314-F2B18E0C060E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2FA9480-65D5-478A-8BC7-676D7C0A7AAE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57A703D-43C8-4633-8711-BA3522F82640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0FD7A8B-1051-42B3-9E46-5784F29E586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80D2D0-EA97-474A-BC09-3288C68C3593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90DBB22-EA5C-4D08-9515-5C3FD9AB8F6C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BD668D7-6AC3-41D0-B7BF-7246D56D835A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D04D154-BB4C-401C-898C-C4DA2AD0EE23}"/>
              </a:ext>
            </a:extLst>
          </p:cNvPr>
          <p:cNvSpPr txBox="1"/>
          <p:nvPr/>
        </p:nvSpPr>
        <p:spPr>
          <a:xfrm>
            <a:off x="9021309" y="395739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52865F08-481B-4835-A9AD-9E7738577254}"/>
              </a:ext>
            </a:extLst>
          </p:cNvPr>
          <p:cNvSpPr/>
          <p:nvPr/>
        </p:nvSpPr>
        <p:spPr>
          <a:xfrm>
            <a:off x="4636563" y="2992068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90EDFA4-1F77-448B-BD46-CD007F7CD004}"/>
              </a:ext>
            </a:extLst>
          </p:cNvPr>
          <p:cNvGrpSpPr/>
          <p:nvPr/>
        </p:nvGrpSpPr>
        <p:grpSpPr>
          <a:xfrm>
            <a:off x="9416235" y="3110695"/>
            <a:ext cx="1487563" cy="1035214"/>
            <a:chOff x="9832458" y="1148141"/>
            <a:chExt cx="1487563" cy="103521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39B892E-7A7C-4CB6-BCD6-246D52DB8472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125EFE19-BBDA-463B-AFCD-566DC9E3D280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1F8408AF-F30B-4FDA-8237-CAF7D7CF3556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147B4790-6F49-4C83-B997-1B361DF5EA28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2531F9D-9EFC-4C06-B3B4-1A4E4EB38FE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89770A6-4952-4A8C-9611-FA3781AE47A6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0927F38-6231-4E43-BC0C-B70DA5913EDA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48475E7-6F4D-4A0D-839C-E09EF1358F18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7F3C1DB-CA79-4798-8E89-7E1EB4DBAA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3C90664-CDE5-4E8E-8FA1-493BAFDE2FA8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图片 39">
              <a:extLst>
                <a:ext uri="{FF2B5EF4-FFF2-40B4-BE49-F238E27FC236}">
                  <a16:creationId xmlns:a16="http://schemas.microsoft.com/office/drawing/2014/main" id="{8A1A28BD-A93C-47AC-B033-04BD9765B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7762901-D335-4F2D-AB82-7DA8499D6347}"/>
              </a:ext>
            </a:extLst>
          </p:cNvPr>
          <p:cNvSpPr txBox="1"/>
          <p:nvPr/>
        </p:nvSpPr>
        <p:spPr>
          <a:xfrm>
            <a:off x="1431677" y="395465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0B0A4BCD-06C4-4788-861E-935016624906}"/>
              </a:ext>
            </a:extLst>
          </p:cNvPr>
          <p:cNvSpPr/>
          <p:nvPr/>
        </p:nvSpPr>
        <p:spPr>
          <a:xfrm>
            <a:off x="2795342" y="3244638"/>
            <a:ext cx="1841221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57D13A3B-8311-4994-903F-2653F8662712}"/>
              </a:ext>
            </a:extLst>
          </p:cNvPr>
          <p:cNvSpPr/>
          <p:nvPr/>
        </p:nvSpPr>
        <p:spPr>
          <a:xfrm>
            <a:off x="7610265" y="3238439"/>
            <a:ext cx="1786394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pic>
        <p:nvPicPr>
          <p:cNvPr id="98" name="Picture 97" descr="A picture containing shape&#10;&#10;Description automatically generated">
            <a:extLst>
              <a:ext uri="{FF2B5EF4-FFF2-40B4-BE49-F238E27FC236}">
                <a16:creationId xmlns:a16="http://schemas.microsoft.com/office/drawing/2014/main" id="{CF77061E-14EA-485B-BA04-3B2B9919AB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5479184" y="3183327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F968761-08AC-48CF-BB43-D540492A449C}"/>
              </a:ext>
            </a:extLst>
          </p:cNvPr>
          <p:cNvSpPr txBox="1"/>
          <p:nvPr/>
        </p:nvSpPr>
        <p:spPr>
          <a:xfrm>
            <a:off x="5075745" y="3957397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PMNet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41EAB5C2-57FB-420C-B52E-943FDCCF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0583CE-8DAC-4DB3-9D82-A8BC573E4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"/>
    </mc:Choice>
    <mc:Fallback xmlns="">
      <p:transition spd="slow" advTm="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Solution: Single-client Ordering</a:t>
            </a:r>
            <a:endParaRPr lang="en-US" b="1">
              <a:latin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1154817"/>
            <a:ext cx="71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Single client ordering</a:t>
            </a:r>
          </a:p>
        </p:txBody>
      </p:sp>
      <p:sp>
        <p:nvSpPr>
          <p:cNvPr id="82" name="对话气泡: 圆角矩形 2">
            <a:extLst>
              <a:ext uri="{FF2B5EF4-FFF2-40B4-BE49-F238E27FC236}">
                <a16:creationId xmlns:a16="http://schemas.microsoft.com/office/drawing/2014/main" id="{78D99358-5BD6-42CA-99EA-94E8011F0F8B}"/>
              </a:ext>
            </a:extLst>
          </p:cNvPr>
          <p:cNvSpPr/>
          <p:nvPr/>
        </p:nvSpPr>
        <p:spPr>
          <a:xfrm>
            <a:off x="2446845" y="1794429"/>
            <a:ext cx="1724818" cy="381901"/>
          </a:xfrm>
          <a:prstGeom prst="wedgeRoundRectCallout">
            <a:avLst>
              <a:gd name="adj1" fmla="val -29534"/>
              <a:gd name="adj2" fmla="val 148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Add </a:t>
            </a:r>
            <a:r>
              <a:rPr lang="en-US" sz="2000" b="1" err="1"/>
              <a:t>SeqNum</a:t>
            </a:r>
            <a:endParaRPr lang="en-US" sz="2000" b="1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DE251B-6626-4F73-A40D-4A94D3F751D4}"/>
              </a:ext>
            </a:extLst>
          </p:cNvPr>
          <p:cNvGrpSpPr/>
          <p:nvPr/>
        </p:nvGrpSpPr>
        <p:grpSpPr>
          <a:xfrm>
            <a:off x="1787783" y="3092870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8191A5D-1E58-451E-B4A3-4E1BF38B437C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D7DF2DC-D374-4C77-BFD4-11F4213D12C2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86ABD5D-248C-426D-ADBD-342E81304B9D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FB42E56-8632-4527-A4F0-F2AB3C144403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5C4E00-42B9-4FB7-A3FC-459F7A1D937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DDF771F-7786-4014-8403-83A7FDFF504A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1BBD06-87A7-4D36-B9C4-605B6926B9FB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3B89AE7-2B58-4071-9D78-384B4149368F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13BE019-9673-4CF2-9865-1E048DDCA9B9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B112315-B6DC-41C4-A395-872BE6851B6C}"/>
              </a:ext>
            </a:extLst>
          </p:cNvPr>
          <p:cNvSpPr txBox="1"/>
          <p:nvPr/>
        </p:nvSpPr>
        <p:spPr>
          <a:xfrm>
            <a:off x="9021309" y="395739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B5B24F64-709E-48B9-8FD0-F3F39D57DAA8}"/>
              </a:ext>
            </a:extLst>
          </p:cNvPr>
          <p:cNvSpPr/>
          <p:nvPr/>
        </p:nvSpPr>
        <p:spPr>
          <a:xfrm>
            <a:off x="4636563" y="2992068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66F7E3-ADF2-4EC7-8F7D-9E61922C6729}"/>
              </a:ext>
            </a:extLst>
          </p:cNvPr>
          <p:cNvGrpSpPr/>
          <p:nvPr/>
        </p:nvGrpSpPr>
        <p:grpSpPr>
          <a:xfrm>
            <a:off x="9416235" y="3110695"/>
            <a:ext cx="1487563" cy="1035214"/>
            <a:chOff x="9832458" y="1148141"/>
            <a:chExt cx="1487563" cy="103521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BD22F4E-39FC-4173-BCC6-5EB56ED89AE0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3AC8E6E-5BA6-4233-9451-0B9E73498BD8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BDA6D040-FD27-490C-B7D0-149F8CE4E754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F177D5C-D14A-4236-8CB4-E36DE23296E9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94DD639-DDAB-4D5F-AFC3-7108880A16F0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ECF7AAF-7E7F-4653-89F4-677128329278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3207B6C2-7E4E-4CD9-B7DD-0D970362B70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AB521AE-5BE4-46E1-BE26-94F78B25F8F0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C8FF0F2-5483-4AE6-BE76-245B63D50D02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8D4FFBA-8E1C-441C-A166-32E599426F2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图片 39">
              <a:extLst>
                <a:ext uri="{FF2B5EF4-FFF2-40B4-BE49-F238E27FC236}">
                  <a16:creationId xmlns:a16="http://schemas.microsoft.com/office/drawing/2014/main" id="{96AF26FA-04F6-4C59-BBDE-24D66D01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E7DB801-6F12-41BF-AFF5-3E653AE38327}"/>
              </a:ext>
            </a:extLst>
          </p:cNvPr>
          <p:cNvSpPr txBox="1"/>
          <p:nvPr/>
        </p:nvSpPr>
        <p:spPr>
          <a:xfrm>
            <a:off x="1431677" y="395465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89D3B730-8489-4E50-8E5F-51C7B3D98AD5}"/>
              </a:ext>
            </a:extLst>
          </p:cNvPr>
          <p:cNvSpPr/>
          <p:nvPr/>
        </p:nvSpPr>
        <p:spPr>
          <a:xfrm>
            <a:off x="2795342" y="3244638"/>
            <a:ext cx="1841221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A3C97ACC-BC1C-4135-9386-FF53461EFE9E}"/>
              </a:ext>
            </a:extLst>
          </p:cNvPr>
          <p:cNvSpPr/>
          <p:nvPr/>
        </p:nvSpPr>
        <p:spPr>
          <a:xfrm>
            <a:off x="7610265" y="3238439"/>
            <a:ext cx="1786394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pic>
        <p:nvPicPr>
          <p:cNvPr id="97" name="Picture 96" descr="A picture containing shape&#10;&#10;Description automatically generated">
            <a:extLst>
              <a:ext uri="{FF2B5EF4-FFF2-40B4-BE49-F238E27FC236}">
                <a16:creationId xmlns:a16="http://schemas.microsoft.com/office/drawing/2014/main" id="{7477C371-A45B-4D99-9182-510956AE0A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5479184" y="3183327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82967C4-A4BD-4110-ACFE-F02280612FAF}"/>
              </a:ext>
            </a:extLst>
          </p:cNvPr>
          <p:cNvSpPr txBox="1"/>
          <p:nvPr/>
        </p:nvSpPr>
        <p:spPr>
          <a:xfrm>
            <a:off x="5075745" y="3957397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PMNet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1D855A36-E557-43FE-9558-0DAE0EE5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22</a:t>
            </a:fld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3456C05-2B52-4259-A444-F6903156EA93}"/>
              </a:ext>
            </a:extLst>
          </p:cNvPr>
          <p:cNvSpPr/>
          <p:nvPr/>
        </p:nvSpPr>
        <p:spPr>
          <a:xfrm>
            <a:off x="2986846" y="2603248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9BAE9C9-7D58-42A7-8492-9294EB98F181}"/>
              </a:ext>
            </a:extLst>
          </p:cNvPr>
          <p:cNvSpPr/>
          <p:nvPr/>
        </p:nvSpPr>
        <p:spPr>
          <a:xfrm>
            <a:off x="1409701" y="2603248"/>
            <a:ext cx="1495134" cy="280299"/>
          </a:xfrm>
          <a:prstGeom prst="roundRect">
            <a:avLst/>
          </a:prstGeom>
          <a:noFill/>
          <a:ln w="38100"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</a:rPr>
              <a:t>SeqNum</a:t>
            </a:r>
            <a:r>
              <a:rPr lang="en-US" sz="200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2623A1-21FA-45F9-A6BD-491D89E56B67}"/>
              </a:ext>
            </a:extLst>
          </p:cNvPr>
          <p:cNvSpPr/>
          <p:nvPr/>
        </p:nvSpPr>
        <p:spPr>
          <a:xfrm>
            <a:off x="3769413" y="2610003"/>
            <a:ext cx="1495134" cy="280299"/>
          </a:xfrm>
          <a:prstGeom prst="roundRect">
            <a:avLst/>
          </a:prstGeom>
          <a:noFill/>
          <a:ln w="38100"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</a:rPr>
              <a:t>SeqNum</a:t>
            </a:r>
            <a:r>
              <a:rPr lang="en-US" sz="2000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099CF29-4F23-4ADD-AEB9-25D91CD28294}"/>
              </a:ext>
            </a:extLst>
          </p:cNvPr>
          <p:cNvSpPr/>
          <p:nvPr/>
        </p:nvSpPr>
        <p:spPr>
          <a:xfrm>
            <a:off x="5323829" y="2603248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808B75-5B70-48AF-8E49-85D809E7C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3"/>
    </mc:Choice>
    <mc:Fallback xmlns="">
      <p:transition spd="slow" advTm="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Solution: Single-client Ordering</a:t>
            </a:r>
            <a:endParaRPr lang="en-US" b="1">
              <a:latin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1154817"/>
            <a:ext cx="71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Single client ordering</a:t>
            </a:r>
          </a:p>
        </p:txBody>
      </p:sp>
      <p:sp>
        <p:nvSpPr>
          <p:cNvPr id="82" name="对话气泡: 圆角矩形 2">
            <a:extLst>
              <a:ext uri="{FF2B5EF4-FFF2-40B4-BE49-F238E27FC236}">
                <a16:creationId xmlns:a16="http://schemas.microsoft.com/office/drawing/2014/main" id="{78D99358-5BD6-42CA-99EA-94E8011F0F8B}"/>
              </a:ext>
            </a:extLst>
          </p:cNvPr>
          <p:cNvSpPr/>
          <p:nvPr/>
        </p:nvSpPr>
        <p:spPr>
          <a:xfrm>
            <a:off x="9733666" y="1484859"/>
            <a:ext cx="1580996" cy="381901"/>
          </a:xfrm>
          <a:prstGeom prst="wedgeRoundRectCallout">
            <a:avLst>
              <a:gd name="adj1" fmla="val -29534"/>
              <a:gd name="adj2" fmla="val 148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Fix order</a:t>
            </a:r>
          </a:p>
        </p:txBody>
      </p:sp>
      <p:sp>
        <p:nvSpPr>
          <p:cNvPr id="49" name="Arrow: Circular 48">
            <a:extLst>
              <a:ext uri="{FF2B5EF4-FFF2-40B4-BE49-F238E27FC236}">
                <a16:creationId xmlns:a16="http://schemas.microsoft.com/office/drawing/2014/main" id="{A8B9BD0D-B115-4AE1-A011-7E98E79B82E1}"/>
              </a:ext>
            </a:extLst>
          </p:cNvPr>
          <p:cNvSpPr/>
          <p:nvPr/>
        </p:nvSpPr>
        <p:spPr>
          <a:xfrm flipH="1">
            <a:off x="9396607" y="2158482"/>
            <a:ext cx="911665" cy="780277"/>
          </a:xfrm>
          <a:prstGeom prst="circularArrow">
            <a:avLst>
              <a:gd name="adj1" fmla="val 8076"/>
              <a:gd name="adj2" fmla="val 912490"/>
              <a:gd name="adj3" fmla="val 20726146"/>
              <a:gd name="adj4" fmla="val 10918624"/>
              <a:gd name="adj5" fmla="val 1190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DE251B-6626-4F73-A40D-4A94D3F751D4}"/>
              </a:ext>
            </a:extLst>
          </p:cNvPr>
          <p:cNvGrpSpPr/>
          <p:nvPr/>
        </p:nvGrpSpPr>
        <p:grpSpPr>
          <a:xfrm>
            <a:off x="1787783" y="3092870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8191A5D-1E58-451E-B4A3-4E1BF38B437C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D7DF2DC-D374-4C77-BFD4-11F4213D12C2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86ABD5D-248C-426D-ADBD-342E81304B9D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FB42E56-8632-4527-A4F0-F2AB3C144403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5C4E00-42B9-4FB7-A3FC-459F7A1D937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DDF771F-7786-4014-8403-83A7FDFF504A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1BBD06-87A7-4D36-B9C4-605B6926B9FB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3B89AE7-2B58-4071-9D78-384B4149368F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13BE019-9673-4CF2-9865-1E048DDCA9B9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B112315-B6DC-41C4-A395-872BE6851B6C}"/>
              </a:ext>
            </a:extLst>
          </p:cNvPr>
          <p:cNvSpPr txBox="1"/>
          <p:nvPr/>
        </p:nvSpPr>
        <p:spPr>
          <a:xfrm>
            <a:off x="9021309" y="395739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B5B24F64-709E-48B9-8FD0-F3F39D57DAA8}"/>
              </a:ext>
            </a:extLst>
          </p:cNvPr>
          <p:cNvSpPr/>
          <p:nvPr/>
        </p:nvSpPr>
        <p:spPr>
          <a:xfrm>
            <a:off x="4636563" y="2992068"/>
            <a:ext cx="2960332" cy="102521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66F7E3-ADF2-4EC7-8F7D-9E61922C6729}"/>
              </a:ext>
            </a:extLst>
          </p:cNvPr>
          <p:cNvGrpSpPr/>
          <p:nvPr/>
        </p:nvGrpSpPr>
        <p:grpSpPr>
          <a:xfrm>
            <a:off x="9416235" y="3110695"/>
            <a:ext cx="1487563" cy="1035214"/>
            <a:chOff x="9832458" y="1148141"/>
            <a:chExt cx="1487563" cy="103521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BD22F4E-39FC-4173-BCC6-5EB56ED89AE0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3AC8E6E-5BA6-4233-9451-0B9E73498BD8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BDA6D040-FD27-490C-B7D0-149F8CE4E754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F177D5C-D14A-4236-8CB4-E36DE23296E9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94DD639-DDAB-4D5F-AFC3-7108880A16F0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ECF7AAF-7E7F-4653-89F4-677128329278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3207B6C2-7E4E-4CD9-B7DD-0D970362B70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AB521AE-5BE4-46E1-BE26-94F78B25F8F0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C8FF0F2-5483-4AE6-BE76-245B63D50D02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8D4FFBA-8E1C-441C-A166-32E599426F2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图片 39">
              <a:extLst>
                <a:ext uri="{FF2B5EF4-FFF2-40B4-BE49-F238E27FC236}">
                  <a16:creationId xmlns:a16="http://schemas.microsoft.com/office/drawing/2014/main" id="{96AF26FA-04F6-4C59-BBDE-24D66D01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E7DB801-6F12-41BF-AFF5-3E653AE38327}"/>
              </a:ext>
            </a:extLst>
          </p:cNvPr>
          <p:cNvSpPr txBox="1"/>
          <p:nvPr/>
        </p:nvSpPr>
        <p:spPr>
          <a:xfrm>
            <a:off x="1431677" y="395465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89D3B730-8489-4E50-8E5F-51C7B3D98AD5}"/>
              </a:ext>
            </a:extLst>
          </p:cNvPr>
          <p:cNvSpPr/>
          <p:nvPr/>
        </p:nvSpPr>
        <p:spPr>
          <a:xfrm>
            <a:off x="2795342" y="3244638"/>
            <a:ext cx="1841221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A3C97ACC-BC1C-4135-9386-FF53461EFE9E}"/>
              </a:ext>
            </a:extLst>
          </p:cNvPr>
          <p:cNvSpPr/>
          <p:nvPr/>
        </p:nvSpPr>
        <p:spPr>
          <a:xfrm>
            <a:off x="7610265" y="3238439"/>
            <a:ext cx="1786394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B406490-7C50-4D4C-AA87-4D63BD774DDE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The server corrects order based on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Sequence Number</a:t>
            </a:r>
            <a:r>
              <a:rPr lang="en-US" sz="2800">
                <a:solidFill>
                  <a:schemeClr val="tx1"/>
                </a:solidFill>
              </a:rPr>
              <a:t> in each packet</a:t>
            </a:r>
          </a:p>
        </p:txBody>
      </p:sp>
      <p:pic>
        <p:nvPicPr>
          <p:cNvPr id="97" name="Picture 96" descr="A picture containing shape&#10;&#10;Description automatically generated">
            <a:extLst>
              <a:ext uri="{FF2B5EF4-FFF2-40B4-BE49-F238E27FC236}">
                <a16:creationId xmlns:a16="http://schemas.microsoft.com/office/drawing/2014/main" id="{7477C371-A45B-4D99-9182-510956AE0A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4711"/>
          <a:stretch/>
        </p:blipFill>
        <p:spPr>
          <a:xfrm>
            <a:off x="5479184" y="3183327"/>
            <a:ext cx="1157904" cy="582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82967C4-A4BD-4110-ACFE-F02280612FAF}"/>
              </a:ext>
            </a:extLst>
          </p:cNvPr>
          <p:cNvSpPr txBox="1"/>
          <p:nvPr/>
        </p:nvSpPr>
        <p:spPr>
          <a:xfrm>
            <a:off x="5075745" y="3957397"/>
            <a:ext cx="208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PMNet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1D855A36-E557-43FE-9558-0DAE0EE5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23</a:t>
            </a:fld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8DC5D64-BD41-424A-A04A-49927D3D20FF}"/>
              </a:ext>
            </a:extLst>
          </p:cNvPr>
          <p:cNvSpPr/>
          <p:nvPr/>
        </p:nvSpPr>
        <p:spPr>
          <a:xfrm>
            <a:off x="11492824" y="2704442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E814000-DE65-4C36-8BAF-9DAF1BA5E385}"/>
              </a:ext>
            </a:extLst>
          </p:cNvPr>
          <p:cNvSpPr/>
          <p:nvPr/>
        </p:nvSpPr>
        <p:spPr>
          <a:xfrm>
            <a:off x="9915679" y="2704442"/>
            <a:ext cx="1495134" cy="280299"/>
          </a:xfrm>
          <a:prstGeom prst="roundRect">
            <a:avLst/>
          </a:prstGeom>
          <a:noFill/>
          <a:ln w="38100"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</a:rPr>
              <a:t>SeqNum</a:t>
            </a:r>
            <a:r>
              <a:rPr lang="en-US" sz="200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F32EE3E-91DA-40D2-BC0D-C86CC7AF8DD3}"/>
              </a:ext>
            </a:extLst>
          </p:cNvPr>
          <p:cNvSpPr/>
          <p:nvPr/>
        </p:nvSpPr>
        <p:spPr>
          <a:xfrm>
            <a:off x="7749185" y="2706768"/>
            <a:ext cx="1495134" cy="280299"/>
          </a:xfrm>
          <a:prstGeom prst="roundRect">
            <a:avLst/>
          </a:prstGeom>
          <a:noFill/>
          <a:ln w="38100"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</a:rPr>
              <a:t>SeqNum</a:t>
            </a:r>
            <a:r>
              <a:rPr lang="en-US" sz="2000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C8FBE7E-543A-4965-8D1E-7A47ED6FAB60}"/>
              </a:ext>
            </a:extLst>
          </p:cNvPr>
          <p:cNvSpPr/>
          <p:nvPr/>
        </p:nvSpPr>
        <p:spPr>
          <a:xfrm>
            <a:off x="9303601" y="2700013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74C5D1-6A76-468C-B92B-CAF66AAF1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"/>
    </mc:Choice>
    <mc:Fallback xmlns="">
      <p:transition spd="slow" advTm="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FAA4-7221-4667-98F6-6F2F10DF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7" y="-65484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Persistent logging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5836-0AA3-42EC-BAFF-F366FA1C9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17" y="9781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>
                <a:solidFill>
                  <a:schemeClr val="accent5">
                    <a:lumMod val="75000"/>
                  </a:schemeClr>
                </a:solidFill>
                <a:latin typeface="+mn-lt"/>
              </a:rPr>
              <a:t>How to recover lost packets?</a:t>
            </a:r>
            <a:endParaRPr lang="zh-CN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lvl="1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Helvetica"/>
              </a:rPr>
              <a:t>In-flight requests can be lost due to a crash</a:t>
            </a:r>
          </a:p>
          <a:p>
            <a:pPr lvl="1"/>
            <a:endParaRPr lang="en-US" altLang="zh-CN">
              <a:latin typeface="+mn-lt"/>
              <a:cs typeface="Helvetica"/>
            </a:endParaRPr>
          </a:p>
          <a:p>
            <a:pPr lvl="1"/>
            <a:endParaRPr lang="zh-CN" altLang="en-US">
              <a:latin typeface="+mn-lt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13B3-C244-4EFF-8C31-0AFBCCE1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24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F94A12-59BA-1F4F-AB3D-F673CA9CD325}"/>
              </a:ext>
            </a:extLst>
          </p:cNvPr>
          <p:cNvGrpSpPr/>
          <p:nvPr/>
        </p:nvGrpSpPr>
        <p:grpSpPr>
          <a:xfrm>
            <a:off x="1584336" y="1746222"/>
            <a:ext cx="5900654" cy="1613908"/>
            <a:chOff x="5971316" y="1092492"/>
            <a:chExt cx="5900654" cy="16139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2B80B-0685-4195-ACD4-13BFCB084734}"/>
                </a:ext>
              </a:extLst>
            </p:cNvPr>
            <p:cNvGrpSpPr/>
            <p:nvPr/>
          </p:nvGrpSpPr>
          <p:grpSpPr>
            <a:xfrm>
              <a:off x="5971316" y="1526569"/>
              <a:ext cx="689017" cy="588125"/>
              <a:chOff x="1023046" y="2182983"/>
              <a:chExt cx="1598140" cy="136412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74BCDCD-E286-4064-B2C2-808B4D71E252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1DB6C55-C81D-4CC1-AB51-7DB5D78AA81B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B8696B7-CE2D-464C-86C9-045796A7FCBD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53BE36E-5FE9-4914-8828-8B56835590E8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6FD9ECD-608F-4622-862B-117D2156645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96A4C71-DE9E-44C2-B1B0-A1CD7341825A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3C390F6-CE78-428D-B158-D4444330487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47EEF12-2119-4401-860F-25A1410448B0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565A3A7-5A87-4B99-B970-960B994F471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0394CD-2672-47BF-97EE-158C141BFE82}"/>
                </a:ext>
              </a:extLst>
            </p:cNvPr>
            <p:cNvGrpSpPr/>
            <p:nvPr/>
          </p:nvGrpSpPr>
          <p:grpSpPr>
            <a:xfrm>
              <a:off x="10809725" y="1526569"/>
              <a:ext cx="1062245" cy="739230"/>
              <a:chOff x="9832458" y="1148141"/>
              <a:chExt cx="1487563" cy="103521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4243075-5A4C-492D-BDC2-DF4061EC27C0}"/>
                  </a:ext>
                </a:extLst>
              </p:cNvPr>
              <p:cNvGrpSpPr/>
              <p:nvPr/>
            </p:nvGrpSpPr>
            <p:grpSpPr>
              <a:xfrm>
                <a:off x="9832458" y="1148141"/>
                <a:ext cx="964896" cy="823608"/>
                <a:chOff x="1023046" y="2182983"/>
                <a:chExt cx="1598140" cy="1364127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BC5296F0-0DC3-4632-B293-8F85142199A0}"/>
                    </a:ext>
                  </a:extLst>
                </p:cNvPr>
                <p:cNvSpPr/>
                <p:nvPr/>
              </p:nvSpPr>
              <p:spPr>
                <a:xfrm>
                  <a:off x="1023046" y="2182983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F61B9E12-C7D7-4A9D-9D8D-AFC7FAC307B5}"/>
                    </a:ext>
                  </a:extLst>
                </p:cNvPr>
                <p:cNvSpPr/>
                <p:nvPr/>
              </p:nvSpPr>
              <p:spPr>
                <a:xfrm>
                  <a:off x="1023046" y="26602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C1267795-6314-484A-8BEE-B393D61B01FB}"/>
                    </a:ext>
                  </a:extLst>
                </p:cNvPr>
                <p:cNvSpPr/>
                <p:nvPr/>
              </p:nvSpPr>
              <p:spPr>
                <a:xfrm>
                  <a:off x="1023046" y="31375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F70745F-B3CC-48F5-8449-48D9A85FB0DC}"/>
                    </a:ext>
                  </a:extLst>
                </p:cNvPr>
                <p:cNvSpPr/>
                <p:nvPr/>
              </p:nvSpPr>
              <p:spPr>
                <a:xfrm>
                  <a:off x="1188720" y="2334407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57D68FC-C1BB-4592-A044-BD9509CC46A5}"/>
                    </a:ext>
                  </a:extLst>
                </p:cNvPr>
                <p:cNvSpPr/>
                <p:nvPr/>
              </p:nvSpPr>
              <p:spPr>
                <a:xfrm>
                  <a:off x="1188720" y="28117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C74CF07-36FD-4337-8178-30BFB00A5B8A}"/>
                    </a:ext>
                  </a:extLst>
                </p:cNvPr>
                <p:cNvSpPr/>
                <p:nvPr/>
              </p:nvSpPr>
              <p:spPr>
                <a:xfrm>
                  <a:off x="1188720" y="32890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52EA997-9B96-491C-8EF4-D1C4F13B969B}"/>
                    </a:ext>
                  </a:extLst>
                </p:cNvPr>
                <p:cNvCxnSpPr/>
                <p:nvPr/>
              </p:nvCxnSpPr>
              <p:spPr>
                <a:xfrm>
                  <a:off x="1453020" y="2387747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74449F0-2067-4C25-B1AB-2C508A111AB3}"/>
                    </a:ext>
                  </a:extLst>
                </p:cNvPr>
                <p:cNvCxnSpPr/>
                <p:nvPr/>
              </p:nvCxnSpPr>
              <p:spPr>
                <a:xfrm>
                  <a:off x="1453020" y="28650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1C92B1-519E-4865-858F-635810CC25AB}"/>
                    </a:ext>
                  </a:extLst>
                </p:cNvPr>
                <p:cNvCxnSpPr/>
                <p:nvPr/>
              </p:nvCxnSpPr>
              <p:spPr>
                <a:xfrm>
                  <a:off x="1453020" y="33423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39">
                <a:extLst>
                  <a:ext uri="{FF2B5EF4-FFF2-40B4-BE49-F238E27FC236}">
                    <a16:creationId xmlns:a16="http://schemas.microsoft.com/office/drawing/2014/main" id="{E7CB972F-FC4A-4554-AC39-2C5375AC0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77378" y="1628720"/>
                <a:ext cx="542643" cy="55463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F74B31-9AEB-4A14-B319-8B2280B63FE6}"/>
                </a:ext>
              </a:extLst>
            </p:cNvPr>
            <p:cNvGrpSpPr/>
            <p:nvPr/>
          </p:nvGrpSpPr>
          <p:grpSpPr>
            <a:xfrm>
              <a:off x="7970640" y="1463382"/>
              <a:ext cx="1610937" cy="733745"/>
              <a:chOff x="7142210" y="1260182"/>
              <a:chExt cx="1610937" cy="733745"/>
            </a:xfrm>
          </p:grpSpPr>
          <p:sp>
            <p:nvSpPr>
              <p:cNvPr id="5" name="Cloud 4">
                <a:extLst>
                  <a:ext uri="{FF2B5EF4-FFF2-40B4-BE49-F238E27FC236}">
                    <a16:creationId xmlns:a16="http://schemas.microsoft.com/office/drawing/2014/main" id="{71F33095-7889-471C-B603-18FD5E9FA0BA}"/>
                  </a:ext>
                </a:extLst>
              </p:cNvPr>
              <p:cNvSpPr/>
              <p:nvPr/>
            </p:nvSpPr>
            <p:spPr>
              <a:xfrm>
                <a:off x="7142210" y="1260182"/>
                <a:ext cx="1610937" cy="733745"/>
              </a:xfrm>
              <a:prstGeom prst="cloud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1A8F806-991C-4432-A0D8-F5AB0175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55" b="24711"/>
              <a:stretch/>
            </p:blipFill>
            <p:spPr>
              <a:xfrm>
                <a:off x="7546864" y="1415226"/>
                <a:ext cx="826841" cy="4161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</p:pic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A937EFCC-9DB7-4E27-8999-6F65EEA5AF0A}"/>
                </a:ext>
              </a:extLst>
            </p:cNvPr>
            <p:cNvSpPr/>
            <p:nvPr/>
          </p:nvSpPr>
          <p:spPr>
            <a:xfrm>
              <a:off x="6681330" y="1606541"/>
              <a:ext cx="1322636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Request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35CCF595-E32C-4CD6-8B1F-6E4A3B128EA9}"/>
                </a:ext>
              </a:extLst>
            </p:cNvPr>
            <p:cNvSpPr/>
            <p:nvPr/>
          </p:nvSpPr>
          <p:spPr>
            <a:xfrm>
              <a:off x="9492335" y="1597047"/>
              <a:ext cx="825124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36" name="Lightning Bolt 35">
              <a:extLst>
                <a:ext uri="{FF2B5EF4-FFF2-40B4-BE49-F238E27FC236}">
                  <a16:creationId xmlns:a16="http://schemas.microsoft.com/office/drawing/2014/main" id="{8A7BCB8C-DB34-40D0-B931-D2660AD3F71E}"/>
                </a:ext>
              </a:extLst>
            </p:cNvPr>
            <p:cNvSpPr/>
            <p:nvPr/>
          </p:nvSpPr>
          <p:spPr>
            <a:xfrm rot="21337360" flipH="1">
              <a:off x="10263567" y="1092492"/>
              <a:ext cx="408242" cy="706140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0795CF-3D1D-4599-9314-91E988FFF493}"/>
                </a:ext>
              </a:extLst>
            </p:cNvPr>
            <p:cNvSpPr txBox="1"/>
            <p:nvPr/>
          </p:nvSpPr>
          <p:spPr>
            <a:xfrm>
              <a:off x="8163541" y="2244735"/>
              <a:ext cx="1225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</a:rPr>
                <a:t>Crash</a:t>
              </a:r>
            </a:p>
          </p:txBody>
        </p: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910F7FD4-FC65-4205-825C-8F8AB3A72D8E}"/>
              </a:ext>
            </a:extLst>
          </p:cNvPr>
          <p:cNvSpPr/>
          <p:nvPr/>
        </p:nvSpPr>
        <p:spPr>
          <a:xfrm>
            <a:off x="3833715" y="5156269"/>
            <a:ext cx="1264129" cy="45893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2408EE-BA45-7C40-9C38-BDA4C8A927F2}"/>
              </a:ext>
            </a:extLst>
          </p:cNvPr>
          <p:cNvGrpSpPr/>
          <p:nvPr/>
        </p:nvGrpSpPr>
        <p:grpSpPr>
          <a:xfrm>
            <a:off x="281246" y="4359291"/>
            <a:ext cx="5900654" cy="1453990"/>
            <a:chOff x="5951778" y="2597618"/>
            <a:chExt cx="5900654" cy="14539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A7704B-D989-47DE-B131-3032A16221A4}"/>
                </a:ext>
              </a:extLst>
            </p:cNvPr>
            <p:cNvGrpSpPr/>
            <p:nvPr/>
          </p:nvGrpSpPr>
          <p:grpSpPr>
            <a:xfrm>
              <a:off x="5951778" y="3312378"/>
              <a:ext cx="689017" cy="588125"/>
              <a:chOff x="1023046" y="2182983"/>
              <a:chExt cx="1598140" cy="136412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1C53DFA-6A22-4DC3-B372-A9036D342E18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9C896FD4-ED1D-4ECB-9356-8FA8CD93320E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19D871DD-3DEB-403E-A427-F2168ADF4BFD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5B286C9-F98C-4E95-97AA-2482C04EAA37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80F282B-6B37-4FC4-B0CC-23A25DA94D3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A56C579-6A2B-4DA0-BA3A-97B75CDF6FB2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6F866D-2FFC-49AF-9D9B-B3521354259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F581E45-7D6D-4677-B058-4CEB9332AE67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6DF6E39-3B8A-4857-93BD-FA418022AEC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2A408F0-F2DE-4E4B-88EC-5730AD090648}"/>
                </a:ext>
              </a:extLst>
            </p:cNvPr>
            <p:cNvGrpSpPr/>
            <p:nvPr/>
          </p:nvGrpSpPr>
          <p:grpSpPr>
            <a:xfrm>
              <a:off x="10790187" y="3312378"/>
              <a:ext cx="1062245" cy="739230"/>
              <a:chOff x="9832458" y="1148141"/>
              <a:chExt cx="1487563" cy="103521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F5F7C19-C8C9-422D-A27A-3376169E8D56}"/>
                  </a:ext>
                </a:extLst>
              </p:cNvPr>
              <p:cNvGrpSpPr/>
              <p:nvPr/>
            </p:nvGrpSpPr>
            <p:grpSpPr>
              <a:xfrm>
                <a:off x="9832458" y="1148141"/>
                <a:ext cx="964896" cy="823608"/>
                <a:chOff x="1023046" y="2182983"/>
                <a:chExt cx="1598140" cy="1364127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F151393A-12C6-487C-A15B-CF2E40CA615A}"/>
                    </a:ext>
                  </a:extLst>
                </p:cNvPr>
                <p:cNvSpPr/>
                <p:nvPr/>
              </p:nvSpPr>
              <p:spPr>
                <a:xfrm>
                  <a:off x="1023046" y="2182983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08E96745-F080-42C2-B3DD-38854CFB32E0}"/>
                    </a:ext>
                  </a:extLst>
                </p:cNvPr>
                <p:cNvSpPr/>
                <p:nvPr/>
              </p:nvSpPr>
              <p:spPr>
                <a:xfrm>
                  <a:off x="1023046" y="26602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A900FC9A-0E8F-474C-8453-B9623EDEDFAA}"/>
                    </a:ext>
                  </a:extLst>
                </p:cNvPr>
                <p:cNvSpPr/>
                <p:nvPr/>
              </p:nvSpPr>
              <p:spPr>
                <a:xfrm>
                  <a:off x="1023046" y="3137582"/>
                  <a:ext cx="1598140" cy="409528"/>
                </a:xfrm>
                <a:prstGeom prst="roundRect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416FFA1E-D222-4ADA-B55F-C027C06FFF82}"/>
                    </a:ext>
                  </a:extLst>
                </p:cNvPr>
                <p:cNvSpPr/>
                <p:nvPr/>
              </p:nvSpPr>
              <p:spPr>
                <a:xfrm>
                  <a:off x="1188720" y="2334407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4F748A8-29D2-4B5F-8F0D-34D012E4EDC4}"/>
                    </a:ext>
                  </a:extLst>
                </p:cNvPr>
                <p:cNvSpPr/>
                <p:nvPr/>
              </p:nvSpPr>
              <p:spPr>
                <a:xfrm>
                  <a:off x="1188720" y="28117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CC5C8E06-451E-40B2-B3D6-6E32780B5E71}"/>
                    </a:ext>
                  </a:extLst>
                </p:cNvPr>
                <p:cNvSpPr/>
                <p:nvPr/>
              </p:nvSpPr>
              <p:spPr>
                <a:xfrm>
                  <a:off x="1188720" y="3289006"/>
                  <a:ext cx="106680" cy="106680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E8D6CF3-EDC6-403F-9AB1-7FA142545E42}"/>
                    </a:ext>
                  </a:extLst>
                </p:cNvPr>
                <p:cNvCxnSpPr/>
                <p:nvPr/>
              </p:nvCxnSpPr>
              <p:spPr>
                <a:xfrm>
                  <a:off x="1453020" y="2387747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47B973D-CCB2-42C2-B398-415F02BA08B9}"/>
                    </a:ext>
                  </a:extLst>
                </p:cNvPr>
                <p:cNvCxnSpPr/>
                <p:nvPr/>
              </p:nvCxnSpPr>
              <p:spPr>
                <a:xfrm>
                  <a:off x="1453020" y="28650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41E4151-98DE-49BC-9DC1-37D9348AF89A}"/>
                    </a:ext>
                  </a:extLst>
                </p:cNvPr>
                <p:cNvCxnSpPr/>
                <p:nvPr/>
              </p:nvCxnSpPr>
              <p:spPr>
                <a:xfrm>
                  <a:off x="1453020" y="3342346"/>
                  <a:ext cx="1002082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" name="图片 39">
                <a:extLst>
                  <a:ext uri="{FF2B5EF4-FFF2-40B4-BE49-F238E27FC236}">
                    <a16:creationId xmlns:a16="http://schemas.microsoft.com/office/drawing/2014/main" id="{8D49C2FB-E849-44A5-AD8D-8E604F1CA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77378" y="1628720"/>
                <a:ext cx="542643" cy="554635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5EF97D5-1DCB-433B-A719-846064633235}"/>
                </a:ext>
              </a:extLst>
            </p:cNvPr>
            <p:cNvGrpSpPr/>
            <p:nvPr/>
          </p:nvGrpSpPr>
          <p:grpSpPr>
            <a:xfrm>
              <a:off x="7951102" y="3249191"/>
              <a:ext cx="1610937" cy="733745"/>
              <a:chOff x="7142210" y="1260182"/>
              <a:chExt cx="1610937" cy="733745"/>
            </a:xfrm>
          </p:grpSpPr>
          <p:sp>
            <p:nvSpPr>
              <p:cNvPr id="61" name="Cloud 60">
                <a:extLst>
                  <a:ext uri="{FF2B5EF4-FFF2-40B4-BE49-F238E27FC236}">
                    <a16:creationId xmlns:a16="http://schemas.microsoft.com/office/drawing/2014/main" id="{86D5E3E0-7279-4CA8-86CE-3EBF5AA6920C}"/>
                  </a:ext>
                </a:extLst>
              </p:cNvPr>
              <p:cNvSpPr/>
              <p:nvPr/>
            </p:nvSpPr>
            <p:spPr>
              <a:xfrm>
                <a:off x="7142210" y="1260182"/>
                <a:ext cx="1610937" cy="733745"/>
              </a:xfrm>
              <a:prstGeom prst="cloud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2CAC1180-F822-4609-8152-E46B312128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55" b="24711"/>
              <a:stretch/>
            </p:blipFill>
            <p:spPr>
              <a:xfrm>
                <a:off x="7546864" y="1415226"/>
                <a:ext cx="826841" cy="4161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</p:pic>
        </p:grp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C37F3458-A400-47E9-B2B1-307D27851C35}"/>
                </a:ext>
              </a:extLst>
            </p:cNvPr>
            <p:cNvSpPr/>
            <p:nvPr/>
          </p:nvSpPr>
          <p:spPr>
            <a:xfrm>
              <a:off x="6661792" y="3392350"/>
              <a:ext cx="1322636" cy="45893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Request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C0E4DD6-131A-4EED-B635-04015D5DA787}"/>
                </a:ext>
              </a:extLst>
            </p:cNvPr>
            <p:cNvSpPr/>
            <p:nvPr/>
          </p:nvSpPr>
          <p:spPr>
            <a:xfrm>
              <a:off x="9369087" y="2996186"/>
              <a:ext cx="530067" cy="28029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2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35403B2B-8054-43D9-BC51-50E518EE828A}"/>
                </a:ext>
              </a:extLst>
            </p:cNvPr>
            <p:cNvSpPr/>
            <p:nvPr/>
          </p:nvSpPr>
          <p:spPr>
            <a:xfrm>
              <a:off x="9972180" y="2996185"/>
              <a:ext cx="530067" cy="28029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1</a:t>
              </a:r>
            </a:p>
          </p:txBody>
        </p:sp>
        <p:sp>
          <p:nvSpPr>
            <p:cNvPr id="68" name="Arrow: Circular 67">
              <a:extLst>
                <a:ext uri="{FF2B5EF4-FFF2-40B4-BE49-F238E27FC236}">
                  <a16:creationId xmlns:a16="http://schemas.microsoft.com/office/drawing/2014/main" id="{803AA1BA-465E-4754-85CB-37EDB440611C}"/>
                </a:ext>
              </a:extLst>
            </p:cNvPr>
            <p:cNvSpPr/>
            <p:nvPr/>
          </p:nvSpPr>
          <p:spPr>
            <a:xfrm flipH="1">
              <a:off x="9549830" y="2597618"/>
              <a:ext cx="809787" cy="714760"/>
            </a:xfrm>
            <a:prstGeom prst="circularArrow">
              <a:avLst>
                <a:gd name="adj1" fmla="val 8076"/>
                <a:gd name="adj2" fmla="val 912490"/>
                <a:gd name="adj3" fmla="val 20726146"/>
                <a:gd name="adj4" fmla="val 10918624"/>
                <a:gd name="adj5" fmla="val 11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D651C1D9-2AE0-403A-933A-20E84E725AEE}"/>
              </a:ext>
            </a:extLst>
          </p:cNvPr>
          <p:cNvSpPr txBox="1"/>
          <p:nvPr/>
        </p:nvSpPr>
        <p:spPr>
          <a:xfrm>
            <a:off x="1726992" y="5864989"/>
            <a:ext cx="25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Single-Client Reordering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D91966B-F52F-468D-8810-65AC2824AC60}"/>
              </a:ext>
            </a:extLst>
          </p:cNvPr>
          <p:cNvGrpSpPr/>
          <p:nvPr/>
        </p:nvGrpSpPr>
        <p:grpSpPr>
          <a:xfrm>
            <a:off x="6540167" y="4734402"/>
            <a:ext cx="689017" cy="588125"/>
            <a:chOff x="1023046" y="2182983"/>
            <a:chExt cx="1598140" cy="136412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F5CBAB3-6780-42CF-A00C-868D879DE2B3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C5488B7-E143-4FE5-8C9C-8305C4D5D449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8238CFA-7C16-4E2E-A43D-0CEB35BC66FE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3A863BF-FC60-4982-AC05-1AC44C7BD391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8CEAC9-BE55-44C0-950A-4392F8F205F7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11856A-24E2-4D88-93C8-FA5A4F42425A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F4DF60C-886F-4EA7-93A0-E9CF937CF808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21A7129-015E-4886-A450-5058CB112322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FF7ECEB-BC92-4103-988A-A45DEDF3CD25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0DAC286-0217-4D3C-8A05-531BD131F27D}"/>
              </a:ext>
            </a:extLst>
          </p:cNvPr>
          <p:cNvGrpSpPr/>
          <p:nvPr/>
        </p:nvGrpSpPr>
        <p:grpSpPr>
          <a:xfrm>
            <a:off x="10775073" y="5002002"/>
            <a:ext cx="1062245" cy="739230"/>
            <a:chOff x="9832458" y="1148141"/>
            <a:chExt cx="1487563" cy="103521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2F450A-9408-46D2-A0AC-EC86D7A5C390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B967B50C-D119-41EA-8E89-0FB9DF103233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B7D52779-5251-4642-B6FE-008BA97A9F4E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5DD531CF-2E70-47FC-8A14-626E6005ADA4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77BB635-60D2-4D55-B01A-97E0171FEDE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378F558-115D-498B-B4DD-A6016143C94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DAD90A5-2280-468B-9A8B-D75D2E7EF650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22A37C4-0D2C-404F-AE48-AE1121E8A227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8F4B172-3C74-4009-8E24-A6F64B2DFB6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73C637C-4289-4C53-A422-9D9CFEA514F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" name="图片 39">
              <a:extLst>
                <a:ext uri="{FF2B5EF4-FFF2-40B4-BE49-F238E27FC236}">
                  <a16:creationId xmlns:a16="http://schemas.microsoft.com/office/drawing/2014/main" id="{758198D4-4553-4C1A-9098-3A986A4D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48F9973-47FF-4104-BAF4-747246EFA623}"/>
              </a:ext>
            </a:extLst>
          </p:cNvPr>
          <p:cNvGrpSpPr/>
          <p:nvPr/>
        </p:nvGrpSpPr>
        <p:grpSpPr>
          <a:xfrm>
            <a:off x="8322954" y="4919683"/>
            <a:ext cx="1610937" cy="733745"/>
            <a:chOff x="7142210" y="1260182"/>
            <a:chExt cx="1610937" cy="733745"/>
          </a:xfrm>
        </p:grpSpPr>
        <p:sp>
          <p:nvSpPr>
            <p:cNvPr id="93" name="Cloud 92">
              <a:extLst>
                <a:ext uri="{FF2B5EF4-FFF2-40B4-BE49-F238E27FC236}">
                  <a16:creationId xmlns:a16="http://schemas.microsoft.com/office/drawing/2014/main" id="{3240D815-3AE7-4B18-9554-C84072A36CE9}"/>
                </a:ext>
              </a:extLst>
            </p:cNvPr>
            <p:cNvSpPr/>
            <p:nvPr/>
          </p:nvSpPr>
          <p:spPr>
            <a:xfrm>
              <a:off x="7142210" y="1260182"/>
              <a:ext cx="1610937" cy="733745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9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F50891F-0C2E-4693-88FF-81E44BE1F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7546864" y="1415226"/>
              <a:ext cx="826841" cy="4161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9601CD6-6B48-4B02-8538-E800C66C50AD}"/>
              </a:ext>
            </a:extLst>
          </p:cNvPr>
          <p:cNvGrpSpPr/>
          <p:nvPr/>
        </p:nvGrpSpPr>
        <p:grpSpPr>
          <a:xfrm>
            <a:off x="6540168" y="5689871"/>
            <a:ext cx="689017" cy="588125"/>
            <a:chOff x="1023046" y="2182983"/>
            <a:chExt cx="1598140" cy="136412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2F97B2AC-D37A-419F-B83B-79008D12BE5F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A84F7ECD-C155-41C4-A1EF-5AF598B3C996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0E9B59AB-D49B-41AA-A7BB-21410A275D59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5C0CF81-C747-44F7-9C8D-AD1916CB7C24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AD6B516-81BB-482C-AB2F-3545F6A8C96F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444B6D3-1F5E-4649-AAFB-F006A8BBB017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29DB106-C878-4DC6-83EF-9407CF62DA22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979F657-80C9-495F-B2B7-389DA50AD451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39CF50B-2F77-4701-A91B-4BF411175049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232F1E5-A276-4F7A-AD41-A64CC2566C3A}"/>
              </a:ext>
            </a:extLst>
          </p:cNvPr>
          <p:cNvSpPr/>
          <p:nvPr/>
        </p:nvSpPr>
        <p:spPr>
          <a:xfrm>
            <a:off x="7730467" y="4639384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8E053A3E-BDFE-4262-BFB4-BD7A481C58AD}"/>
              </a:ext>
            </a:extLst>
          </p:cNvPr>
          <p:cNvSpPr/>
          <p:nvPr/>
        </p:nvSpPr>
        <p:spPr>
          <a:xfrm>
            <a:off x="7756204" y="5928725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66D85C4-FDBC-4DDD-A852-9E77EF6A2B60}"/>
              </a:ext>
            </a:extLst>
          </p:cNvPr>
          <p:cNvSpPr/>
          <p:nvPr/>
        </p:nvSpPr>
        <p:spPr>
          <a:xfrm>
            <a:off x="11091662" y="4532034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0667418-BC85-436D-8BE8-64C4A901B4A1}"/>
              </a:ext>
            </a:extLst>
          </p:cNvPr>
          <p:cNvSpPr/>
          <p:nvPr/>
        </p:nvSpPr>
        <p:spPr>
          <a:xfrm>
            <a:off x="10536341" y="4533958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990059ED-D62E-654E-AE07-60820E439A58}"/>
              </a:ext>
            </a:extLst>
          </p:cNvPr>
          <p:cNvSpPr txBox="1">
            <a:spLocks/>
          </p:cNvSpPr>
          <p:nvPr/>
        </p:nvSpPr>
        <p:spPr>
          <a:xfrm>
            <a:off x="415567" y="3170406"/>
            <a:ext cx="10515600" cy="164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+mn-lt"/>
                <a:cs typeface="Helvetica"/>
              </a:rPr>
              <a:t>How to ensure correct ordering? </a:t>
            </a:r>
          </a:p>
          <a:p>
            <a:pPr lvl="1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Helvetica"/>
              </a:rPr>
              <a:t>Requests from the same client can be reordered in the network</a:t>
            </a:r>
          </a:p>
          <a:p>
            <a:pPr lvl="1"/>
            <a:r>
              <a:rPr lang="en-US" altLang="zh-CN" b="1">
                <a:latin typeface="+mn-lt"/>
                <a:cs typeface="Helvetica"/>
              </a:rPr>
              <a:t>Requests from multiple clients can become out of order </a:t>
            </a:r>
            <a:endParaRPr lang="zh-CN" altLang="en-US" b="1">
              <a:latin typeface="+mn-lt"/>
              <a:cs typeface="Helvetica"/>
            </a:endParaRPr>
          </a:p>
        </p:txBody>
      </p:sp>
      <p:sp>
        <p:nvSpPr>
          <p:cNvPr id="115" name="Rectangle: Rounded Corners 109">
            <a:extLst>
              <a:ext uri="{FF2B5EF4-FFF2-40B4-BE49-F238E27FC236}">
                <a16:creationId xmlns:a16="http://schemas.microsoft.com/office/drawing/2014/main" id="{7D6A1637-CF1E-1D4F-8CC4-1052E44BBA76}"/>
              </a:ext>
            </a:extLst>
          </p:cNvPr>
          <p:cNvSpPr/>
          <p:nvPr/>
        </p:nvSpPr>
        <p:spPr>
          <a:xfrm>
            <a:off x="1054269" y="4864496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116" name="Rectangle: Rounded Corners 65">
            <a:extLst>
              <a:ext uri="{FF2B5EF4-FFF2-40B4-BE49-F238E27FC236}">
                <a16:creationId xmlns:a16="http://schemas.microsoft.com/office/drawing/2014/main" id="{442F0867-4AFA-FF48-BB44-A45773BA1800}"/>
              </a:ext>
            </a:extLst>
          </p:cNvPr>
          <p:cNvSpPr/>
          <p:nvPr/>
        </p:nvSpPr>
        <p:spPr>
          <a:xfrm>
            <a:off x="1706044" y="4859833"/>
            <a:ext cx="530067" cy="280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2E7E1B9-024C-A946-B781-84DB86EAE13A}"/>
              </a:ext>
            </a:extLst>
          </p:cNvPr>
          <p:cNvSpPr txBox="1"/>
          <p:nvPr/>
        </p:nvSpPr>
        <p:spPr>
          <a:xfrm>
            <a:off x="8269407" y="5914852"/>
            <a:ext cx="264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Multi-Client Reordering</a:t>
            </a:r>
          </a:p>
        </p:txBody>
      </p: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7F12A212-EC72-4BDC-9644-7AAE50575DF0}"/>
              </a:ext>
            </a:extLst>
          </p:cNvPr>
          <p:cNvSpPr/>
          <p:nvPr/>
        </p:nvSpPr>
        <p:spPr>
          <a:xfrm rot="370676">
            <a:off x="7299876" y="4919018"/>
            <a:ext cx="1173100" cy="45893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3B3F7D55-C302-4300-873A-00E66B850DEB}"/>
              </a:ext>
            </a:extLst>
          </p:cNvPr>
          <p:cNvSpPr/>
          <p:nvPr/>
        </p:nvSpPr>
        <p:spPr>
          <a:xfrm rot="20976932">
            <a:off x="7305359" y="5494687"/>
            <a:ext cx="1173100" cy="45893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4659ED82-9108-4AA0-854C-B8D8B957BB56}"/>
              </a:ext>
            </a:extLst>
          </p:cNvPr>
          <p:cNvSpPr/>
          <p:nvPr/>
        </p:nvSpPr>
        <p:spPr>
          <a:xfrm>
            <a:off x="9611857" y="5067286"/>
            <a:ext cx="1190554" cy="45893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7A1D25F-6EA6-4D45-A4A1-68C3DCD22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"/>
    </mc:Choice>
    <mc:Fallback xmlns="">
      <p:transition spd="slow" advTm="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Challenge : </a:t>
            </a:r>
            <a:r>
              <a:rPr lang="en-US" b="1">
                <a:latin typeface="+mn-lt"/>
              </a:rPr>
              <a:t>Request reordering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970642"/>
            <a:ext cx="413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Multi client ordering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18ED69-F095-4E18-98E3-709DED0AF533}"/>
              </a:ext>
            </a:extLst>
          </p:cNvPr>
          <p:cNvSpPr txBox="1"/>
          <p:nvPr/>
        </p:nvSpPr>
        <p:spPr>
          <a:xfrm>
            <a:off x="822691" y="3608625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onsolas" panose="020B0609020204030204" pitchFamily="49" charset="0"/>
              </a:rPr>
              <a:t>lock()</a:t>
            </a:r>
          </a:p>
          <a:p>
            <a:r>
              <a:rPr lang="en-US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D5EC94-E8FE-4271-A5EF-5E6E4A5F52F5}"/>
              </a:ext>
            </a:extLst>
          </p:cNvPr>
          <p:cNvSpPr txBox="1"/>
          <p:nvPr/>
        </p:nvSpPr>
        <p:spPr>
          <a:xfrm>
            <a:off x="2791902" y="3608624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onsolas" panose="020B0609020204030204" pitchFamily="49" charset="0"/>
              </a:rPr>
              <a:t>lock()</a:t>
            </a:r>
          </a:p>
          <a:p>
            <a:r>
              <a:rPr lang="en-US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FE6CF7-D79F-4432-8259-EC1531C4A450}"/>
              </a:ext>
            </a:extLst>
          </p:cNvPr>
          <p:cNvSpPr txBox="1"/>
          <p:nvPr/>
        </p:nvSpPr>
        <p:spPr>
          <a:xfrm>
            <a:off x="-662203" y="3179463"/>
            <a:ext cx="211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Time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D26E82D-6DE2-4519-8D3D-9FCE7C1A7E07}"/>
              </a:ext>
            </a:extLst>
          </p:cNvPr>
          <p:cNvCxnSpPr>
            <a:cxnSpLocks/>
          </p:cNvCxnSpPr>
          <p:nvPr/>
        </p:nvCxnSpPr>
        <p:spPr>
          <a:xfrm>
            <a:off x="342788" y="3704583"/>
            <a:ext cx="0" cy="1152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FBF2B7-12EA-4543-93F8-F718026DCD66}"/>
              </a:ext>
            </a:extLst>
          </p:cNvPr>
          <p:cNvSpPr txBox="1"/>
          <p:nvPr/>
        </p:nvSpPr>
        <p:spPr>
          <a:xfrm>
            <a:off x="2791902" y="3239291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A8BEC-3A82-465D-85E9-0D5BC0616866}"/>
              </a:ext>
            </a:extLst>
          </p:cNvPr>
          <p:cNvSpPr txBox="1"/>
          <p:nvPr/>
        </p:nvSpPr>
        <p:spPr>
          <a:xfrm>
            <a:off x="822691" y="3229869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13B68ED-A6F9-43AC-A407-935BA136CAB4}"/>
              </a:ext>
            </a:extLst>
          </p:cNvPr>
          <p:cNvSpPr txBox="1"/>
          <p:nvPr/>
        </p:nvSpPr>
        <p:spPr>
          <a:xfrm>
            <a:off x="396071" y="3608624"/>
            <a:ext cx="39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1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3" name="Slide Number Placeholder 3">
            <a:extLst>
              <a:ext uri="{FF2B5EF4-FFF2-40B4-BE49-F238E27FC236}">
                <a16:creationId xmlns:a16="http://schemas.microsoft.com/office/drawing/2014/main" id="{0D1B733B-CD7B-4DD1-A698-D1F5B942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25</a:t>
            </a:fld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4506775-ED4E-455F-8972-5B395590D769}"/>
              </a:ext>
            </a:extLst>
          </p:cNvPr>
          <p:cNvGrpSpPr/>
          <p:nvPr/>
        </p:nvGrpSpPr>
        <p:grpSpPr>
          <a:xfrm>
            <a:off x="7377872" y="1096545"/>
            <a:ext cx="615663" cy="525513"/>
            <a:chOff x="1023046" y="2182983"/>
            <a:chExt cx="1598140" cy="1364127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FF392A09-9972-401A-B80D-68CA8F8A9ADA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F60AF3DD-A565-4D4E-AAF0-BCAF5572F577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020AE646-B719-4CFB-A9E7-AC5B24F719AC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B873B41-7AC4-4E07-AA3B-3F3FCBB4201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018D000-AC02-4F26-B5EF-9E32A4836039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75F258F-DE09-43B0-8805-E1222DD552D3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0773E8B-1C59-40F2-AD7E-0E95DC48786B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F8550D6-8611-4375-9BF5-AB018BA9469B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9C4056F-F30B-4416-9F33-BC1A2D70D6C7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A4651A12-FEF7-4604-A74E-5501434FA7E1}"/>
              </a:ext>
            </a:extLst>
          </p:cNvPr>
          <p:cNvSpPr txBox="1"/>
          <p:nvPr/>
        </p:nvSpPr>
        <p:spPr>
          <a:xfrm>
            <a:off x="10320618" y="1813390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Server</a:t>
            </a:r>
            <a:endParaRPr lang="en-US" sz="2400" b="1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526AD2-210B-432C-9C3A-33229D466F7E}"/>
              </a:ext>
            </a:extLst>
          </p:cNvPr>
          <p:cNvGrpSpPr/>
          <p:nvPr/>
        </p:nvGrpSpPr>
        <p:grpSpPr>
          <a:xfrm>
            <a:off x="10831763" y="1187477"/>
            <a:ext cx="987982" cy="687549"/>
            <a:chOff x="9832458" y="1148141"/>
            <a:chExt cx="1487563" cy="1035214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E74D990-7E54-4F85-B8D1-862097748E32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50EEAC8B-E0EC-4A1F-9DAF-3D5377AE675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F16E9D6B-00AE-4144-B36C-D042657FFD78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1388E956-6C57-47EA-949A-A87BE3850866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0C246B8-9A7D-440F-877B-8FF107B4166A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8586481-D30D-4642-9E74-AB2FF6428881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BE0CD2F-B7F8-4CFF-868C-1C8DCDE55E18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066E53F-3768-4EB1-85DE-CF88A877AAA9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8F87DBFA-E974-449E-9F51-01428A77EBD5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F719BF3-82FF-4347-8405-9FF1F4448AD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0" name="图片 39">
              <a:extLst>
                <a:ext uri="{FF2B5EF4-FFF2-40B4-BE49-F238E27FC236}">
                  <a16:creationId xmlns:a16="http://schemas.microsoft.com/office/drawing/2014/main" id="{B44D572A-BB47-4A46-B1F6-0CC3607A7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E453041D-C188-407B-B37E-F89404067D9E}"/>
              </a:ext>
            </a:extLst>
          </p:cNvPr>
          <p:cNvSpPr txBox="1"/>
          <p:nvPr/>
        </p:nvSpPr>
        <p:spPr>
          <a:xfrm>
            <a:off x="7221470" y="1615972"/>
            <a:ext cx="102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1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884990A-E293-404B-903F-DACB6369F6DB}"/>
              </a:ext>
            </a:extLst>
          </p:cNvPr>
          <p:cNvGrpSpPr/>
          <p:nvPr/>
        </p:nvGrpSpPr>
        <p:grpSpPr>
          <a:xfrm>
            <a:off x="8886522" y="1094760"/>
            <a:ext cx="1290482" cy="763752"/>
            <a:chOff x="8886522" y="1094760"/>
            <a:chExt cx="1290482" cy="763752"/>
          </a:xfrm>
        </p:grpSpPr>
        <p:sp>
          <p:nvSpPr>
            <p:cNvPr id="132" name="Cloud 131">
              <a:extLst>
                <a:ext uri="{FF2B5EF4-FFF2-40B4-BE49-F238E27FC236}">
                  <a16:creationId xmlns:a16="http://schemas.microsoft.com/office/drawing/2014/main" id="{350266D6-EBB4-43A4-A5B4-EA194455F5A8}"/>
                </a:ext>
              </a:extLst>
            </p:cNvPr>
            <p:cNvSpPr/>
            <p:nvPr/>
          </p:nvSpPr>
          <p:spPr>
            <a:xfrm>
              <a:off x="8886522" y="1094760"/>
              <a:ext cx="1290482" cy="763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" name="Picture 1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1BD72FD-C68B-4F81-91B8-0DF13E782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9209839" y="1269586"/>
              <a:ext cx="585786" cy="3233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F487A651-DA64-4B71-B068-070D1FD32F77}"/>
              </a:ext>
            </a:extLst>
          </p:cNvPr>
          <p:cNvSpPr txBox="1"/>
          <p:nvPr/>
        </p:nvSpPr>
        <p:spPr>
          <a:xfrm>
            <a:off x="8461748" y="1819144"/>
            <a:ext cx="208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/>
              <a:t>PMNet</a:t>
            </a:r>
            <a:endParaRPr lang="en-US" sz="2400" b="1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40CC0AE-60BB-4CEC-BD4D-8A77CA94BD8A}"/>
              </a:ext>
            </a:extLst>
          </p:cNvPr>
          <p:cNvGrpSpPr/>
          <p:nvPr/>
        </p:nvGrpSpPr>
        <p:grpSpPr>
          <a:xfrm>
            <a:off x="7735984" y="1987479"/>
            <a:ext cx="615663" cy="525513"/>
            <a:chOff x="1023046" y="2182983"/>
            <a:chExt cx="1598140" cy="1364127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D39F3BB1-5211-46FD-AA3D-F88DFB3DAAB0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C2100BB7-1BB1-41E9-8274-C1EC7DA1CFA0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BB624EF6-52F5-48A6-A765-4CF923351F4D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ABE2F62E-C563-4AC4-AA98-52D8C043147A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AAF4E078-02E1-4373-8ABD-D6F4FB23D4BD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9C5077C-1CB9-4CF3-8E8A-C8BC59F95CC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1246582-BC32-48C2-9862-7CC34BC5CBE7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6D82F9A-EE1C-432E-9260-290C273AD0EC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8EE1908-F086-4985-AF5C-C6FF56542977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BBB15FEA-EFBC-43E5-B6E1-9936FB0151E0}"/>
              </a:ext>
            </a:extLst>
          </p:cNvPr>
          <p:cNvSpPr txBox="1"/>
          <p:nvPr/>
        </p:nvSpPr>
        <p:spPr>
          <a:xfrm>
            <a:off x="7543514" y="2518636"/>
            <a:ext cx="98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2</a:t>
            </a:r>
          </a:p>
        </p:txBody>
      </p:sp>
      <p:sp>
        <p:nvSpPr>
          <p:cNvPr id="146" name="箭头: 左右 41">
            <a:extLst>
              <a:ext uri="{FF2B5EF4-FFF2-40B4-BE49-F238E27FC236}">
                <a16:creationId xmlns:a16="http://schemas.microsoft.com/office/drawing/2014/main" id="{ACFB7AAE-1DB0-4DC4-82F4-E9D9C88DE1EB}"/>
              </a:ext>
            </a:extLst>
          </p:cNvPr>
          <p:cNvSpPr/>
          <p:nvPr/>
        </p:nvSpPr>
        <p:spPr>
          <a:xfrm>
            <a:off x="10187531" y="1290975"/>
            <a:ext cx="57763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箭头: 左右 41">
            <a:extLst>
              <a:ext uri="{FF2B5EF4-FFF2-40B4-BE49-F238E27FC236}">
                <a16:creationId xmlns:a16="http://schemas.microsoft.com/office/drawing/2014/main" id="{7BED53AB-DC57-47F1-A20F-F0B99555A9E1}"/>
              </a:ext>
            </a:extLst>
          </p:cNvPr>
          <p:cNvSpPr/>
          <p:nvPr/>
        </p:nvSpPr>
        <p:spPr>
          <a:xfrm>
            <a:off x="8118817" y="1167073"/>
            <a:ext cx="79746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箭头: 左右 41">
            <a:extLst>
              <a:ext uri="{FF2B5EF4-FFF2-40B4-BE49-F238E27FC236}">
                <a16:creationId xmlns:a16="http://schemas.microsoft.com/office/drawing/2014/main" id="{CD5D8F95-E64A-41FA-A719-9C4706F67149}"/>
              </a:ext>
            </a:extLst>
          </p:cNvPr>
          <p:cNvSpPr/>
          <p:nvPr/>
        </p:nvSpPr>
        <p:spPr>
          <a:xfrm rot="20236374">
            <a:off x="8429682" y="1672281"/>
            <a:ext cx="61566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31C7BE6-F6CC-4029-9027-75378DDB7881}"/>
              </a:ext>
            </a:extLst>
          </p:cNvPr>
          <p:cNvGrpSpPr/>
          <p:nvPr/>
        </p:nvGrpSpPr>
        <p:grpSpPr>
          <a:xfrm>
            <a:off x="7296099" y="2957213"/>
            <a:ext cx="3833712" cy="3338244"/>
            <a:chOff x="3297520" y="3303343"/>
            <a:chExt cx="6965164" cy="2626707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D23328D-0C39-43F4-B904-B3DB4CECA021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A765931-DCF9-4CC6-8F33-F47091AD6092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34CED9B-AF1E-4087-AC6E-7E019D3BA943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3" name="Arrow: Right 152">
            <a:extLst>
              <a:ext uri="{FF2B5EF4-FFF2-40B4-BE49-F238E27FC236}">
                <a16:creationId xmlns:a16="http://schemas.microsoft.com/office/drawing/2014/main" id="{098E1CE8-43AC-4942-8D7F-B5640B07CBFD}"/>
              </a:ext>
            </a:extLst>
          </p:cNvPr>
          <p:cNvSpPr/>
          <p:nvPr/>
        </p:nvSpPr>
        <p:spPr>
          <a:xfrm rot="208896">
            <a:off x="7368230" y="2953205"/>
            <a:ext cx="1874276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1:lock</a:t>
            </a:r>
          </a:p>
        </p:txBody>
      </p:sp>
      <p:sp>
        <p:nvSpPr>
          <p:cNvPr id="154" name="Arrow: Right 153">
            <a:extLst>
              <a:ext uri="{FF2B5EF4-FFF2-40B4-BE49-F238E27FC236}">
                <a16:creationId xmlns:a16="http://schemas.microsoft.com/office/drawing/2014/main" id="{FB33B5F3-D09C-4504-9262-C2F6CC05B815}"/>
              </a:ext>
            </a:extLst>
          </p:cNvPr>
          <p:cNvSpPr/>
          <p:nvPr/>
        </p:nvSpPr>
        <p:spPr>
          <a:xfrm rot="208896">
            <a:off x="7338109" y="3459837"/>
            <a:ext cx="1885676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2:lock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C31F2E-ADE7-4D5C-8846-51A13C82E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3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"/>
    </mc:Choice>
    <mc:Fallback xmlns="">
      <p:transition spd="slow" advTm="1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" grpId="0" animBg="1"/>
      <p:bldP spid="1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Challenge : </a:t>
            </a:r>
            <a:r>
              <a:rPr lang="en-US" b="1">
                <a:latin typeface="+mn-lt"/>
              </a:rPr>
              <a:t>Request reordering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970642"/>
            <a:ext cx="413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Multi client ordering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18ED69-F095-4E18-98E3-709DED0AF533}"/>
              </a:ext>
            </a:extLst>
          </p:cNvPr>
          <p:cNvSpPr txBox="1"/>
          <p:nvPr/>
        </p:nvSpPr>
        <p:spPr>
          <a:xfrm>
            <a:off x="822691" y="3608625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onsolas" panose="020B0609020204030204" pitchFamily="49" charset="0"/>
              </a:rPr>
              <a:t>lock()</a:t>
            </a:r>
          </a:p>
          <a:p>
            <a:r>
              <a:rPr lang="en-US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D5EC94-E8FE-4271-A5EF-5E6E4A5F52F5}"/>
              </a:ext>
            </a:extLst>
          </p:cNvPr>
          <p:cNvSpPr txBox="1"/>
          <p:nvPr/>
        </p:nvSpPr>
        <p:spPr>
          <a:xfrm>
            <a:off x="2791902" y="3608624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onsolas" panose="020B0609020204030204" pitchFamily="49" charset="0"/>
              </a:rPr>
              <a:t>lock()</a:t>
            </a:r>
          </a:p>
          <a:p>
            <a:r>
              <a:rPr lang="en-US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FE6CF7-D79F-4432-8259-EC1531C4A450}"/>
              </a:ext>
            </a:extLst>
          </p:cNvPr>
          <p:cNvSpPr txBox="1"/>
          <p:nvPr/>
        </p:nvSpPr>
        <p:spPr>
          <a:xfrm>
            <a:off x="-662203" y="3179463"/>
            <a:ext cx="211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Time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D26E82D-6DE2-4519-8D3D-9FCE7C1A7E07}"/>
              </a:ext>
            </a:extLst>
          </p:cNvPr>
          <p:cNvCxnSpPr>
            <a:cxnSpLocks/>
          </p:cNvCxnSpPr>
          <p:nvPr/>
        </p:nvCxnSpPr>
        <p:spPr>
          <a:xfrm>
            <a:off x="342788" y="3704583"/>
            <a:ext cx="0" cy="1152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FBF2B7-12EA-4543-93F8-F718026DCD66}"/>
              </a:ext>
            </a:extLst>
          </p:cNvPr>
          <p:cNvSpPr txBox="1"/>
          <p:nvPr/>
        </p:nvSpPr>
        <p:spPr>
          <a:xfrm>
            <a:off x="2791902" y="3239291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A8BEC-3A82-465D-85E9-0D5BC0616866}"/>
              </a:ext>
            </a:extLst>
          </p:cNvPr>
          <p:cNvSpPr txBox="1"/>
          <p:nvPr/>
        </p:nvSpPr>
        <p:spPr>
          <a:xfrm>
            <a:off x="822691" y="3229869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13B68ED-A6F9-43AC-A407-935BA136CAB4}"/>
              </a:ext>
            </a:extLst>
          </p:cNvPr>
          <p:cNvSpPr txBox="1"/>
          <p:nvPr/>
        </p:nvSpPr>
        <p:spPr>
          <a:xfrm>
            <a:off x="396071" y="3608624"/>
            <a:ext cx="39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1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9" name="对话气泡: 圆角矩形 2">
            <a:extLst>
              <a:ext uri="{FF2B5EF4-FFF2-40B4-BE49-F238E27FC236}">
                <a16:creationId xmlns:a16="http://schemas.microsoft.com/office/drawing/2014/main" id="{8F1AC244-B29B-4DBF-BC31-BD00CCEBBC37}"/>
              </a:ext>
            </a:extLst>
          </p:cNvPr>
          <p:cNvSpPr/>
          <p:nvPr/>
        </p:nvSpPr>
        <p:spPr>
          <a:xfrm>
            <a:off x="2776367" y="4808953"/>
            <a:ext cx="4278834" cy="517594"/>
          </a:xfrm>
          <a:prstGeom prst="wedgeRoundRectCallout">
            <a:avLst>
              <a:gd name="adj1" fmla="val 48581"/>
              <a:gd name="adj2" fmla="val -1166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Both clients receive ACKs from PMNet</a:t>
            </a:r>
          </a:p>
        </p:txBody>
      </p:sp>
      <p:sp>
        <p:nvSpPr>
          <p:cNvPr id="73" name="Slide Number Placeholder 3">
            <a:extLst>
              <a:ext uri="{FF2B5EF4-FFF2-40B4-BE49-F238E27FC236}">
                <a16:creationId xmlns:a16="http://schemas.microsoft.com/office/drawing/2014/main" id="{8FDE79D9-53C5-4CC3-97D7-DA9C4E6F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26</a:t>
            </a:fld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4AC8BE-A5E0-488E-844C-42062B7CF53A}"/>
              </a:ext>
            </a:extLst>
          </p:cNvPr>
          <p:cNvGrpSpPr/>
          <p:nvPr/>
        </p:nvGrpSpPr>
        <p:grpSpPr>
          <a:xfrm>
            <a:off x="7377872" y="1096545"/>
            <a:ext cx="615663" cy="525513"/>
            <a:chOff x="1023046" y="2182983"/>
            <a:chExt cx="1598140" cy="1364127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2191EC4-8494-4F2D-B2C6-63DB30A765EE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2EF9B6C-6861-447F-83E1-B7445884A5AC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42EE3465-4636-43E2-A3F7-9EDDB03F975C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8683EC0-8BE5-4902-995D-516B2D0E90B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20C7D2-5861-4127-91E5-F8455121FA08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4DD03EAD-2B49-4AD5-A8CF-1DF23624A8A7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E26A417-B97C-4053-9D83-50967FD2D7F3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F4E582E-FB84-4E5B-8ADD-8BD629E897F6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24CF62B-9C42-4B75-93CC-751B820F97AE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707822AB-1FDC-4435-ABAD-30EEA1072333}"/>
              </a:ext>
            </a:extLst>
          </p:cNvPr>
          <p:cNvSpPr txBox="1"/>
          <p:nvPr/>
        </p:nvSpPr>
        <p:spPr>
          <a:xfrm>
            <a:off x="10320618" y="1813390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Server</a:t>
            </a:r>
            <a:endParaRPr lang="en-US" sz="2400" b="1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F9CBD05-D8FD-4451-A6F2-4C8365596F31}"/>
              </a:ext>
            </a:extLst>
          </p:cNvPr>
          <p:cNvGrpSpPr/>
          <p:nvPr/>
        </p:nvGrpSpPr>
        <p:grpSpPr>
          <a:xfrm>
            <a:off x="10831763" y="1187477"/>
            <a:ext cx="987982" cy="687549"/>
            <a:chOff x="9832458" y="1148141"/>
            <a:chExt cx="1487563" cy="1035214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E6C3C28-1061-4917-A350-77F564E7BCDE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BA2DDBA4-A59E-40C0-9D3D-3A5DEA848086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062FE669-2AE1-40AA-98D9-36008066D18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3219C02A-4D0B-4ED0-A1B2-351EA0FCD342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B0EEB13-8A24-4A08-8320-E10473E09C8F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3C5D283-F9E4-43C4-B3CA-6351D181649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A3DEDDE7-E6A0-4D74-AE65-E15D964BB7EE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472C626-C2F7-4144-94F1-5776922DE2F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75A149D-65F5-4622-BC6D-3046E6602A5A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AC9B6CA-56D0-477D-B296-811E862C87E6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3" name="图片 39">
              <a:extLst>
                <a:ext uri="{FF2B5EF4-FFF2-40B4-BE49-F238E27FC236}">
                  <a16:creationId xmlns:a16="http://schemas.microsoft.com/office/drawing/2014/main" id="{5ACD8E0E-C398-4938-B1FB-63890FF8D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A8D29397-198C-43BD-98E2-9883C90EB633}"/>
              </a:ext>
            </a:extLst>
          </p:cNvPr>
          <p:cNvSpPr txBox="1"/>
          <p:nvPr/>
        </p:nvSpPr>
        <p:spPr>
          <a:xfrm>
            <a:off x="7221470" y="1615972"/>
            <a:ext cx="102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1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71A9945-812F-4EB6-810E-C18F72269068}"/>
              </a:ext>
            </a:extLst>
          </p:cNvPr>
          <p:cNvGrpSpPr/>
          <p:nvPr/>
        </p:nvGrpSpPr>
        <p:grpSpPr>
          <a:xfrm>
            <a:off x="8886522" y="1094760"/>
            <a:ext cx="1290482" cy="763752"/>
            <a:chOff x="8886522" y="1094760"/>
            <a:chExt cx="1290482" cy="763752"/>
          </a:xfrm>
        </p:grpSpPr>
        <p:sp>
          <p:nvSpPr>
            <p:cNvPr id="135" name="Cloud 134">
              <a:extLst>
                <a:ext uri="{FF2B5EF4-FFF2-40B4-BE49-F238E27FC236}">
                  <a16:creationId xmlns:a16="http://schemas.microsoft.com/office/drawing/2014/main" id="{13666A2A-6C9D-4498-B5D6-74EF98F45BE2}"/>
                </a:ext>
              </a:extLst>
            </p:cNvPr>
            <p:cNvSpPr/>
            <p:nvPr/>
          </p:nvSpPr>
          <p:spPr>
            <a:xfrm>
              <a:off x="8886522" y="1094760"/>
              <a:ext cx="1290482" cy="763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6" name="Picture 13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D170FE4-7D97-480A-91C1-14B616C2E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9209839" y="1269586"/>
              <a:ext cx="585786" cy="3233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1863C175-E662-4FDE-8711-4C5F568292D1}"/>
              </a:ext>
            </a:extLst>
          </p:cNvPr>
          <p:cNvSpPr txBox="1"/>
          <p:nvPr/>
        </p:nvSpPr>
        <p:spPr>
          <a:xfrm>
            <a:off x="8461748" y="1819144"/>
            <a:ext cx="208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/>
              <a:t>PMNet</a:t>
            </a:r>
            <a:endParaRPr lang="en-US" sz="2400" b="1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85FB6B0-1753-411A-84B5-B1ECCAE7BB2B}"/>
              </a:ext>
            </a:extLst>
          </p:cNvPr>
          <p:cNvGrpSpPr/>
          <p:nvPr/>
        </p:nvGrpSpPr>
        <p:grpSpPr>
          <a:xfrm>
            <a:off x="7735984" y="1987479"/>
            <a:ext cx="615663" cy="525513"/>
            <a:chOff x="1023046" y="2182983"/>
            <a:chExt cx="1598140" cy="1364127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C593CBDC-C645-4A59-A0C9-7A1C77CF803A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74D92DDB-077D-4C60-A367-E5387D871BC0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1DB9766D-6543-4169-A144-BFE40DF878AC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E7BADE4-E892-4502-AEBC-39FC1B980ECE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104D0AF-6E8C-4F67-9973-7622CF61FCA9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78DFDC6-6170-4F10-8C70-E4B64127DFBB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B49D6F2-1161-4039-B521-CFD7091700F9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1D88827-A44C-434A-B807-DADE8A68151B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4BBE076-4679-4C1C-B174-86A33A9293B4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E9996FF5-12B5-4C47-866D-EA9DE5D10448}"/>
              </a:ext>
            </a:extLst>
          </p:cNvPr>
          <p:cNvSpPr txBox="1"/>
          <p:nvPr/>
        </p:nvSpPr>
        <p:spPr>
          <a:xfrm>
            <a:off x="7543514" y="2518636"/>
            <a:ext cx="98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2</a:t>
            </a:r>
          </a:p>
        </p:txBody>
      </p:sp>
      <p:sp>
        <p:nvSpPr>
          <p:cNvPr id="149" name="箭头: 左右 41">
            <a:extLst>
              <a:ext uri="{FF2B5EF4-FFF2-40B4-BE49-F238E27FC236}">
                <a16:creationId xmlns:a16="http://schemas.microsoft.com/office/drawing/2014/main" id="{4B7A94FF-9885-4EA5-801A-973425F8EAC5}"/>
              </a:ext>
            </a:extLst>
          </p:cNvPr>
          <p:cNvSpPr/>
          <p:nvPr/>
        </p:nvSpPr>
        <p:spPr>
          <a:xfrm>
            <a:off x="10187531" y="1290975"/>
            <a:ext cx="57763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箭头: 左右 41">
            <a:extLst>
              <a:ext uri="{FF2B5EF4-FFF2-40B4-BE49-F238E27FC236}">
                <a16:creationId xmlns:a16="http://schemas.microsoft.com/office/drawing/2014/main" id="{27A44B17-F27E-4593-89B1-98C36859795A}"/>
              </a:ext>
            </a:extLst>
          </p:cNvPr>
          <p:cNvSpPr/>
          <p:nvPr/>
        </p:nvSpPr>
        <p:spPr>
          <a:xfrm>
            <a:off x="8118817" y="1167073"/>
            <a:ext cx="79746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箭头: 左右 41">
            <a:extLst>
              <a:ext uri="{FF2B5EF4-FFF2-40B4-BE49-F238E27FC236}">
                <a16:creationId xmlns:a16="http://schemas.microsoft.com/office/drawing/2014/main" id="{D8639699-98B7-4E94-84AD-77C9F1B0A3CA}"/>
              </a:ext>
            </a:extLst>
          </p:cNvPr>
          <p:cNvSpPr/>
          <p:nvPr/>
        </p:nvSpPr>
        <p:spPr>
          <a:xfrm rot="20236374">
            <a:off x="8429682" y="1672281"/>
            <a:ext cx="61566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0D2BBD1-4544-43BC-B551-43CE72357DA3}"/>
              </a:ext>
            </a:extLst>
          </p:cNvPr>
          <p:cNvGrpSpPr/>
          <p:nvPr/>
        </p:nvGrpSpPr>
        <p:grpSpPr>
          <a:xfrm>
            <a:off x="7296099" y="2957213"/>
            <a:ext cx="3833712" cy="3338244"/>
            <a:chOff x="3297520" y="3303343"/>
            <a:chExt cx="6965164" cy="2626707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B684EF4-A7CD-485A-8301-12E8FBF921B3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9F0D572-2524-4B2F-8E27-ECA0E3278B7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73932A8-E47B-4CB8-ABEF-A9C4937D2E65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6" name="Arrow: Right 155">
            <a:extLst>
              <a:ext uri="{FF2B5EF4-FFF2-40B4-BE49-F238E27FC236}">
                <a16:creationId xmlns:a16="http://schemas.microsoft.com/office/drawing/2014/main" id="{84CC3127-599D-430A-8884-BB60AFCCA433}"/>
              </a:ext>
            </a:extLst>
          </p:cNvPr>
          <p:cNvSpPr/>
          <p:nvPr/>
        </p:nvSpPr>
        <p:spPr>
          <a:xfrm rot="208896">
            <a:off x="7368230" y="2953205"/>
            <a:ext cx="1874276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1:lock</a:t>
            </a:r>
          </a:p>
        </p:txBody>
      </p: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A8FB54DF-1756-44C2-9C97-6C77B5FDC37C}"/>
              </a:ext>
            </a:extLst>
          </p:cNvPr>
          <p:cNvSpPr/>
          <p:nvPr/>
        </p:nvSpPr>
        <p:spPr>
          <a:xfrm rot="208896">
            <a:off x="7338109" y="3459837"/>
            <a:ext cx="1885676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2:lock</a:t>
            </a:r>
          </a:p>
        </p:txBody>
      </p:sp>
      <p:sp>
        <p:nvSpPr>
          <p:cNvPr id="158" name="Arrow: Right 157">
            <a:extLst>
              <a:ext uri="{FF2B5EF4-FFF2-40B4-BE49-F238E27FC236}">
                <a16:creationId xmlns:a16="http://schemas.microsoft.com/office/drawing/2014/main" id="{E6A2328E-61A9-4F3D-B21E-35F2DBD293A8}"/>
              </a:ext>
            </a:extLst>
          </p:cNvPr>
          <p:cNvSpPr/>
          <p:nvPr/>
        </p:nvSpPr>
        <p:spPr>
          <a:xfrm rot="21392389" flipH="1">
            <a:off x="7359337" y="3915212"/>
            <a:ext cx="1806885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1:ACK</a:t>
            </a:r>
          </a:p>
        </p:txBody>
      </p: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DF1288CA-8AEE-4B43-948F-6BC60E76B0A9}"/>
              </a:ext>
            </a:extLst>
          </p:cNvPr>
          <p:cNvSpPr/>
          <p:nvPr/>
        </p:nvSpPr>
        <p:spPr>
          <a:xfrm rot="21392389" flipH="1">
            <a:off x="7359565" y="4281259"/>
            <a:ext cx="181230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2:ACK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B4899-723D-4A5C-B778-63AD0560E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Challenge : </a:t>
            </a:r>
            <a:r>
              <a:rPr lang="en-US" b="1">
                <a:latin typeface="+mn-lt"/>
              </a:rPr>
              <a:t>Request reordering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970642"/>
            <a:ext cx="413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Multi client ordering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18ED69-F095-4E18-98E3-709DED0AF533}"/>
              </a:ext>
            </a:extLst>
          </p:cNvPr>
          <p:cNvSpPr txBox="1"/>
          <p:nvPr/>
        </p:nvSpPr>
        <p:spPr>
          <a:xfrm>
            <a:off x="822691" y="3608625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lock()</a:t>
            </a:r>
          </a:p>
          <a:p>
            <a:r>
              <a:rPr lang="en-US" b="1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D5EC94-E8FE-4271-A5EF-5E6E4A5F52F5}"/>
              </a:ext>
            </a:extLst>
          </p:cNvPr>
          <p:cNvSpPr txBox="1"/>
          <p:nvPr/>
        </p:nvSpPr>
        <p:spPr>
          <a:xfrm>
            <a:off x="2791902" y="3608624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lock()</a:t>
            </a:r>
          </a:p>
          <a:p>
            <a:r>
              <a:rPr lang="en-US" b="1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FE6CF7-D79F-4432-8259-EC1531C4A450}"/>
              </a:ext>
            </a:extLst>
          </p:cNvPr>
          <p:cNvSpPr txBox="1"/>
          <p:nvPr/>
        </p:nvSpPr>
        <p:spPr>
          <a:xfrm>
            <a:off x="-662203" y="3179463"/>
            <a:ext cx="211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Time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D26E82D-6DE2-4519-8D3D-9FCE7C1A7E07}"/>
              </a:ext>
            </a:extLst>
          </p:cNvPr>
          <p:cNvCxnSpPr>
            <a:cxnSpLocks/>
          </p:cNvCxnSpPr>
          <p:nvPr/>
        </p:nvCxnSpPr>
        <p:spPr>
          <a:xfrm>
            <a:off x="342788" y="3704583"/>
            <a:ext cx="0" cy="1152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FBF2B7-12EA-4543-93F8-F718026DCD66}"/>
              </a:ext>
            </a:extLst>
          </p:cNvPr>
          <p:cNvSpPr txBox="1"/>
          <p:nvPr/>
        </p:nvSpPr>
        <p:spPr>
          <a:xfrm>
            <a:off x="2791902" y="3239291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A8BEC-3A82-465D-85E9-0D5BC0616866}"/>
              </a:ext>
            </a:extLst>
          </p:cNvPr>
          <p:cNvSpPr txBox="1"/>
          <p:nvPr/>
        </p:nvSpPr>
        <p:spPr>
          <a:xfrm>
            <a:off x="822691" y="3229869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13B68ED-A6F9-43AC-A407-935BA136CAB4}"/>
              </a:ext>
            </a:extLst>
          </p:cNvPr>
          <p:cNvSpPr txBox="1"/>
          <p:nvPr/>
        </p:nvSpPr>
        <p:spPr>
          <a:xfrm>
            <a:off x="396071" y="3608624"/>
            <a:ext cx="39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1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3" name="对话气泡: 圆角矩形 2">
            <a:extLst>
              <a:ext uri="{FF2B5EF4-FFF2-40B4-BE49-F238E27FC236}">
                <a16:creationId xmlns:a16="http://schemas.microsoft.com/office/drawing/2014/main" id="{6FD4A13D-C5AD-4687-A957-9E8784A98E03}"/>
              </a:ext>
            </a:extLst>
          </p:cNvPr>
          <p:cNvSpPr/>
          <p:nvPr/>
        </p:nvSpPr>
        <p:spPr>
          <a:xfrm>
            <a:off x="2822853" y="5156793"/>
            <a:ext cx="4146097" cy="517594"/>
          </a:xfrm>
          <a:prstGeom prst="wedgeRoundRectCallout">
            <a:avLst>
              <a:gd name="adj1" fmla="val 55181"/>
              <a:gd name="adj2" fmla="val -2309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Both clients enter the critical section</a:t>
            </a:r>
          </a:p>
        </p:txBody>
      </p:sp>
      <p:sp>
        <p:nvSpPr>
          <p:cNvPr id="74" name="Multiplication Sign 73">
            <a:extLst>
              <a:ext uri="{FF2B5EF4-FFF2-40B4-BE49-F238E27FC236}">
                <a16:creationId xmlns:a16="http://schemas.microsoft.com/office/drawing/2014/main" id="{F617E6D6-2CE2-48EE-A3E0-5FDD7A7FADD2}"/>
              </a:ext>
            </a:extLst>
          </p:cNvPr>
          <p:cNvSpPr/>
          <p:nvPr/>
        </p:nvSpPr>
        <p:spPr>
          <a:xfrm>
            <a:off x="4058292" y="3672666"/>
            <a:ext cx="802433" cy="8024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AD5A9204-ACBB-4183-A2BC-1B318D43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27</a:t>
            </a:fld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BA0C665-A0BE-41BB-9A7C-0FBF70C8AF24}"/>
              </a:ext>
            </a:extLst>
          </p:cNvPr>
          <p:cNvGrpSpPr/>
          <p:nvPr/>
        </p:nvGrpSpPr>
        <p:grpSpPr>
          <a:xfrm>
            <a:off x="7377872" y="1096545"/>
            <a:ext cx="615663" cy="525513"/>
            <a:chOff x="1023046" y="2182983"/>
            <a:chExt cx="1598140" cy="1364127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B5EB9640-B33D-43DB-9770-D824C7AA6FD2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45129A77-9E77-4CCD-BDF6-A17948B10BA8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24BB945D-A292-48F2-AAE6-E21524D59DAE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E7B3A37-8A85-4407-B762-14BF2BD11899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C3288660-392A-4DCF-9D75-9A2BC357F440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4102A60-997A-48ED-91B2-2972EE3A5143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45BE4EC4-B785-440E-88C2-B98E70F1A014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FD506E4-192B-488C-B92C-258C27F0B9BC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5D200FC-D1C7-41EF-A5A7-70F35256947E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638AB5EE-062B-4405-A218-60940CEE636F}"/>
              </a:ext>
            </a:extLst>
          </p:cNvPr>
          <p:cNvSpPr txBox="1"/>
          <p:nvPr/>
        </p:nvSpPr>
        <p:spPr>
          <a:xfrm>
            <a:off x="10320618" y="1813390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Server</a:t>
            </a:r>
            <a:endParaRPr lang="en-US" sz="2400" b="1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6B22C81A-CD4F-48FC-B19E-F56216C689DE}"/>
              </a:ext>
            </a:extLst>
          </p:cNvPr>
          <p:cNvGrpSpPr/>
          <p:nvPr/>
        </p:nvGrpSpPr>
        <p:grpSpPr>
          <a:xfrm>
            <a:off x="10831763" y="1187477"/>
            <a:ext cx="987982" cy="687549"/>
            <a:chOff x="9832458" y="1148141"/>
            <a:chExt cx="1487563" cy="1035214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F39B405-FA8C-4DFC-8901-993B2B1CE4EE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181" name="Rectangle: Rounded Corners 180">
                <a:extLst>
                  <a:ext uri="{FF2B5EF4-FFF2-40B4-BE49-F238E27FC236}">
                    <a16:creationId xmlns:a16="http://schemas.microsoft.com/office/drawing/2014/main" id="{0A0BD64B-E49E-4484-930D-8DB95B986DC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: Rounded Corners 181">
                <a:extLst>
                  <a:ext uri="{FF2B5EF4-FFF2-40B4-BE49-F238E27FC236}">
                    <a16:creationId xmlns:a16="http://schemas.microsoft.com/office/drawing/2014/main" id="{A6954A2E-1380-4871-8522-5F379207ECE6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E053596B-BF85-4381-9B7A-F003B6285829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8B9C09C7-8F39-4009-9C89-72523C5D7EEA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C10336A8-4E87-48E9-BB1A-ACF5DFB857B7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825A37D8-9A40-491B-88DE-A13DE85BD640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3CE30C2-9F43-44EF-BD87-D762B13E8383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28B2DD8-0D2B-402D-A18D-995CEDABE67B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490D0F9-389C-4D25-8E04-A4593E3BA183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0" name="图片 39">
              <a:extLst>
                <a:ext uri="{FF2B5EF4-FFF2-40B4-BE49-F238E27FC236}">
                  <a16:creationId xmlns:a16="http://schemas.microsoft.com/office/drawing/2014/main" id="{355CBA05-DD13-4CC7-A895-0926DA697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CDE0FD44-5CDC-4D14-B425-40B12D463099}"/>
              </a:ext>
            </a:extLst>
          </p:cNvPr>
          <p:cNvSpPr txBox="1"/>
          <p:nvPr/>
        </p:nvSpPr>
        <p:spPr>
          <a:xfrm>
            <a:off x="7221470" y="1615972"/>
            <a:ext cx="102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1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F51392C-E13F-414F-AB8A-F0A59D31B212}"/>
              </a:ext>
            </a:extLst>
          </p:cNvPr>
          <p:cNvGrpSpPr/>
          <p:nvPr/>
        </p:nvGrpSpPr>
        <p:grpSpPr>
          <a:xfrm>
            <a:off x="8886522" y="1094760"/>
            <a:ext cx="1290482" cy="763752"/>
            <a:chOff x="8886522" y="1094760"/>
            <a:chExt cx="1290482" cy="763752"/>
          </a:xfrm>
        </p:grpSpPr>
        <p:sp>
          <p:nvSpPr>
            <p:cNvPr id="192" name="Cloud 191">
              <a:extLst>
                <a:ext uri="{FF2B5EF4-FFF2-40B4-BE49-F238E27FC236}">
                  <a16:creationId xmlns:a16="http://schemas.microsoft.com/office/drawing/2014/main" id="{F1DCB669-1E7E-4859-ACD0-42AA31FECB54}"/>
                </a:ext>
              </a:extLst>
            </p:cNvPr>
            <p:cNvSpPr/>
            <p:nvPr/>
          </p:nvSpPr>
          <p:spPr>
            <a:xfrm>
              <a:off x="8886522" y="1094760"/>
              <a:ext cx="1290482" cy="763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3" name="Picture 19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D9129E9-8231-4AF4-ABA1-B69833D79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9209839" y="1269586"/>
              <a:ext cx="585786" cy="3233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9A3BAD67-4668-4A19-831F-BDD756E6216B}"/>
              </a:ext>
            </a:extLst>
          </p:cNvPr>
          <p:cNvSpPr txBox="1"/>
          <p:nvPr/>
        </p:nvSpPr>
        <p:spPr>
          <a:xfrm>
            <a:off x="8461748" y="1819144"/>
            <a:ext cx="208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/>
              <a:t>PMNet</a:t>
            </a:r>
            <a:endParaRPr lang="en-US" sz="2400" b="1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46BC3D7-7C74-4AEF-A62C-69780A0B5624}"/>
              </a:ext>
            </a:extLst>
          </p:cNvPr>
          <p:cNvGrpSpPr/>
          <p:nvPr/>
        </p:nvGrpSpPr>
        <p:grpSpPr>
          <a:xfrm>
            <a:off x="7735984" y="1987479"/>
            <a:ext cx="615663" cy="525513"/>
            <a:chOff x="1023046" y="2182983"/>
            <a:chExt cx="1598140" cy="1364127"/>
          </a:xfrm>
        </p:grpSpPr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8C99649F-431C-4C52-B0BA-4D38B771FB31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65CC6DEB-55CF-4E89-AE30-99DA2B194DA1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900E5E84-15B2-4705-8771-26181BC9AC15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9175100-C544-4676-A666-82671D240479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91830861-9779-4EE0-925B-5FD8C12A45DD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9D11EE1-8615-4630-9228-4388A66FEF31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8DBE3C6-5981-40F8-BED3-614FD914FEF5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F18A35A-9A1F-474D-9B16-BC648CEB9FE5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58F0F29-E0EA-40FE-AEF6-A5503327769B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233D2ED4-700C-4805-8EDD-3FDD2D4735F8}"/>
              </a:ext>
            </a:extLst>
          </p:cNvPr>
          <p:cNvSpPr txBox="1"/>
          <p:nvPr/>
        </p:nvSpPr>
        <p:spPr>
          <a:xfrm>
            <a:off x="7543514" y="2518636"/>
            <a:ext cx="98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2</a:t>
            </a:r>
          </a:p>
        </p:txBody>
      </p:sp>
      <p:sp>
        <p:nvSpPr>
          <p:cNvPr id="206" name="箭头: 左右 41">
            <a:extLst>
              <a:ext uri="{FF2B5EF4-FFF2-40B4-BE49-F238E27FC236}">
                <a16:creationId xmlns:a16="http://schemas.microsoft.com/office/drawing/2014/main" id="{99A33558-B31A-48F8-BD78-78E6B2A44A55}"/>
              </a:ext>
            </a:extLst>
          </p:cNvPr>
          <p:cNvSpPr/>
          <p:nvPr/>
        </p:nvSpPr>
        <p:spPr>
          <a:xfrm>
            <a:off x="10187531" y="1290975"/>
            <a:ext cx="57763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箭头: 左右 41">
            <a:extLst>
              <a:ext uri="{FF2B5EF4-FFF2-40B4-BE49-F238E27FC236}">
                <a16:creationId xmlns:a16="http://schemas.microsoft.com/office/drawing/2014/main" id="{84A330FC-2F8E-4B96-A759-C5F12837C4CD}"/>
              </a:ext>
            </a:extLst>
          </p:cNvPr>
          <p:cNvSpPr/>
          <p:nvPr/>
        </p:nvSpPr>
        <p:spPr>
          <a:xfrm>
            <a:off x="8118817" y="1167073"/>
            <a:ext cx="79746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箭头: 左右 41">
            <a:extLst>
              <a:ext uri="{FF2B5EF4-FFF2-40B4-BE49-F238E27FC236}">
                <a16:creationId xmlns:a16="http://schemas.microsoft.com/office/drawing/2014/main" id="{31DB4904-BC5A-4E39-9F35-DC02F0C05054}"/>
              </a:ext>
            </a:extLst>
          </p:cNvPr>
          <p:cNvSpPr/>
          <p:nvPr/>
        </p:nvSpPr>
        <p:spPr>
          <a:xfrm rot="20236374">
            <a:off x="8429682" y="1672281"/>
            <a:ext cx="61566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BBDE38C-8832-47E3-9471-85A81A662D6B}"/>
              </a:ext>
            </a:extLst>
          </p:cNvPr>
          <p:cNvGrpSpPr/>
          <p:nvPr/>
        </p:nvGrpSpPr>
        <p:grpSpPr>
          <a:xfrm>
            <a:off x="7296099" y="2957213"/>
            <a:ext cx="3833712" cy="3338244"/>
            <a:chOff x="3297520" y="3303343"/>
            <a:chExt cx="6965164" cy="2626707"/>
          </a:xfrm>
        </p:grpSpPr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9AA2847-FFF8-4378-BC79-D86864AA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C8F721CC-8B07-4A7E-B1D1-C2DECBEF273D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14F0C534-75C8-49A1-B405-AECAECF268CF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3" name="Arrow: Right 212">
            <a:extLst>
              <a:ext uri="{FF2B5EF4-FFF2-40B4-BE49-F238E27FC236}">
                <a16:creationId xmlns:a16="http://schemas.microsoft.com/office/drawing/2014/main" id="{91FD3922-D878-426F-9D80-7B7EFB52CF76}"/>
              </a:ext>
            </a:extLst>
          </p:cNvPr>
          <p:cNvSpPr/>
          <p:nvPr/>
        </p:nvSpPr>
        <p:spPr>
          <a:xfrm rot="208896">
            <a:off x="7368230" y="2953205"/>
            <a:ext cx="1874276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1:lock</a:t>
            </a:r>
          </a:p>
        </p:txBody>
      </p:sp>
      <p:sp>
        <p:nvSpPr>
          <p:cNvPr id="214" name="Arrow: Right 213">
            <a:extLst>
              <a:ext uri="{FF2B5EF4-FFF2-40B4-BE49-F238E27FC236}">
                <a16:creationId xmlns:a16="http://schemas.microsoft.com/office/drawing/2014/main" id="{66A6618D-38E0-4FB0-8DD8-B5C962876023}"/>
              </a:ext>
            </a:extLst>
          </p:cNvPr>
          <p:cNvSpPr/>
          <p:nvPr/>
        </p:nvSpPr>
        <p:spPr>
          <a:xfrm rot="208896">
            <a:off x="7338109" y="3459837"/>
            <a:ext cx="1885676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2:lock</a:t>
            </a:r>
          </a:p>
        </p:txBody>
      </p:sp>
      <p:sp>
        <p:nvSpPr>
          <p:cNvPr id="215" name="Arrow: Right 214">
            <a:extLst>
              <a:ext uri="{FF2B5EF4-FFF2-40B4-BE49-F238E27FC236}">
                <a16:creationId xmlns:a16="http://schemas.microsoft.com/office/drawing/2014/main" id="{1B5B33F4-EAA1-4EC3-B0C5-5B24679E8345}"/>
              </a:ext>
            </a:extLst>
          </p:cNvPr>
          <p:cNvSpPr/>
          <p:nvPr/>
        </p:nvSpPr>
        <p:spPr>
          <a:xfrm rot="21392389" flipH="1">
            <a:off x="7359337" y="3915212"/>
            <a:ext cx="1806885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1:ACK</a:t>
            </a:r>
          </a:p>
        </p:txBody>
      </p:sp>
      <p:sp>
        <p:nvSpPr>
          <p:cNvPr id="216" name="Arrow: Right 215">
            <a:extLst>
              <a:ext uri="{FF2B5EF4-FFF2-40B4-BE49-F238E27FC236}">
                <a16:creationId xmlns:a16="http://schemas.microsoft.com/office/drawing/2014/main" id="{62A45A6A-FC80-4A73-97A5-9C213274D3D8}"/>
              </a:ext>
            </a:extLst>
          </p:cNvPr>
          <p:cNvSpPr/>
          <p:nvPr/>
        </p:nvSpPr>
        <p:spPr>
          <a:xfrm rot="21392389" flipH="1">
            <a:off x="7359565" y="4281259"/>
            <a:ext cx="181230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2:ACK</a:t>
            </a:r>
          </a:p>
        </p:txBody>
      </p:sp>
      <p:sp>
        <p:nvSpPr>
          <p:cNvPr id="217" name="Arrow: Right 216">
            <a:extLst>
              <a:ext uri="{FF2B5EF4-FFF2-40B4-BE49-F238E27FC236}">
                <a16:creationId xmlns:a16="http://schemas.microsoft.com/office/drawing/2014/main" id="{BD3C4B75-400B-4737-9870-83498CA50DA1}"/>
              </a:ext>
            </a:extLst>
          </p:cNvPr>
          <p:cNvSpPr/>
          <p:nvPr/>
        </p:nvSpPr>
        <p:spPr>
          <a:xfrm rot="208896">
            <a:off x="7410952" y="4837244"/>
            <a:ext cx="1831403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1:tasks</a:t>
            </a:r>
          </a:p>
        </p:txBody>
      </p:sp>
      <p:sp>
        <p:nvSpPr>
          <p:cNvPr id="221" name="Arrow: Right 220">
            <a:extLst>
              <a:ext uri="{FF2B5EF4-FFF2-40B4-BE49-F238E27FC236}">
                <a16:creationId xmlns:a16="http://schemas.microsoft.com/office/drawing/2014/main" id="{71FD5210-7F56-4C0E-8B65-37262DF8EC5A}"/>
              </a:ext>
            </a:extLst>
          </p:cNvPr>
          <p:cNvSpPr/>
          <p:nvPr/>
        </p:nvSpPr>
        <p:spPr>
          <a:xfrm rot="208896">
            <a:off x="7431546" y="5295484"/>
            <a:ext cx="1776412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2:tasks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5019F9-5232-419E-AD04-39AEAD269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Solution: Multi-client Ordering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DE251B-6626-4F73-A40D-4A94D3F751D4}"/>
              </a:ext>
            </a:extLst>
          </p:cNvPr>
          <p:cNvGrpSpPr/>
          <p:nvPr/>
        </p:nvGrpSpPr>
        <p:grpSpPr>
          <a:xfrm>
            <a:off x="7377872" y="1096545"/>
            <a:ext cx="615663" cy="525513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8191A5D-1E58-451E-B4A3-4E1BF38B437C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D7DF2DC-D374-4C77-BFD4-11F4213D12C2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86ABD5D-248C-426D-ADBD-342E81304B9D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FB42E56-8632-4527-A4F0-F2AB3C144403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5C4E00-42B9-4FB7-A3FC-459F7A1D937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DDF771F-7786-4014-8403-83A7FDFF504A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1BBD06-87A7-4D36-B9C4-605B6926B9FB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3B89AE7-2B58-4071-9D78-384B4149368F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13BE019-9673-4CF2-9865-1E048DDCA9B9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B112315-B6DC-41C4-A395-872BE6851B6C}"/>
              </a:ext>
            </a:extLst>
          </p:cNvPr>
          <p:cNvSpPr txBox="1"/>
          <p:nvPr/>
        </p:nvSpPr>
        <p:spPr>
          <a:xfrm>
            <a:off x="10320618" y="1813390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Server</a:t>
            </a:r>
            <a:endParaRPr lang="en-US" sz="2400" b="1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66F7E3-ADF2-4EC7-8F7D-9E61922C6729}"/>
              </a:ext>
            </a:extLst>
          </p:cNvPr>
          <p:cNvGrpSpPr/>
          <p:nvPr/>
        </p:nvGrpSpPr>
        <p:grpSpPr>
          <a:xfrm>
            <a:off x="10831763" y="1187477"/>
            <a:ext cx="987982" cy="687549"/>
            <a:chOff x="9832458" y="1148141"/>
            <a:chExt cx="1487563" cy="103521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BD22F4E-39FC-4173-BCC6-5EB56ED89AE0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3AC8E6E-5BA6-4233-9451-0B9E73498BD8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BDA6D040-FD27-490C-B7D0-149F8CE4E754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F177D5C-D14A-4236-8CB4-E36DE23296E9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94DD639-DDAB-4D5F-AFC3-7108880A16F0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ECF7AAF-7E7F-4653-89F4-677128329278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3207B6C2-7E4E-4CD9-B7DD-0D970362B70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AB521AE-5BE4-46E1-BE26-94F78B25F8F0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C8FF0F2-5483-4AE6-BE76-245B63D50D02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8D4FFBA-8E1C-441C-A166-32E599426F2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图片 39">
              <a:extLst>
                <a:ext uri="{FF2B5EF4-FFF2-40B4-BE49-F238E27FC236}">
                  <a16:creationId xmlns:a16="http://schemas.microsoft.com/office/drawing/2014/main" id="{96AF26FA-04F6-4C59-BBDE-24D66D01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E7DB801-6F12-41BF-AFF5-3E653AE38327}"/>
              </a:ext>
            </a:extLst>
          </p:cNvPr>
          <p:cNvSpPr txBox="1"/>
          <p:nvPr/>
        </p:nvSpPr>
        <p:spPr>
          <a:xfrm>
            <a:off x="7221470" y="1615972"/>
            <a:ext cx="102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0BE04-869D-422C-B6BB-EB94C8C6EFBC}"/>
              </a:ext>
            </a:extLst>
          </p:cNvPr>
          <p:cNvGrpSpPr/>
          <p:nvPr/>
        </p:nvGrpSpPr>
        <p:grpSpPr>
          <a:xfrm>
            <a:off x="8886522" y="1094760"/>
            <a:ext cx="1290482" cy="763752"/>
            <a:chOff x="8886522" y="1094760"/>
            <a:chExt cx="1290482" cy="763752"/>
          </a:xfrm>
        </p:grpSpPr>
        <p:sp>
          <p:nvSpPr>
            <p:cNvPr id="62" name="Cloud 61">
              <a:extLst>
                <a:ext uri="{FF2B5EF4-FFF2-40B4-BE49-F238E27FC236}">
                  <a16:creationId xmlns:a16="http://schemas.microsoft.com/office/drawing/2014/main" id="{B5B24F64-709E-48B9-8FD0-F3F39D57DAA8}"/>
                </a:ext>
              </a:extLst>
            </p:cNvPr>
            <p:cNvSpPr/>
            <p:nvPr/>
          </p:nvSpPr>
          <p:spPr>
            <a:xfrm>
              <a:off x="8886522" y="1094760"/>
              <a:ext cx="1290482" cy="763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477C371-A45B-4D99-9182-510956AE0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9209839" y="1269586"/>
              <a:ext cx="585786" cy="3233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482967C4-A4BD-4110-ACFE-F02280612FAF}"/>
              </a:ext>
            </a:extLst>
          </p:cNvPr>
          <p:cNvSpPr txBox="1"/>
          <p:nvPr/>
        </p:nvSpPr>
        <p:spPr>
          <a:xfrm>
            <a:off x="8461748" y="1819144"/>
            <a:ext cx="208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/>
              <a:t>PMNet</a:t>
            </a:r>
            <a:endParaRPr lang="en-US" sz="2400" b="1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EAD4A78-D2AE-4C4A-8BF5-B62C0FAE5AE0}"/>
              </a:ext>
            </a:extLst>
          </p:cNvPr>
          <p:cNvGrpSpPr/>
          <p:nvPr/>
        </p:nvGrpSpPr>
        <p:grpSpPr>
          <a:xfrm>
            <a:off x="7735984" y="1987479"/>
            <a:ext cx="615663" cy="525513"/>
            <a:chOff x="1023046" y="2182983"/>
            <a:chExt cx="1598140" cy="136412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7D8AA33-A07B-43D6-9165-22F99BAD195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0C82FE0-975E-49D7-ABF5-3B7780403757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4BE91CC0-26D4-472A-B33C-1FCD9366CBA2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D83A123-A5C8-40CF-BE0C-B2FB9CFD8236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36F182C-2C72-4B23-8830-88E320E055E8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CBF1CCD-3CF3-456E-840A-BD048C3EE93A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9E80B4-4982-4C87-B723-9DF370DEC4B5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E6B29AB-B527-42B9-8BC1-FA0ADC8D2FE5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6499A42-CA82-4A66-8251-FC1EC8167DB3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AC733659-42E9-4850-AB6E-915383FCA772}"/>
              </a:ext>
            </a:extLst>
          </p:cNvPr>
          <p:cNvSpPr txBox="1"/>
          <p:nvPr/>
        </p:nvSpPr>
        <p:spPr>
          <a:xfrm>
            <a:off x="7543514" y="2518636"/>
            <a:ext cx="98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Client 2</a:t>
            </a:r>
          </a:p>
        </p:txBody>
      </p:sp>
      <p:sp>
        <p:nvSpPr>
          <p:cNvPr id="111" name="箭头: 左右 41">
            <a:extLst>
              <a:ext uri="{FF2B5EF4-FFF2-40B4-BE49-F238E27FC236}">
                <a16:creationId xmlns:a16="http://schemas.microsoft.com/office/drawing/2014/main" id="{6AC2144C-E920-40A0-9B78-C00A4893DFB1}"/>
              </a:ext>
            </a:extLst>
          </p:cNvPr>
          <p:cNvSpPr/>
          <p:nvPr/>
        </p:nvSpPr>
        <p:spPr>
          <a:xfrm>
            <a:off x="10187531" y="1290975"/>
            <a:ext cx="57763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箭头: 左右 41">
            <a:extLst>
              <a:ext uri="{FF2B5EF4-FFF2-40B4-BE49-F238E27FC236}">
                <a16:creationId xmlns:a16="http://schemas.microsoft.com/office/drawing/2014/main" id="{2D4FEE16-7C26-44A2-B78F-7F84CB51C1AA}"/>
              </a:ext>
            </a:extLst>
          </p:cNvPr>
          <p:cNvSpPr/>
          <p:nvPr/>
        </p:nvSpPr>
        <p:spPr>
          <a:xfrm>
            <a:off x="8118817" y="1167073"/>
            <a:ext cx="797461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箭头: 左右 41">
            <a:extLst>
              <a:ext uri="{FF2B5EF4-FFF2-40B4-BE49-F238E27FC236}">
                <a16:creationId xmlns:a16="http://schemas.microsoft.com/office/drawing/2014/main" id="{BFAB566D-EE01-4601-B543-73E4A4E1B45A}"/>
              </a:ext>
            </a:extLst>
          </p:cNvPr>
          <p:cNvSpPr/>
          <p:nvPr/>
        </p:nvSpPr>
        <p:spPr>
          <a:xfrm rot="20236374">
            <a:off x="8429682" y="1672281"/>
            <a:ext cx="61566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18ED69-F095-4E18-98E3-709DED0AF533}"/>
              </a:ext>
            </a:extLst>
          </p:cNvPr>
          <p:cNvSpPr txBox="1"/>
          <p:nvPr/>
        </p:nvSpPr>
        <p:spPr>
          <a:xfrm>
            <a:off x="822691" y="3608625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lock()</a:t>
            </a:r>
          </a:p>
          <a:p>
            <a:r>
              <a:rPr lang="en-US" b="1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D5EC94-E8FE-4271-A5EF-5E6E4A5F52F5}"/>
              </a:ext>
            </a:extLst>
          </p:cNvPr>
          <p:cNvSpPr txBox="1"/>
          <p:nvPr/>
        </p:nvSpPr>
        <p:spPr>
          <a:xfrm>
            <a:off x="2791902" y="3608624"/>
            <a:ext cx="258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onsolas" panose="020B0609020204030204" pitchFamily="49" charset="0"/>
              </a:rPr>
              <a:t>lock()</a:t>
            </a:r>
          </a:p>
          <a:p>
            <a:r>
              <a:rPr lang="en-US">
                <a:latin typeface="Consolas" panose="020B0609020204030204" pitchFamily="49" charset="0"/>
              </a:rPr>
              <a:t>tasks()</a:t>
            </a:r>
          </a:p>
          <a:p>
            <a:r>
              <a:rPr lang="en-US">
                <a:latin typeface="Consolas" panose="020B0609020204030204" pitchFamily="49" charset="0"/>
              </a:rPr>
              <a:t>unlock()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FE6CF7-D79F-4432-8259-EC1531C4A450}"/>
              </a:ext>
            </a:extLst>
          </p:cNvPr>
          <p:cNvSpPr txBox="1"/>
          <p:nvPr/>
        </p:nvSpPr>
        <p:spPr>
          <a:xfrm>
            <a:off x="-662203" y="3179463"/>
            <a:ext cx="211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Time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D26E82D-6DE2-4519-8D3D-9FCE7C1A7E07}"/>
              </a:ext>
            </a:extLst>
          </p:cNvPr>
          <p:cNvCxnSpPr>
            <a:cxnSpLocks/>
          </p:cNvCxnSpPr>
          <p:nvPr/>
        </p:nvCxnSpPr>
        <p:spPr>
          <a:xfrm>
            <a:off x="342788" y="3704583"/>
            <a:ext cx="0" cy="1152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FBF2B7-12EA-4543-93F8-F718026DCD66}"/>
              </a:ext>
            </a:extLst>
          </p:cNvPr>
          <p:cNvSpPr txBox="1"/>
          <p:nvPr/>
        </p:nvSpPr>
        <p:spPr>
          <a:xfrm>
            <a:off x="2791902" y="3239291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A8BEC-3A82-465D-85E9-0D5BC0616866}"/>
              </a:ext>
            </a:extLst>
          </p:cNvPr>
          <p:cNvSpPr txBox="1"/>
          <p:nvPr/>
        </p:nvSpPr>
        <p:spPr>
          <a:xfrm>
            <a:off x="822691" y="3229869"/>
            <a:ext cx="15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Client 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13B68ED-A6F9-43AC-A407-935BA136CAB4}"/>
              </a:ext>
            </a:extLst>
          </p:cNvPr>
          <p:cNvSpPr txBox="1"/>
          <p:nvPr/>
        </p:nvSpPr>
        <p:spPr>
          <a:xfrm>
            <a:off x="396071" y="3608624"/>
            <a:ext cx="39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1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C7406D3-75CB-44F7-A422-53F014D94A33}"/>
              </a:ext>
            </a:extLst>
          </p:cNvPr>
          <p:cNvGrpSpPr/>
          <p:nvPr/>
        </p:nvGrpSpPr>
        <p:grpSpPr>
          <a:xfrm>
            <a:off x="7296099" y="2957213"/>
            <a:ext cx="3833712" cy="2760348"/>
            <a:chOff x="3297520" y="3303343"/>
            <a:chExt cx="6965164" cy="262670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A38B5F5-DFDA-4E46-B475-D9C60726EEE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6B894E6-7B32-4C27-BA5D-82E1FCC4020B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3BC3821-07D1-44FC-B853-2FEF3DD12308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F49A78E5-C481-4A1D-B9C7-27DBB1881A06}"/>
              </a:ext>
            </a:extLst>
          </p:cNvPr>
          <p:cNvSpPr/>
          <p:nvPr/>
        </p:nvSpPr>
        <p:spPr>
          <a:xfrm rot="208896">
            <a:off x="7366567" y="3007907"/>
            <a:ext cx="3675828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1:lock</a:t>
            </a:r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C2CE4C0C-3877-44A6-86AF-2C499B561CA7}"/>
              </a:ext>
            </a:extLst>
          </p:cNvPr>
          <p:cNvSpPr/>
          <p:nvPr/>
        </p:nvSpPr>
        <p:spPr>
          <a:xfrm rot="208896">
            <a:off x="7336428" y="3515135"/>
            <a:ext cx="3706846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2:lock</a:t>
            </a:r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F2CA6A3E-1415-4760-B377-5F8CCDA109E5}"/>
              </a:ext>
            </a:extLst>
          </p:cNvPr>
          <p:cNvSpPr/>
          <p:nvPr/>
        </p:nvSpPr>
        <p:spPr>
          <a:xfrm rot="21392389" flipH="1">
            <a:off x="7357605" y="4078243"/>
            <a:ext cx="3707681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1:lock acquired</a:t>
            </a: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D0C6E9C6-6822-4722-A76F-649449D5035B}"/>
              </a:ext>
            </a:extLst>
          </p:cNvPr>
          <p:cNvSpPr/>
          <p:nvPr/>
        </p:nvSpPr>
        <p:spPr>
          <a:xfrm rot="21392389" flipH="1">
            <a:off x="7357826" y="4444059"/>
            <a:ext cx="3720764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2:lock rejected</a:t>
            </a:r>
          </a:p>
        </p:txBody>
      </p:sp>
      <p:sp>
        <p:nvSpPr>
          <p:cNvPr id="73" name="对话气泡: 圆角矩形 2">
            <a:extLst>
              <a:ext uri="{FF2B5EF4-FFF2-40B4-BE49-F238E27FC236}">
                <a16:creationId xmlns:a16="http://schemas.microsoft.com/office/drawing/2014/main" id="{6FD4A13D-C5AD-4687-A957-9E8784A98E03}"/>
              </a:ext>
            </a:extLst>
          </p:cNvPr>
          <p:cNvSpPr/>
          <p:nvPr/>
        </p:nvSpPr>
        <p:spPr>
          <a:xfrm>
            <a:off x="3736506" y="4808851"/>
            <a:ext cx="2985307" cy="658218"/>
          </a:xfrm>
          <a:prstGeom prst="wedgeRoundRectCallout">
            <a:avLst>
              <a:gd name="adj1" fmla="val 68577"/>
              <a:gd name="adj2" fmla="val 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Only client  1 can enter the critical section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981BD68-CD8C-4C09-9A63-2372A4A56B93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Bypass requests are infrequent: 13.7% in TPC-C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E385E-1E59-401D-85F9-CFCC098B4C6E}"/>
              </a:ext>
            </a:extLst>
          </p:cNvPr>
          <p:cNvSpPr txBox="1"/>
          <p:nvPr/>
        </p:nvSpPr>
        <p:spPr>
          <a:xfrm>
            <a:off x="396071" y="951160"/>
            <a:ext cx="6850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/>
              <a:t>PMNet</a:t>
            </a:r>
            <a:r>
              <a:rPr lang="en-US" sz="2000"/>
              <a:t> bypasses synchronization primitives to ensure single client enters the critical section</a:t>
            </a:r>
          </a:p>
          <a:p>
            <a:endParaRPr lang="en-US" sz="2000"/>
          </a:p>
          <a:p>
            <a:r>
              <a:rPr lang="en-US" sz="2000"/>
              <a:t>Updates in the critical section are still logged in </a:t>
            </a:r>
            <a:r>
              <a:rPr lang="en-US" sz="2000" err="1"/>
              <a:t>PMNet</a:t>
            </a:r>
            <a:endParaRPr lang="en-US" sz="2000"/>
          </a:p>
        </p:txBody>
      </p:sp>
      <p:pic>
        <p:nvPicPr>
          <p:cNvPr id="6" name="Graphic 5" descr="Lock with solid fill">
            <a:extLst>
              <a:ext uri="{FF2B5EF4-FFF2-40B4-BE49-F238E27FC236}">
                <a16:creationId xmlns:a16="http://schemas.microsoft.com/office/drawing/2014/main" id="{272236AF-C459-426C-8D4B-ABB782F605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77411" y="3195963"/>
            <a:ext cx="457200" cy="457200"/>
          </a:xfrm>
          <a:prstGeom prst="rect">
            <a:avLst/>
          </a:prstGeom>
        </p:spPr>
      </p:pic>
      <p:pic>
        <p:nvPicPr>
          <p:cNvPr id="74" name="Graphic 73" descr="Lock with solid fill">
            <a:extLst>
              <a:ext uri="{FF2B5EF4-FFF2-40B4-BE49-F238E27FC236}">
                <a16:creationId xmlns:a16="http://schemas.microsoft.com/office/drawing/2014/main" id="{99D34C9B-2940-4E30-92E3-3AD73F45B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91450" y="3693227"/>
            <a:ext cx="457200" cy="457200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84914DA9-7DB4-48DE-9B83-3AF7F0C17FE9}"/>
              </a:ext>
            </a:extLst>
          </p:cNvPr>
          <p:cNvSpPr/>
          <p:nvPr/>
        </p:nvSpPr>
        <p:spPr>
          <a:xfrm>
            <a:off x="11137454" y="3671524"/>
            <a:ext cx="534036" cy="53403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lide Number Placeholder 3">
            <a:extLst>
              <a:ext uri="{FF2B5EF4-FFF2-40B4-BE49-F238E27FC236}">
                <a16:creationId xmlns:a16="http://schemas.microsoft.com/office/drawing/2014/main" id="{BFA2806A-8733-4574-BB72-A10EFCC5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28</a:t>
            </a:fld>
            <a:endParaRPr lang="en-US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66C1055C-26A3-454D-B3BB-6906AD41BFAC}"/>
              </a:ext>
            </a:extLst>
          </p:cNvPr>
          <p:cNvSpPr/>
          <p:nvPr/>
        </p:nvSpPr>
        <p:spPr>
          <a:xfrm rot="21392389" flipH="1">
            <a:off x="7330942" y="5336457"/>
            <a:ext cx="1769031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1:ACK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B4ED3F65-C174-4F6F-9155-CA673A5E8584}"/>
              </a:ext>
            </a:extLst>
          </p:cNvPr>
          <p:cNvSpPr/>
          <p:nvPr/>
        </p:nvSpPr>
        <p:spPr>
          <a:xfrm rot="208896">
            <a:off x="7410983" y="4958165"/>
            <a:ext cx="1798548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1:tasks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EF4539B-6BB4-4016-AEA8-4243E042E5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3"/>
    </mc:Choice>
    <mc:Fallback xmlns="">
      <p:transition spd="slow" advTm="3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0" grpId="0" animBg="1"/>
      <p:bldP spid="81" grpId="0" animBg="1"/>
      <p:bldP spid="82" grpId="0" animBg="1"/>
      <p:bldP spid="94" grpId="0" animBg="1"/>
      <p:bldP spid="73" grpId="0" animBg="1"/>
      <p:bldP spid="99" grpId="0" animBg="1"/>
      <p:bldP spid="10" grpId="0" animBg="1"/>
      <p:bldP spid="95" grpId="0" animBg="1"/>
      <p:bldP spid="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1BE8-4924-4E52-A72F-0112FD0F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Helvetica"/>
              </a:rPr>
              <a:t>Outline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58EC-9C5D-4967-B929-24B149B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29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30AF9-12DF-4154-852B-C7F0F137133A}"/>
              </a:ext>
            </a:extLst>
          </p:cNvPr>
          <p:cNvSpPr/>
          <p:nvPr/>
        </p:nvSpPr>
        <p:spPr>
          <a:xfrm>
            <a:off x="3287785" y="1362006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Background and Motivation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4E9DB-5449-44CC-945B-50189E4D25DA}"/>
              </a:ext>
            </a:extLst>
          </p:cNvPr>
          <p:cNvSpPr/>
          <p:nvPr/>
        </p:nvSpPr>
        <p:spPr>
          <a:xfrm>
            <a:off x="3287782" y="3108957"/>
            <a:ext cx="5616429" cy="75194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PMNet Design</a:t>
            </a:r>
            <a:endParaRPr lang="en-US" sz="2800" b="1">
              <a:solidFill>
                <a:schemeClr val="tx1"/>
              </a:solidFill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064FC-D595-46A6-A3A8-0D34AE8553DC}"/>
              </a:ext>
            </a:extLst>
          </p:cNvPr>
          <p:cNvSpPr/>
          <p:nvPr/>
        </p:nvSpPr>
        <p:spPr>
          <a:xfrm>
            <a:off x="3287782" y="4861161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15EA2-DF05-451E-821C-4076F3B5E5E5}"/>
              </a:ext>
            </a:extLst>
          </p:cNvPr>
          <p:cNvSpPr/>
          <p:nvPr/>
        </p:nvSpPr>
        <p:spPr>
          <a:xfrm>
            <a:off x="3287782" y="5740928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B27E9-26AC-4C37-B51E-D42B567C5303}"/>
              </a:ext>
            </a:extLst>
          </p:cNvPr>
          <p:cNvSpPr/>
          <p:nvPr/>
        </p:nvSpPr>
        <p:spPr>
          <a:xfrm>
            <a:off x="3287782" y="3981394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Caching and Replication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69B36-97E0-45A5-8FB3-C6684E05252D}"/>
              </a:ext>
            </a:extLst>
          </p:cNvPr>
          <p:cNvSpPr/>
          <p:nvPr/>
        </p:nvSpPr>
        <p:spPr>
          <a:xfrm>
            <a:off x="3287782" y="2236520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In-network Data Persistence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80E72E-A0F3-4041-B130-F775E96A4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0"/>
    </mc:Choice>
    <mc:Fallback xmlns="">
      <p:transition spd="slow" advTm="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1BE8-4924-4E52-A72F-0112FD0F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Helvetica"/>
              </a:rPr>
              <a:t>Outline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58EC-9C5D-4967-B929-24B149B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30AF9-12DF-4154-852B-C7F0F137133A}"/>
              </a:ext>
            </a:extLst>
          </p:cNvPr>
          <p:cNvSpPr/>
          <p:nvPr/>
        </p:nvSpPr>
        <p:spPr>
          <a:xfrm>
            <a:off x="3287785" y="1362006"/>
            <a:ext cx="5616429" cy="75194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Background and Motivation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D7B7DF-9057-4A5E-8FFF-EB6865C320C3}"/>
              </a:ext>
            </a:extLst>
          </p:cNvPr>
          <p:cNvSpPr/>
          <p:nvPr/>
        </p:nvSpPr>
        <p:spPr>
          <a:xfrm>
            <a:off x="3287782" y="2236520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In-network Data Persistence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4E9DB-5449-44CC-945B-50189E4D25DA}"/>
              </a:ext>
            </a:extLst>
          </p:cNvPr>
          <p:cNvSpPr/>
          <p:nvPr/>
        </p:nvSpPr>
        <p:spPr>
          <a:xfrm>
            <a:off x="3287782" y="3108957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PMNet Design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064FC-D595-46A6-A3A8-0D34AE8553DC}"/>
              </a:ext>
            </a:extLst>
          </p:cNvPr>
          <p:cNvSpPr/>
          <p:nvPr/>
        </p:nvSpPr>
        <p:spPr>
          <a:xfrm>
            <a:off x="3287782" y="4861161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15EA2-DF05-451E-821C-4076F3B5E5E5}"/>
              </a:ext>
            </a:extLst>
          </p:cNvPr>
          <p:cNvSpPr/>
          <p:nvPr/>
        </p:nvSpPr>
        <p:spPr>
          <a:xfrm>
            <a:off x="3287782" y="5740928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B27E9-26AC-4C37-B51E-D42B567C5303}"/>
              </a:ext>
            </a:extLst>
          </p:cNvPr>
          <p:cNvSpPr/>
          <p:nvPr/>
        </p:nvSpPr>
        <p:spPr>
          <a:xfrm>
            <a:off x="3287782" y="3981394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Caching and Replication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72346C-A510-4741-9C3E-09418BDE5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"/>
    </mc:Choice>
    <mc:Fallback xmlns="">
      <p:transition spd="slow" advTm="4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0D9CF-E0AC-4AFD-A947-9E96C203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DE8BF-30AA-4616-B89C-0B2EB481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2DFBE1-AF33-4AA1-B8EE-E5E840ABFDF1}"/>
              </a:ext>
            </a:extLst>
          </p:cNvPr>
          <p:cNvGrpSpPr/>
          <p:nvPr/>
        </p:nvGrpSpPr>
        <p:grpSpPr>
          <a:xfrm>
            <a:off x="1787783" y="2911600"/>
            <a:ext cx="964896" cy="823608"/>
            <a:chOff x="1023046" y="2182983"/>
            <a:chExt cx="1598140" cy="136412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5BDC62B-FF2B-4E2B-9ADF-B6B242F7E851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529590-7975-40C6-98B4-9936F6458502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877EBB-32F2-4461-9BA3-60D2FB4C2FA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39E85D-19E0-4722-A8A0-6D1C9BD21AB4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2CDEE54-B10B-4EA3-8864-93AF12B96BCE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77C2594-95B3-4301-A8B3-5A327B736D5C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8E016B-5F47-489F-8FFE-2D17C0CF8129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8FD48B-B00A-4EB1-8057-A8F911BFC6D6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1D066FE-B57B-431A-A90C-3F11E3C414DB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3EEA02C-585F-4670-A7E4-0FC85BAAC69A}"/>
              </a:ext>
            </a:extLst>
          </p:cNvPr>
          <p:cNvSpPr txBox="1"/>
          <p:nvPr/>
        </p:nvSpPr>
        <p:spPr>
          <a:xfrm>
            <a:off x="9021309" y="3776127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24036A-76EE-4B56-B587-C452400FA9A4}"/>
              </a:ext>
            </a:extLst>
          </p:cNvPr>
          <p:cNvGrpSpPr/>
          <p:nvPr/>
        </p:nvGrpSpPr>
        <p:grpSpPr>
          <a:xfrm>
            <a:off x="9416235" y="2929425"/>
            <a:ext cx="1487563" cy="1035214"/>
            <a:chOff x="9832458" y="1148141"/>
            <a:chExt cx="1487563" cy="103521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FC12D5-FB2D-4F5D-89DD-A06EAD23F762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1C6D53-FA94-4209-AF91-E03AC709611A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2F92268-D0F5-4AE5-80ED-8ACC102C13BE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8EE5682-6917-4C83-9AA5-BEF9DA455E3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C936A30-EC9A-4248-B2B1-78F1CF704B69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0FFE9D2-97E5-4F54-9047-698ACDC192E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0A0200D-1B20-4178-B3EE-AF154E7E7854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2648035-F037-41FF-AD5D-B029E2C02349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EA66920-93CD-4935-9C5E-490314A80D86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316F5FE-C1A6-49F1-9748-9E76D978291B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id="{9765F011-7469-4E07-9DDB-5C17685A5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2992CE7-1819-42AB-BBBE-DCF6986F9795}"/>
              </a:ext>
            </a:extLst>
          </p:cNvPr>
          <p:cNvSpPr txBox="1"/>
          <p:nvPr/>
        </p:nvSpPr>
        <p:spPr>
          <a:xfrm>
            <a:off x="1431677" y="377338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5E8DE5-2686-4E84-BB27-B2FEDC94CE63}"/>
              </a:ext>
            </a:extLst>
          </p:cNvPr>
          <p:cNvSpPr txBox="1"/>
          <p:nvPr/>
        </p:nvSpPr>
        <p:spPr>
          <a:xfrm>
            <a:off x="5075745" y="4528719"/>
            <a:ext cx="20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/>
              <a:t>PMNet</a:t>
            </a:r>
            <a:endParaRPr lang="en-US" b="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9C0B34-19F0-463B-8405-74785D5C6677}"/>
              </a:ext>
            </a:extLst>
          </p:cNvPr>
          <p:cNvSpPr txBox="1"/>
          <p:nvPr/>
        </p:nvSpPr>
        <p:spPr>
          <a:xfrm>
            <a:off x="891419" y="1448067"/>
            <a:ext cx="989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/>
              <a:t>PMNet</a:t>
            </a:r>
            <a:r>
              <a:rPr lang="en-US" sz="2400"/>
              <a:t> pipeline: How does </a:t>
            </a:r>
            <a:r>
              <a:rPr lang="en-US" sz="2400" err="1"/>
              <a:t>PMNet’s</a:t>
            </a:r>
            <a:r>
              <a:rPr lang="en-US" sz="2400"/>
              <a:t> hardware enable persistent logging?</a:t>
            </a:r>
          </a:p>
          <a:p>
            <a:r>
              <a:rPr lang="en-US" sz="2400" err="1"/>
              <a:t>PMNet</a:t>
            </a:r>
            <a:r>
              <a:rPr lang="en-US" sz="2400"/>
              <a:t> protocol: How are </a:t>
            </a:r>
            <a:r>
              <a:rPr lang="en-US" sz="2400" err="1"/>
              <a:t>PMNet</a:t>
            </a:r>
            <a:r>
              <a:rPr lang="en-US" sz="2400"/>
              <a:t> packets defined?</a:t>
            </a:r>
          </a:p>
        </p:txBody>
      </p:sp>
      <p:sp>
        <p:nvSpPr>
          <p:cNvPr id="47" name="箭头: 左右 41">
            <a:extLst>
              <a:ext uri="{FF2B5EF4-FFF2-40B4-BE49-F238E27FC236}">
                <a16:creationId xmlns:a16="http://schemas.microsoft.com/office/drawing/2014/main" id="{5DF93F60-5F19-4237-BE4C-FB76A6D17E1B}"/>
              </a:ext>
            </a:extLst>
          </p:cNvPr>
          <p:cNvSpPr/>
          <p:nvPr/>
        </p:nvSpPr>
        <p:spPr>
          <a:xfrm>
            <a:off x="2789765" y="3138737"/>
            <a:ext cx="1846798" cy="369332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箭头: 左右 41">
            <a:extLst>
              <a:ext uri="{FF2B5EF4-FFF2-40B4-BE49-F238E27FC236}">
                <a16:creationId xmlns:a16="http://schemas.microsoft.com/office/drawing/2014/main" id="{192230F0-77D3-4799-84BD-4EC6621F61B7}"/>
              </a:ext>
            </a:extLst>
          </p:cNvPr>
          <p:cNvSpPr/>
          <p:nvPr/>
        </p:nvSpPr>
        <p:spPr>
          <a:xfrm>
            <a:off x="7598665" y="3166595"/>
            <a:ext cx="1770489" cy="369332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5960395-4B94-47FF-89E9-3CC0779114D0}"/>
              </a:ext>
            </a:extLst>
          </p:cNvPr>
          <p:cNvSpPr/>
          <p:nvPr/>
        </p:nvSpPr>
        <p:spPr>
          <a:xfrm>
            <a:off x="4716862" y="2866950"/>
            <a:ext cx="2781528" cy="2116530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3A0380-8AFB-40F9-AA72-BBEEFE1B1FE8}"/>
              </a:ext>
            </a:extLst>
          </p:cNvPr>
          <p:cNvSpPr/>
          <p:nvPr/>
        </p:nvSpPr>
        <p:spPr>
          <a:xfrm>
            <a:off x="5287923" y="3046774"/>
            <a:ext cx="1626166" cy="3060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MAT Pipeline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D053D2-BBDA-4C6B-8185-6A07211408E3}"/>
              </a:ext>
            </a:extLst>
          </p:cNvPr>
          <p:cNvSpPr/>
          <p:nvPr/>
        </p:nvSpPr>
        <p:spPr>
          <a:xfrm>
            <a:off x="5282917" y="4182791"/>
            <a:ext cx="1626166" cy="3060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PM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529836-45DF-4B31-A505-28ED4E7C2AF7}"/>
              </a:ext>
            </a:extLst>
          </p:cNvPr>
          <p:cNvGrpSpPr/>
          <p:nvPr/>
        </p:nvGrpSpPr>
        <p:grpSpPr>
          <a:xfrm>
            <a:off x="5641464" y="3555067"/>
            <a:ext cx="950530" cy="425432"/>
            <a:chOff x="5205648" y="3495909"/>
            <a:chExt cx="1779099" cy="7962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0AFE2BE-CD71-4B2C-8920-DB7D0A899661}"/>
                </a:ext>
              </a:extLst>
            </p:cNvPr>
            <p:cNvGrpSpPr/>
            <p:nvPr/>
          </p:nvGrpSpPr>
          <p:grpSpPr>
            <a:xfrm>
              <a:off x="6272896" y="3495909"/>
              <a:ext cx="711851" cy="796277"/>
              <a:chOff x="4532664" y="3751664"/>
              <a:chExt cx="1086679" cy="108547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9685725-C9BE-4876-B058-00B139A05388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E2B3653-3A60-4C71-8D55-75DBA6336541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C8AC7EC-9E10-438E-9B6B-205DAD2BBB3E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0388AA-5BC6-4507-B43D-0DB4BFAA8113}"/>
                </a:ext>
              </a:extLst>
            </p:cNvPr>
            <p:cNvGrpSpPr/>
            <p:nvPr/>
          </p:nvGrpSpPr>
          <p:grpSpPr>
            <a:xfrm>
              <a:off x="5205648" y="3495909"/>
              <a:ext cx="711851" cy="796277"/>
              <a:chOff x="4532664" y="3751664"/>
              <a:chExt cx="1086679" cy="108547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052C629-2F19-4F4C-B613-8A8F039D3178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68DA4C6-F4BD-442C-B948-9BB0DC6F5226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6A1578-FA25-48A2-9774-676B40F0FA72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10B99F5-EC83-423B-9F8D-F9B85EE4BF91}"/>
              </a:ext>
            </a:extLst>
          </p:cNvPr>
          <p:cNvCxnSpPr>
            <a:cxnSpLocks/>
          </p:cNvCxnSpPr>
          <p:nvPr/>
        </p:nvCxnSpPr>
        <p:spPr>
          <a:xfrm>
            <a:off x="6401832" y="3386190"/>
            <a:ext cx="0" cy="16731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867ADE4-9CFE-462B-ACDD-9F907AD451AA}"/>
              </a:ext>
            </a:extLst>
          </p:cNvPr>
          <p:cNvCxnSpPr>
            <a:cxnSpLocks/>
          </p:cNvCxnSpPr>
          <p:nvPr/>
        </p:nvCxnSpPr>
        <p:spPr>
          <a:xfrm flipV="1">
            <a:off x="5831626" y="3341228"/>
            <a:ext cx="0" cy="20507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49268C3-3BF0-496E-B455-F71AE32A03DD}"/>
              </a:ext>
            </a:extLst>
          </p:cNvPr>
          <p:cNvCxnSpPr>
            <a:cxnSpLocks/>
          </p:cNvCxnSpPr>
          <p:nvPr/>
        </p:nvCxnSpPr>
        <p:spPr>
          <a:xfrm flipV="1">
            <a:off x="5831626" y="3982057"/>
            <a:ext cx="0" cy="20507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00A392D-6B6B-49AC-A424-9D28E33244B7}"/>
              </a:ext>
            </a:extLst>
          </p:cNvPr>
          <p:cNvCxnSpPr>
            <a:cxnSpLocks/>
          </p:cNvCxnSpPr>
          <p:nvPr/>
        </p:nvCxnSpPr>
        <p:spPr>
          <a:xfrm>
            <a:off x="6401831" y="4000935"/>
            <a:ext cx="0" cy="16731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3D6DDFD8-C8D8-432D-9F98-C32700F5B40A}"/>
              </a:ext>
            </a:extLst>
          </p:cNvPr>
          <p:cNvSpPr/>
          <p:nvPr/>
        </p:nvSpPr>
        <p:spPr>
          <a:xfrm>
            <a:off x="5088661" y="5710540"/>
            <a:ext cx="691768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Type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11C5BF4-C6A8-40AA-9BAA-5093C2B72C95}"/>
              </a:ext>
            </a:extLst>
          </p:cNvPr>
          <p:cNvSpPr/>
          <p:nvPr/>
        </p:nvSpPr>
        <p:spPr>
          <a:xfrm>
            <a:off x="5780429" y="5710540"/>
            <a:ext cx="1383536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Session ID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1563B8-08B0-48DD-B7BE-CB3F3F1556F1}"/>
              </a:ext>
            </a:extLst>
          </p:cNvPr>
          <p:cNvSpPr/>
          <p:nvPr/>
        </p:nvSpPr>
        <p:spPr>
          <a:xfrm>
            <a:off x="7163965" y="5710540"/>
            <a:ext cx="1197352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err="1">
                <a:solidFill>
                  <a:schemeClr val="tx1"/>
                </a:solidFill>
              </a:rPr>
              <a:t>SeqNum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B9E44C8-4EBB-409C-BE7C-297F28808E66}"/>
              </a:ext>
            </a:extLst>
          </p:cNvPr>
          <p:cNvSpPr/>
          <p:nvPr/>
        </p:nvSpPr>
        <p:spPr>
          <a:xfrm>
            <a:off x="8361317" y="5710540"/>
            <a:ext cx="1314520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err="1">
                <a:solidFill>
                  <a:schemeClr val="tx1"/>
                </a:solidFill>
              </a:rPr>
              <a:t>HashAddr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8AC89FD-D6BD-49B0-8370-16E51E520261}"/>
              </a:ext>
            </a:extLst>
          </p:cNvPr>
          <p:cNvSpPr/>
          <p:nvPr/>
        </p:nvSpPr>
        <p:spPr>
          <a:xfrm>
            <a:off x="4396893" y="5710540"/>
            <a:ext cx="691768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UDP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90FEB91-C608-47EE-B209-B5E6684CD625}"/>
              </a:ext>
            </a:extLst>
          </p:cNvPr>
          <p:cNvSpPr/>
          <p:nvPr/>
        </p:nvSpPr>
        <p:spPr>
          <a:xfrm>
            <a:off x="3705125" y="5712573"/>
            <a:ext cx="691768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70B9B82-2EEA-4E0F-AB50-1359789474CD}"/>
              </a:ext>
            </a:extLst>
          </p:cNvPr>
          <p:cNvSpPr/>
          <p:nvPr/>
        </p:nvSpPr>
        <p:spPr>
          <a:xfrm>
            <a:off x="3013357" y="5712573"/>
            <a:ext cx="691768" cy="35159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Eth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9A77D-9657-40DF-8E89-F5AF8693A999}"/>
              </a:ext>
            </a:extLst>
          </p:cNvPr>
          <p:cNvSpPr txBox="1"/>
          <p:nvPr/>
        </p:nvSpPr>
        <p:spPr>
          <a:xfrm>
            <a:off x="725890" y="5655502"/>
            <a:ext cx="202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/>
              <a:t>PMNet</a:t>
            </a:r>
            <a:r>
              <a:rPr lang="en-US" sz="2400" b="1"/>
              <a:t> packet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512EE5-F7BC-468A-907E-1DD82FA54EC4}"/>
              </a:ext>
            </a:extLst>
          </p:cNvPr>
          <p:cNvSpPr txBox="1"/>
          <p:nvPr/>
        </p:nvSpPr>
        <p:spPr>
          <a:xfrm>
            <a:off x="5714784" y="6241521"/>
            <a:ext cx="311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PMNet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headers</a:t>
            </a:r>
          </a:p>
        </p:txBody>
      </p:sp>
      <p:sp>
        <p:nvSpPr>
          <p:cNvPr id="67" name="Left Bracket 66">
            <a:extLst>
              <a:ext uri="{FF2B5EF4-FFF2-40B4-BE49-F238E27FC236}">
                <a16:creationId xmlns:a16="http://schemas.microsoft.com/office/drawing/2014/main" id="{8457E71B-B362-4E08-B87C-1AF49614A986}"/>
              </a:ext>
            </a:extLst>
          </p:cNvPr>
          <p:cNvSpPr/>
          <p:nvPr/>
        </p:nvSpPr>
        <p:spPr>
          <a:xfrm rot="16200000">
            <a:off x="7334933" y="3953799"/>
            <a:ext cx="165424" cy="4472091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A36769-3572-4E06-A408-3B8BBBB74E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3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3"/>
    </mc:Choice>
    <mc:Fallback xmlns="">
      <p:transition spd="slow" advTm="1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29" grpId="0"/>
      <p:bldP spid="33" grpId="0"/>
      <p:bldP spid="47" grpId="0" animBg="1"/>
      <p:bldP spid="48" grpId="0" animBg="1"/>
      <p:bldP spid="49" grpId="0" animBg="1"/>
      <p:bldP spid="35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1" grpId="0"/>
      <p:bldP spid="66" grpId="0"/>
      <p:bldP spid="6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Down 18">
            <a:extLst>
              <a:ext uri="{FF2B5EF4-FFF2-40B4-BE49-F238E27FC236}">
                <a16:creationId xmlns:a16="http://schemas.microsoft.com/office/drawing/2014/main" id="{00B982D8-0174-432C-8EA7-D44C9E41F91A}"/>
              </a:ext>
            </a:extLst>
          </p:cNvPr>
          <p:cNvSpPr/>
          <p:nvPr/>
        </p:nvSpPr>
        <p:spPr>
          <a:xfrm rot="16200000">
            <a:off x="9959227" y="2527945"/>
            <a:ext cx="447261" cy="6242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Baseline NIC/Switch Architecture  </a:t>
            </a:r>
            <a:endParaRPr lang="en-US" b="1">
              <a:latin typeface="+mn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9EF932-A661-4297-9B6D-2B866262645F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Baseline NIC and switch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forwards</a:t>
            </a:r>
            <a:r>
              <a:rPr lang="en-US" sz="2800">
                <a:solidFill>
                  <a:schemeClr val="tx1"/>
                </a:solidFill>
              </a:rPr>
              <a:t> packet to the destination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EF52D0-E181-46D3-8DF9-AA0A358C4BBB}"/>
              </a:ext>
            </a:extLst>
          </p:cNvPr>
          <p:cNvSpPr txBox="1"/>
          <p:nvPr/>
        </p:nvSpPr>
        <p:spPr>
          <a:xfrm>
            <a:off x="381134" y="1208840"/>
            <a:ext cx="1158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Baseline NIC and switch forward packet with rules in Match-action table (MAT) pipeline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772D207-3402-447D-A93E-73235C0BF087}"/>
              </a:ext>
            </a:extLst>
          </p:cNvPr>
          <p:cNvSpPr/>
          <p:nvPr/>
        </p:nvSpPr>
        <p:spPr>
          <a:xfrm>
            <a:off x="3260034" y="2400204"/>
            <a:ext cx="5852160" cy="3261849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8D60A7E-E851-4B39-A9D3-B439DBC8FD6C}"/>
              </a:ext>
            </a:extLst>
          </p:cNvPr>
          <p:cNvSpPr/>
          <p:nvPr/>
        </p:nvSpPr>
        <p:spPr>
          <a:xfrm>
            <a:off x="5088832" y="2538054"/>
            <a:ext cx="2004117" cy="6174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MAT Pipeline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8F957F1-E539-48B7-BE6E-471A68B15214}"/>
              </a:ext>
            </a:extLst>
          </p:cNvPr>
          <p:cNvCxnSpPr>
            <a:cxnSpLocks/>
            <a:stCxn id="79" idx="3"/>
            <a:endCxn id="74" idx="1"/>
          </p:cNvCxnSpPr>
          <p:nvPr/>
        </p:nvCxnSpPr>
        <p:spPr>
          <a:xfrm>
            <a:off x="4512047" y="2840095"/>
            <a:ext cx="576785" cy="669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32A0D1D-F414-4BCC-8C7D-5478A5ADE38F}"/>
              </a:ext>
            </a:extLst>
          </p:cNvPr>
          <p:cNvCxnSpPr>
            <a:cxnSpLocks/>
            <a:stCxn id="74" idx="3"/>
            <a:endCxn id="78" idx="1"/>
          </p:cNvCxnSpPr>
          <p:nvPr/>
        </p:nvCxnSpPr>
        <p:spPr>
          <a:xfrm>
            <a:off x="7092949" y="2846791"/>
            <a:ext cx="787830" cy="10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E804FBF-7EE5-40B7-88BC-D7F1E9AA6353}"/>
              </a:ext>
            </a:extLst>
          </p:cNvPr>
          <p:cNvSpPr/>
          <p:nvPr/>
        </p:nvSpPr>
        <p:spPr>
          <a:xfrm>
            <a:off x="7880779" y="2515701"/>
            <a:ext cx="194626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0E84DB1-A25A-4830-AD89-4CC1D70A36E1}"/>
              </a:ext>
            </a:extLst>
          </p:cNvPr>
          <p:cNvSpPr/>
          <p:nvPr/>
        </p:nvSpPr>
        <p:spPr>
          <a:xfrm>
            <a:off x="2565783" y="2507962"/>
            <a:ext cx="194626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8FB58B3D-2F65-4099-84B8-1FC28E8DF380}"/>
              </a:ext>
            </a:extLst>
          </p:cNvPr>
          <p:cNvSpPr/>
          <p:nvPr/>
        </p:nvSpPr>
        <p:spPr>
          <a:xfrm>
            <a:off x="2610442" y="2561297"/>
            <a:ext cx="7146206" cy="63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Forward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80E28BE-31E1-452B-B7D4-3189FFCDF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31</a:t>
            </a:fld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B24EED8-A681-4B3D-99EF-643BA604CB34}"/>
              </a:ext>
            </a:extLst>
          </p:cNvPr>
          <p:cNvSpPr/>
          <p:nvPr/>
        </p:nvSpPr>
        <p:spPr>
          <a:xfrm rot="16200000">
            <a:off x="2030005" y="2527946"/>
            <a:ext cx="447261" cy="6242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D8A1A-4808-4AC1-8431-71CE43A38F8C}"/>
              </a:ext>
            </a:extLst>
          </p:cNvPr>
          <p:cNvSpPr txBox="1"/>
          <p:nvPr/>
        </p:nvSpPr>
        <p:spPr>
          <a:xfrm>
            <a:off x="10145641" y="3108513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383D02-7FBD-45E5-A1D3-245D084EAF0E}"/>
              </a:ext>
            </a:extLst>
          </p:cNvPr>
          <p:cNvGrpSpPr/>
          <p:nvPr/>
        </p:nvGrpSpPr>
        <p:grpSpPr>
          <a:xfrm>
            <a:off x="10540567" y="2412391"/>
            <a:ext cx="1194111" cy="830997"/>
            <a:chOff x="9832458" y="1148141"/>
            <a:chExt cx="1487563" cy="10352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8726E4-671C-47BA-AB23-5D9C128A9B4F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98109A9-B4DB-457A-9C15-3FD4181721EB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CC8BD5A-2344-4C8A-A8F3-6EEF236A9F82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1AE38B-240C-4A1F-B18E-43C5B88C4AA8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D96996C-BB63-40D4-BF9C-1C15C111DE7B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E385AE0-4757-456B-A12B-FCC61175A541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CD9A003-0BDB-4C89-B906-0F10426775CF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AF1E36A-8817-495E-8046-DE8DE5F86D4F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545115B-2532-42D2-92FC-3C7606D4124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6101B02-57E0-410E-8D43-0F128934F3D3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图片 39">
              <a:extLst>
                <a:ext uri="{FF2B5EF4-FFF2-40B4-BE49-F238E27FC236}">
                  <a16:creationId xmlns:a16="http://schemas.microsoft.com/office/drawing/2014/main" id="{A6DE68C7-2AF9-4E33-B1D7-FDB5F21D0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ED080DD-118D-418C-B08C-6D60153F2346}"/>
              </a:ext>
            </a:extLst>
          </p:cNvPr>
          <p:cNvGrpSpPr/>
          <p:nvPr/>
        </p:nvGrpSpPr>
        <p:grpSpPr>
          <a:xfrm>
            <a:off x="1053296" y="2483445"/>
            <a:ext cx="712952" cy="608556"/>
            <a:chOff x="1023046" y="2182983"/>
            <a:chExt cx="1598140" cy="136412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3738136-A0B7-4189-85B6-56E951ED43A2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CEFF459-A0FE-478E-AFB2-53A1F4E65EB9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5CD83B2-789F-425C-825D-06E46B3ED276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3CBD191-C08F-4839-A7C8-CD4C212D90F4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8B0E4FA-5ACF-491D-8DDE-35E248E5336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A27BF61-C339-4837-B435-285A77B2A0CB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DFD3209-FC63-4B9E-AC50-CD24176BD9D0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364F6E2-072B-455B-83CD-79DC481BA57A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895CA-5B67-46F8-9B5C-3491955F936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8051874-8CE6-449A-B9E5-A4B3B63505B7}"/>
              </a:ext>
            </a:extLst>
          </p:cNvPr>
          <p:cNvSpPr txBox="1"/>
          <p:nvPr/>
        </p:nvSpPr>
        <p:spPr>
          <a:xfrm>
            <a:off x="548758" y="3032134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8C861F7-2D3F-4814-8366-B202E3799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15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0"/>
    </mc:Choice>
    <mc:Fallback xmlns=""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animBg="1"/>
      <p:bldP spid="16" grpId="0" animBg="1"/>
      <p:bldP spid="1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NIC/Switch Architecture  </a:t>
            </a:r>
            <a:endParaRPr lang="en-US" b="1"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91729B-B146-43C5-9A65-F357FA9F6537}"/>
              </a:ext>
            </a:extLst>
          </p:cNvPr>
          <p:cNvSpPr/>
          <p:nvPr/>
        </p:nvSpPr>
        <p:spPr>
          <a:xfrm>
            <a:off x="3260034" y="2400204"/>
            <a:ext cx="5852160" cy="3261849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D8641ED2-7DC2-4646-BAB6-8A81D54AC529}"/>
              </a:ext>
            </a:extLst>
          </p:cNvPr>
          <p:cNvSpPr/>
          <p:nvPr/>
        </p:nvSpPr>
        <p:spPr>
          <a:xfrm rot="16200000">
            <a:off x="2030005" y="2527946"/>
            <a:ext cx="447261" cy="6242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6C5A7EB-E24E-4D81-837E-92B96E421468}"/>
              </a:ext>
            </a:extLst>
          </p:cNvPr>
          <p:cNvSpPr/>
          <p:nvPr/>
        </p:nvSpPr>
        <p:spPr>
          <a:xfrm rot="16200000">
            <a:off x="9964642" y="2520316"/>
            <a:ext cx="447261" cy="6242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C21F2F-BE83-4482-A8A4-844A5E01C82C}"/>
              </a:ext>
            </a:extLst>
          </p:cNvPr>
          <p:cNvSpPr/>
          <p:nvPr/>
        </p:nvSpPr>
        <p:spPr>
          <a:xfrm>
            <a:off x="5088832" y="2538054"/>
            <a:ext cx="2004117" cy="6174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MAT Pipeline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8FD285-46E5-48AA-8243-A0849C7627C3}"/>
              </a:ext>
            </a:extLst>
          </p:cNvPr>
          <p:cNvCxnSpPr>
            <a:cxnSpLocks/>
            <a:stCxn id="33" idx="3"/>
            <a:endCxn id="38" idx="1"/>
          </p:cNvCxnSpPr>
          <p:nvPr/>
        </p:nvCxnSpPr>
        <p:spPr>
          <a:xfrm>
            <a:off x="4512047" y="2840095"/>
            <a:ext cx="576785" cy="669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A43042-E472-45BA-871D-B092B8F1A08C}"/>
              </a:ext>
            </a:extLst>
          </p:cNvPr>
          <p:cNvCxnSpPr>
            <a:cxnSpLocks/>
            <a:stCxn id="38" idx="3"/>
            <a:endCxn id="55" idx="1"/>
          </p:cNvCxnSpPr>
          <p:nvPr/>
        </p:nvCxnSpPr>
        <p:spPr>
          <a:xfrm>
            <a:off x="7092949" y="2846791"/>
            <a:ext cx="787830" cy="10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9EF932-A661-4297-9B6D-2B866262645F}"/>
              </a:ext>
            </a:extLst>
          </p:cNvPr>
          <p:cNvSpPr/>
          <p:nvPr/>
        </p:nvSpPr>
        <p:spPr>
          <a:xfrm>
            <a:off x="0" y="6079523"/>
            <a:ext cx="11868147" cy="66426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</a:rPr>
              <a:t>PMNet</a:t>
            </a:r>
            <a:r>
              <a:rPr lang="en-US" sz="2800">
                <a:solidFill>
                  <a:schemeClr val="tx1"/>
                </a:solidFill>
              </a:rPr>
              <a:t> MAT Pipeline controls access to the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persistent memory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A1A75D-6387-4EF8-9135-DBCCE17C5536}"/>
              </a:ext>
            </a:extLst>
          </p:cNvPr>
          <p:cNvSpPr txBox="1"/>
          <p:nvPr/>
        </p:nvSpPr>
        <p:spPr>
          <a:xfrm>
            <a:off x="381134" y="1208840"/>
            <a:ext cx="1158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PMNet NIC and switch’s MAT pipeline process PMNet packet in addition to other packets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2F379C-FA0B-47F0-AE53-69863C371640}"/>
              </a:ext>
            </a:extLst>
          </p:cNvPr>
          <p:cNvSpPr/>
          <p:nvPr/>
        </p:nvSpPr>
        <p:spPr>
          <a:xfrm>
            <a:off x="7880779" y="2515701"/>
            <a:ext cx="194626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1D2405-E293-4DC6-B629-EB21EC2DE196}"/>
              </a:ext>
            </a:extLst>
          </p:cNvPr>
          <p:cNvSpPr/>
          <p:nvPr/>
        </p:nvSpPr>
        <p:spPr>
          <a:xfrm>
            <a:off x="2565783" y="2507962"/>
            <a:ext cx="194626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A9AF9B-15C2-4898-8EFB-B6D20762DD44}"/>
              </a:ext>
            </a:extLst>
          </p:cNvPr>
          <p:cNvGrpSpPr/>
          <p:nvPr/>
        </p:nvGrpSpPr>
        <p:grpSpPr>
          <a:xfrm>
            <a:off x="4898517" y="4927843"/>
            <a:ext cx="2384746" cy="562504"/>
            <a:chOff x="4898517" y="4927843"/>
            <a:chExt cx="2384746" cy="56250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3B06350-9FB5-4B35-BCB6-F6AAA2E4630E}"/>
                </a:ext>
              </a:extLst>
            </p:cNvPr>
            <p:cNvSpPr/>
            <p:nvPr/>
          </p:nvSpPr>
          <p:spPr>
            <a:xfrm>
              <a:off x="4898517" y="4927843"/>
              <a:ext cx="2384746" cy="562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chemeClr val="tx1"/>
                  </a:solidFill>
                </a:rPr>
                <a:t>PM</a:t>
              </a:r>
            </a:p>
          </p:txBody>
        </p:sp>
        <p:sp>
          <p:nvSpPr>
            <p:cNvPr id="42" name="Rectangle: Rounded Corners 28">
              <a:extLst>
                <a:ext uri="{FF2B5EF4-FFF2-40B4-BE49-F238E27FC236}">
                  <a16:creationId xmlns:a16="http://schemas.microsoft.com/office/drawing/2014/main" id="{FAF06379-5833-4EC4-A439-60448B31CB41}"/>
                </a:ext>
              </a:extLst>
            </p:cNvPr>
            <p:cNvSpPr/>
            <p:nvPr/>
          </p:nvSpPr>
          <p:spPr>
            <a:xfrm>
              <a:off x="4997760" y="5024423"/>
              <a:ext cx="1567484" cy="35449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Update logs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70B984-2DEE-474A-A040-B2183D776B43}"/>
              </a:ext>
            </a:extLst>
          </p:cNvPr>
          <p:cNvGrpSpPr/>
          <p:nvPr/>
        </p:nvGrpSpPr>
        <p:grpSpPr>
          <a:xfrm>
            <a:off x="5205648" y="3643547"/>
            <a:ext cx="1779099" cy="796277"/>
            <a:chOff x="5205648" y="3495909"/>
            <a:chExt cx="1779099" cy="79627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0956B3-33BA-47C8-BB55-458292588CFA}"/>
                </a:ext>
              </a:extLst>
            </p:cNvPr>
            <p:cNvGrpSpPr/>
            <p:nvPr/>
          </p:nvGrpSpPr>
          <p:grpSpPr>
            <a:xfrm>
              <a:off x="6272896" y="3495909"/>
              <a:ext cx="711851" cy="796277"/>
              <a:chOff x="4532664" y="3751664"/>
              <a:chExt cx="1086679" cy="1085478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1C7E078-98F8-46B0-A51C-B5C1AC73E94C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1631E4-1E89-4B6E-906F-A395DE944046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DCC5654-F1FE-4E87-8673-2E1855E47F3C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6CA9155-70DB-46C3-9C35-AE132CA6025B}"/>
                </a:ext>
              </a:extLst>
            </p:cNvPr>
            <p:cNvGrpSpPr/>
            <p:nvPr/>
          </p:nvGrpSpPr>
          <p:grpSpPr>
            <a:xfrm>
              <a:off x="5205648" y="3495909"/>
              <a:ext cx="711851" cy="796277"/>
              <a:chOff x="4532664" y="3751664"/>
              <a:chExt cx="1086679" cy="108547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36364A8-E206-4D00-B5CA-AA726E5F31C9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71FB98D-38E0-436B-A09C-69A5CECFC59B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EF09635-929D-48EE-9718-0CD4EB576BF6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FE30041-B101-4132-BBDC-C043548C67A6}"/>
              </a:ext>
            </a:extLst>
          </p:cNvPr>
          <p:cNvSpPr txBox="1"/>
          <p:nvPr/>
        </p:nvSpPr>
        <p:spPr>
          <a:xfrm>
            <a:off x="3500636" y="3792756"/>
            <a:ext cx="16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 queues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3427DD7-AABA-4D24-95B0-6FE93638E3B6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6628821" y="3163982"/>
            <a:ext cx="1" cy="47956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5D2D442-EF3D-4F34-9ED1-FA90DCCBFB38}"/>
              </a:ext>
            </a:extLst>
          </p:cNvPr>
          <p:cNvCxnSpPr>
            <a:cxnSpLocks/>
            <a:stCxn id="76" idx="2"/>
          </p:cNvCxnSpPr>
          <p:nvPr/>
        </p:nvCxnSpPr>
        <p:spPr>
          <a:xfrm>
            <a:off x="6628821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7C4B535-C99E-48B5-9FD9-27CE8E507122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5561574" y="3155529"/>
            <a:ext cx="0" cy="48801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EC49D07-9A94-43D9-B0EF-C68852270C32}"/>
              </a:ext>
            </a:extLst>
          </p:cNvPr>
          <p:cNvCxnSpPr>
            <a:cxnSpLocks/>
            <a:endCxn id="73" idx="2"/>
          </p:cNvCxnSpPr>
          <p:nvPr/>
        </p:nvCxnSpPr>
        <p:spPr>
          <a:xfrm flipV="1">
            <a:off x="5561573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Arrow: Down 87">
            <a:extLst>
              <a:ext uri="{FF2B5EF4-FFF2-40B4-BE49-F238E27FC236}">
                <a16:creationId xmlns:a16="http://schemas.microsoft.com/office/drawing/2014/main" id="{BA0A73BC-60D6-431D-893C-F872BBC62072}"/>
              </a:ext>
            </a:extLst>
          </p:cNvPr>
          <p:cNvSpPr/>
          <p:nvPr/>
        </p:nvSpPr>
        <p:spPr>
          <a:xfrm rot="7780050">
            <a:off x="6926428" y="4258469"/>
            <a:ext cx="447261" cy="677941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5F42FA-4CD3-46CA-93BB-D683D67B1165}"/>
              </a:ext>
            </a:extLst>
          </p:cNvPr>
          <p:cNvSpPr/>
          <p:nvPr/>
        </p:nvSpPr>
        <p:spPr>
          <a:xfrm>
            <a:off x="7790836" y="4570062"/>
            <a:ext cx="3705176" cy="848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Log queue isolates PM’s latency from MAT pipeline</a:t>
            </a:r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71550D22-AC57-4B1E-B369-D287792181EC}"/>
              </a:ext>
            </a:extLst>
          </p:cNvPr>
          <p:cNvSpPr/>
          <p:nvPr/>
        </p:nvSpPr>
        <p:spPr>
          <a:xfrm rot="7780050">
            <a:off x="5785575" y="4248644"/>
            <a:ext cx="447261" cy="677941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C070B5B-FB29-4A94-A39C-6C156F2B6D81}"/>
              </a:ext>
            </a:extLst>
          </p:cNvPr>
          <p:cNvSpPr/>
          <p:nvPr/>
        </p:nvSpPr>
        <p:spPr>
          <a:xfrm>
            <a:off x="7887234" y="4259450"/>
            <a:ext cx="2593953" cy="587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Store logged requests</a:t>
            </a: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5AFAE-126A-41CE-8E42-82E883A93C53}"/>
              </a:ext>
            </a:extLst>
          </p:cNvPr>
          <p:cNvSpPr/>
          <p:nvPr/>
        </p:nvSpPr>
        <p:spPr>
          <a:xfrm rot="2990474">
            <a:off x="7146459" y="4440084"/>
            <a:ext cx="447261" cy="677941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31DEE313-BD48-45CE-AC71-82EA4C4B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32</a:t>
            </a:fld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F3B3D6-FEA8-4662-A1AF-FA2DA5445FE1}"/>
              </a:ext>
            </a:extLst>
          </p:cNvPr>
          <p:cNvSpPr txBox="1"/>
          <p:nvPr/>
        </p:nvSpPr>
        <p:spPr>
          <a:xfrm>
            <a:off x="10145641" y="3108513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00939F8-FDCF-4E35-B90A-5DCAB0652767}"/>
              </a:ext>
            </a:extLst>
          </p:cNvPr>
          <p:cNvGrpSpPr/>
          <p:nvPr/>
        </p:nvGrpSpPr>
        <p:grpSpPr>
          <a:xfrm>
            <a:off x="10540567" y="2412391"/>
            <a:ext cx="1194111" cy="830997"/>
            <a:chOff x="9832458" y="1148141"/>
            <a:chExt cx="1487563" cy="103521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9650CE-6BA3-47D8-B44F-EC6BDAF6E7EF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465AD46-40E6-4E1D-B68B-8E08EDA52D9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C2DCC79-670C-4A4B-BD17-E37650C98994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CC58222-19F3-4EF9-B5C7-436BB6E0B656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EC90EAB-4DE2-4FFA-99FD-3681C8289991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8B94F0C-2B55-42A7-88B9-000F19A93064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BBB90A3-BC89-4843-827B-710F743FF57C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C5D388-306F-4536-A85B-A0F5C5222E0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97C517F-B749-43F2-8004-E6A867B52D5D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17624F5-C909-437D-B659-4AC3D6BB08E1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图片 39">
              <a:extLst>
                <a:ext uri="{FF2B5EF4-FFF2-40B4-BE49-F238E27FC236}">
                  <a16:creationId xmlns:a16="http://schemas.microsoft.com/office/drawing/2014/main" id="{8F8148A0-94FF-4DFD-B9D5-0A7E026A8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D3098C-F62A-4964-994E-FC4F9E0A2FB3}"/>
              </a:ext>
            </a:extLst>
          </p:cNvPr>
          <p:cNvGrpSpPr/>
          <p:nvPr/>
        </p:nvGrpSpPr>
        <p:grpSpPr>
          <a:xfrm>
            <a:off x="1053296" y="2483445"/>
            <a:ext cx="712952" cy="608556"/>
            <a:chOff x="1023046" y="2182983"/>
            <a:chExt cx="1598140" cy="136412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C371FC3-F7D4-4E02-815D-37625A8E9374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B45C5E6-EDCC-45D0-9A13-C58CF9728B36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192023A-82A9-4341-AAD7-48BDB190BAA5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D4256B-0D9D-4640-88F8-95FC3100E5F4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598ECED-349F-47B7-A7AB-A79B755F28C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93F053D-1548-4616-AC07-32D58FA8E266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F721F98-73E1-45B1-8ACE-30E6272CA6B5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508C45D-BE37-4049-A06D-4121C0111F5A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0DD8DDD-56BA-41E8-A354-E0DC105345E3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89E6FC2-2735-41FB-A5C5-20454C7AF0EB}"/>
              </a:ext>
            </a:extLst>
          </p:cNvPr>
          <p:cNvSpPr txBox="1"/>
          <p:nvPr/>
        </p:nvSpPr>
        <p:spPr>
          <a:xfrm>
            <a:off x="548758" y="3032134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301C073-792B-4839-8E20-E0CA2DCFDF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94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3"/>
    </mc:Choice>
    <mc:Fallback xmlns="">
      <p:transition spd="slow" advTm="2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77" grpId="0"/>
      <p:bldP spid="88" grpId="0" animBg="1"/>
      <p:bldP spid="88" grpId="1" animBg="1"/>
      <p:bldP spid="5" grpId="0" animBg="1"/>
      <p:bldP spid="5" grpId="1" animBg="1"/>
      <p:bldP spid="90" grpId="0" animBg="1"/>
      <p:bldP spid="90" grpId="1" animBg="1"/>
      <p:bldP spid="91" grpId="0" animBg="1"/>
      <p:bldP spid="9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Design: Protocol</a:t>
            </a:r>
            <a:endParaRPr lang="en-US" b="1">
              <a:latin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F3EB88-F7DA-4982-913E-0063DA61877D}"/>
              </a:ext>
            </a:extLst>
          </p:cNvPr>
          <p:cNvSpPr txBox="1"/>
          <p:nvPr/>
        </p:nvSpPr>
        <p:spPr>
          <a:xfrm>
            <a:off x="361543" y="1154817"/>
            <a:ext cx="1086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Defines four packet types on top of UDP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4E15829-7A81-4B78-BB2C-5CC533998805}"/>
              </a:ext>
            </a:extLst>
          </p:cNvPr>
          <p:cNvSpPr/>
          <p:nvPr/>
        </p:nvSpPr>
        <p:spPr>
          <a:xfrm>
            <a:off x="5863940" y="4931251"/>
            <a:ext cx="1695062" cy="46419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Bypass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99E83-EE4C-42AB-A407-993F14C6B10C}"/>
              </a:ext>
            </a:extLst>
          </p:cNvPr>
          <p:cNvSpPr/>
          <p:nvPr/>
        </p:nvSpPr>
        <p:spPr>
          <a:xfrm>
            <a:off x="5863940" y="4203564"/>
            <a:ext cx="1695062" cy="46419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>
                <a:solidFill>
                  <a:schemeClr val="tx1"/>
                </a:solidFill>
              </a:rPr>
              <a:t>Retrans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24E4BA-1B51-4EA0-A50F-F7E78998A041}"/>
              </a:ext>
            </a:extLst>
          </p:cNvPr>
          <p:cNvSpPr/>
          <p:nvPr/>
        </p:nvSpPr>
        <p:spPr>
          <a:xfrm>
            <a:off x="5863940" y="3475876"/>
            <a:ext cx="1695062" cy="46419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ACK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4BCCAC-4703-4DB7-A43E-2838368DE3B3}"/>
              </a:ext>
            </a:extLst>
          </p:cNvPr>
          <p:cNvSpPr/>
          <p:nvPr/>
        </p:nvSpPr>
        <p:spPr>
          <a:xfrm>
            <a:off x="5863940" y="2748188"/>
            <a:ext cx="1695062" cy="46419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F8BBE-019C-4A3F-8C03-B7022099F948}"/>
              </a:ext>
            </a:extLst>
          </p:cNvPr>
          <p:cNvSpPr txBox="1"/>
          <p:nvPr/>
        </p:nvSpPr>
        <p:spPr>
          <a:xfrm>
            <a:off x="7542334" y="2730431"/>
            <a:ext cx="464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 err="1"/>
              <a:t>Log+forward</a:t>
            </a:r>
            <a:r>
              <a:rPr lang="en-US" sz="2800" spc="-80" dirty="0"/>
              <a:t> request, send </a:t>
            </a:r>
            <a:r>
              <a:rPr lang="en-US" sz="2800" b="1" spc="-80" dirty="0"/>
              <a:t>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C82A8D-7FD7-4100-A8B7-19CBFD7AAAF7}"/>
              </a:ext>
            </a:extLst>
          </p:cNvPr>
          <p:cNvSpPr txBox="1"/>
          <p:nvPr/>
        </p:nvSpPr>
        <p:spPr>
          <a:xfrm>
            <a:off x="7542335" y="3475876"/>
            <a:ext cx="435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/>
              <a:t>Remove </a:t>
            </a:r>
            <a:r>
              <a:rPr lang="en-US" sz="2800" spc="-80" dirty="0"/>
              <a:t>log and </a:t>
            </a:r>
            <a:r>
              <a:rPr lang="en-US" sz="2800" b="1" spc="-80" dirty="0"/>
              <a:t>unblock </a:t>
            </a:r>
            <a:r>
              <a:rPr lang="en-US" sz="2800" spc="-80" dirty="0"/>
              <a:t>client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D67591-1352-40EC-AB6B-58D347F1B530}"/>
              </a:ext>
            </a:extLst>
          </p:cNvPr>
          <p:cNvSpPr txBox="1"/>
          <p:nvPr/>
        </p:nvSpPr>
        <p:spPr>
          <a:xfrm>
            <a:off x="7542335" y="4223620"/>
            <a:ext cx="435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/>
              <a:t>Resend </a:t>
            </a:r>
            <a:r>
              <a:rPr lang="en-US" sz="2800" spc="-80" dirty="0"/>
              <a:t>logged entry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17787-59DA-4270-8380-770FEF06DF37}"/>
              </a:ext>
            </a:extLst>
          </p:cNvPr>
          <p:cNvSpPr txBox="1"/>
          <p:nvPr/>
        </p:nvSpPr>
        <p:spPr>
          <a:xfrm>
            <a:off x="7542335" y="4971364"/>
            <a:ext cx="435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/>
              <a:t>Forward </a:t>
            </a:r>
            <a:r>
              <a:rPr lang="en-US" sz="2800" spc="-80" dirty="0"/>
              <a:t>request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9245F9-775D-4383-8275-B7B4F845B753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PMNet performs different operation based on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packet type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31E5F-5F44-4658-A11B-C750207A1DE9}"/>
              </a:ext>
            </a:extLst>
          </p:cNvPr>
          <p:cNvSpPr/>
          <p:nvPr/>
        </p:nvSpPr>
        <p:spPr>
          <a:xfrm>
            <a:off x="618929" y="2743847"/>
            <a:ext cx="1660246" cy="646331"/>
          </a:xfrm>
          <a:prstGeom prst="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UDP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8F62F5-5F32-4841-A181-E4E65F509542}"/>
              </a:ext>
            </a:extLst>
          </p:cNvPr>
          <p:cNvSpPr/>
          <p:nvPr/>
        </p:nvSpPr>
        <p:spPr>
          <a:xfrm>
            <a:off x="2279175" y="2743847"/>
            <a:ext cx="1660246" cy="646331"/>
          </a:xfrm>
          <a:prstGeom prst="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PMNet headers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A3026D-9EA7-43C8-BAF2-3FD5099E9D23}"/>
              </a:ext>
            </a:extLst>
          </p:cNvPr>
          <p:cNvSpPr/>
          <p:nvPr/>
        </p:nvSpPr>
        <p:spPr>
          <a:xfrm>
            <a:off x="618928" y="3963180"/>
            <a:ext cx="1049114" cy="646331"/>
          </a:xfrm>
          <a:prstGeom prst="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Type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E82A01-4FC7-46FB-8C26-7360A5A90BDA}"/>
              </a:ext>
            </a:extLst>
          </p:cNvPr>
          <p:cNvSpPr/>
          <p:nvPr/>
        </p:nvSpPr>
        <p:spPr>
          <a:xfrm>
            <a:off x="2904090" y="3963682"/>
            <a:ext cx="1116579" cy="646331"/>
          </a:xfrm>
          <a:prstGeom prst="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SessionID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6CEA33-98B9-4E7F-800E-05098229E6A6}"/>
              </a:ext>
            </a:extLst>
          </p:cNvPr>
          <p:cNvSpPr/>
          <p:nvPr/>
        </p:nvSpPr>
        <p:spPr>
          <a:xfrm>
            <a:off x="1668042" y="3963179"/>
            <a:ext cx="1236048" cy="646331"/>
          </a:xfrm>
          <a:prstGeom prst="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SeqNum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59B055-4DBB-415C-842C-3B2A2A09EB26}"/>
              </a:ext>
            </a:extLst>
          </p:cNvPr>
          <p:cNvSpPr/>
          <p:nvPr/>
        </p:nvSpPr>
        <p:spPr>
          <a:xfrm>
            <a:off x="4020669" y="3963178"/>
            <a:ext cx="1236048" cy="646331"/>
          </a:xfrm>
          <a:prstGeom prst="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HashVal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B43AC11D-AC58-4B31-A76D-19037A70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33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3EE62D-3E13-405A-87EA-47DDEF8B6665}"/>
              </a:ext>
            </a:extLst>
          </p:cNvPr>
          <p:cNvCxnSpPr/>
          <p:nvPr/>
        </p:nvCxnSpPr>
        <p:spPr>
          <a:xfrm flipH="1">
            <a:off x="618928" y="3390178"/>
            <a:ext cx="1660247" cy="57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D0E2B6-9361-4FFF-B3A7-1A07963776CA}"/>
              </a:ext>
            </a:extLst>
          </p:cNvPr>
          <p:cNvCxnSpPr>
            <a:cxnSpLocks/>
          </p:cNvCxnSpPr>
          <p:nvPr/>
        </p:nvCxnSpPr>
        <p:spPr>
          <a:xfrm flipH="1" flipV="1">
            <a:off x="3939421" y="3392133"/>
            <a:ext cx="1317296" cy="571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97B385A-A01B-443D-BFB9-D62789C98069}"/>
              </a:ext>
            </a:extLst>
          </p:cNvPr>
          <p:cNvSpPr/>
          <p:nvPr/>
        </p:nvSpPr>
        <p:spPr>
          <a:xfrm>
            <a:off x="5847273" y="2124462"/>
            <a:ext cx="1695062" cy="46419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Type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812C60-932D-4E10-B2B0-6D63B9D33823}"/>
              </a:ext>
            </a:extLst>
          </p:cNvPr>
          <p:cNvSpPr/>
          <p:nvPr/>
        </p:nvSpPr>
        <p:spPr>
          <a:xfrm>
            <a:off x="8251725" y="2124461"/>
            <a:ext cx="1695062" cy="46419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60AC3-3AFE-4E7B-8A16-A1C6983F81C2}"/>
              </a:ext>
            </a:extLst>
          </p:cNvPr>
          <p:cNvCxnSpPr>
            <a:cxnSpLocks/>
          </p:cNvCxnSpPr>
          <p:nvPr/>
        </p:nvCxnSpPr>
        <p:spPr>
          <a:xfrm>
            <a:off x="7437120" y="2161735"/>
            <a:ext cx="0" cy="336686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ED6D30-3764-4790-AEA7-BC66828A2772}"/>
              </a:ext>
            </a:extLst>
          </p:cNvPr>
          <p:cNvCxnSpPr>
            <a:cxnSpLocks/>
          </p:cNvCxnSpPr>
          <p:nvPr/>
        </p:nvCxnSpPr>
        <p:spPr>
          <a:xfrm>
            <a:off x="6147385" y="2665827"/>
            <a:ext cx="508273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E3C4F8-75B5-419C-AA8C-CA07A9F385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16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7"/>
    </mc:Choice>
    <mc:Fallback xmlns="">
      <p:transition spd="slow" advTm="35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0" grpId="0"/>
      <p:bldP spid="94" grpId="0"/>
      <p:bldP spid="24" grpId="0"/>
      <p:bldP spid="25" grpId="0"/>
      <p:bldP spid="26" grpId="0"/>
      <p:bldP spid="4" grpId="0"/>
      <p:bldP spid="31" grpId="0"/>
      <p:bldP spid="38" grpId="0"/>
      <p:bldP spid="39" grpId="0"/>
      <p:bldP spid="13" grpId="0" animBg="1"/>
      <p:bldP spid="6" grpId="0" animBg="1"/>
      <p:bldP spid="27" grpId="0" animBg="1"/>
      <p:bldP spid="28" grpId="0" animBg="1"/>
      <p:bldP spid="29" grpId="0" animBg="1"/>
      <p:bldP spid="35" grpId="0" animBg="1"/>
      <p:bldP spid="36" grpId="0" animBg="1"/>
      <p:bldP spid="30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FF0DD2F-D5EF-470B-AC91-264C41C44E83}"/>
              </a:ext>
            </a:extLst>
          </p:cNvPr>
          <p:cNvCxnSpPr>
            <a:cxnSpLocks/>
          </p:cNvCxnSpPr>
          <p:nvPr/>
        </p:nvCxnSpPr>
        <p:spPr>
          <a:xfrm>
            <a:off x="9159391" y="2831660"/>
            <a:ext cx="1335107" cy="0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9CBC58B-8E60-4805-8531-DB7B252241BC}"/>
              </a:ext>
            </a:extLst>
          </p:cNvPr>
          <p:cNvCxnSpPr>
            <a:cxnSpLocks/>
          </p:cNvCxnSpPr>
          <p:nvPr/>
        </p:nvCxnSpPr>
        <p:spPr>
          <a:xfrm>
            <a:off x="1575745" y="2840849"/>
            <a:ext cx="1514293" cy="2699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 packet processing: Update requests</a:t>
            </a:r>
            <a:endParaRPr lang="en-US" b="1"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91729B-B146-43C5-9A65-F357FA9F6537}"/>
              </a:ext>
            </a:extLst>
          </p:cNvPr>
          <p:cNvSpPr/>
          <p:nvPr/>
        </p:nvSpPr>
        <p:spPr>
          <a:xfrm>
            <a:off x="3526901" y="2400204"/>
            <a:ext cx="5318426" cy="3261849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C21F2F-BE83-4482-A8A4-844A5E01C82C}"/>
              </a:ext>
            </a:extLst>
          </p:cNvPr>
          <p:cNvSpPr/>
          <p:nvPr/>
        </p:nvSpPr>
        <p:spPr>
          <a:xfrm>
            <a:off x="5088832" y="2538054"/>
            <a:ext cx="2004117" cy="6174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MAT Pipeline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8FD285-46E5-48AA-8243-A0849C7627C3}"/>
              </a:ext>
            </a:extLst>
          </p:cNvPr>
          <p:cNvCxnSpPr>
            <a:cxnSpLocks/>
            <a:stCxn id="33" idx="3"/>
            <a:endCxn id="38" idx="1"/>
          </p:cNvCxnSpPr>
          <p:nvPr/>
        </p:nvCxnSpPr>
        <p:spPr>
          <a:xfrm>
            <a:off x="4469207" y="2844867"/>
            <a:ext cx="619625" cy="192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A43042-E472-45BA-871D-B092B8F1A08C}"/>
              </a:ext>
            </a:extLst>
          </p:cNvPr>
          <p:cNvCxnSpPr>
            <a:cxnSpLocks/>
            <a:stCxn id="38" idx="3"/>
            <a:endCxn id="74" idx="1"/>
          </p:cNvCxnSpPr>
          <p:nvPr/>
        </p:nvCxnSpPr>
        <p:spPr>
          <a:xfrm flipV="1">
            <a:off x="7092949" y="2844867"/>
            <a:ext cx="711322" cy="192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9EF932-A661-4297-9B6D-2B866262645F}"/>
              </a:ext>
            </a:extLst>
          </p:cNvPr>
          <p:cNvSpPr/>
          <p:nvPr/>
        </p:nvSpPr>
        <p:spPr>
          <a:xfrm>
            <a:off x="0" y="6079523"/>
            <a:ext cx="11868147" cy="66426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</a:rPr>
              <a:t>PMNet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logs and forwards</a:t>
            </a:r>
            <a:r>
              <a:rPr lang="en-US" sz="2800">
                <a:solidFill>
                  <a:schemeClr val="tx1"/>
                </a:solidFill>
              </a:rPr>
              <a:t> update requests and sends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ACK</a:t>
            </a:r>
            <a:r>
              <a:rPr lang="en-US" sz="2800">
                <a:solidFill>
                  <a:schemeClr val="tx1"/>
                </a:solidFill>
              </a:rPr>
              <a:t> to unblock client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2AE976-1F3D-E145-AA38-AE22B59D6BE1}"/>
              </a:ext>
            </a:extLst>
          </p:cNvPr>
          <p:cNvSpPr/>
          <p:nvPr/>
        </p:nvSpPr>
        <p:spPr>
          <a:xfrm>
            <a:off x="978789" y="5376736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Bypass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725964-53FF-A544-A160-629B4912AEF9}"/>
              </a:ext>
            </a:extLst>
          </p:cNvPr>
          <p:cNvSpPr/>
          <p:nvPr/>
        </p:nvSpPr>
        <p:spPr>
          <a:xfrm>
            <a:off x="978789" y="4767404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>
                <a:solidFill>
                  <a:schemeClr val="bg2">
                    <a:lumMod val="75000"/>
                  </a:schemeClr>
                </a:solidFill>
              </a:rPr>
              <a:t>Retrans</a:t>
            </a:r>
            <a:endParaRPr lang="en-US" sz="28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54488-115D-437A-BE47-000F97E9B45D}"/>
              </a:ext>
            </a:extLst>
          </p:cNvPr>
          <p:cNvSpPr txBox="1"/>
          <p:nvPr/>
        </p:nvSpPr>
        <p:spPr>
          <a:xfrm rot="16200000">
            <a:off x="-816154" y="4453734"/>
            <a:ext cx="260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Types of packet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A1A75D-6387-4EF8-9135-DBCCE17C5536}"/>
              </a:ext>
            </a:extLst>
          </p:cNvPr>
          <p:cNvSpPr txBox="1"/>
          <p:nvPr/>
        </p:nvSpPr>
        <p:spPr>
          <a:xfrm>
            <a:off x="865558" y="1075053"/>
            <a:ext cx="417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Log update request</a:t>
            </a:r>
          </a:p>
          <a:p>
            <a:r>
              <a:rPr lang="en-US" sz="2400"/>
              <a:t>Send ACK to client</a:t>
            </a:r>
          </a:p>
          <a:p>
            <a:r>
              <a:rPr lang="en-US" sz="2400"/>
              <a:t>Forward request to the server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1D2405-E293-4DC6-B629-EB21EC2DE196}"/>
              </a:ext>
            </a:extLst>
          </p:cNvPr>
          <p:cNvSpPr/>
          <p:nvPr/>
        </p:nvSpPr>
        <p:spPr>
          <a:xfrm>
            <a:off x="3112297" y="2512734"/>
            <a:ext cx="1356910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9E2C98-08CB-4B42-9317-DA9868B28C44}"/>
              </a:ext>
            </a:extLst>
          </p:cNvPr>
          <p:cNvGrpSpPr/>
          <p:nvPr/>
        </p:nvGrpSpPr>
        <p:grpSpPr>
          <a:xfrm>
            <a:off x="4898517" y="4927843"/>
            <a:ext cx="2384746" cy="562504"/>
            <a:chOff x="4554789" y="5231406"/>
            <a:chExt cx="2918789" cy="56250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7F2363-1EC4-4441-9312-EE9B84BEE495}"/>
                </a:ext>
              </a:extLst>
            </p:cNvPr>
            <p:cNvSpPr/>
            <p:nvPr/>
          </p:nvSpPr>
          <p:spPr>
            <a:xfrm>
              <a:off x="4554789" y="5231406"/>
              <a:ext cx="2918789" cy="562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chemeClr val="tx1"/>
                  </a:solidFill>
                </a:rPr>
                <a:t>PM</a:t>
              </a:r>
            </a:p>
          </p:txBody>
        </p:sp>
        <p:sp>
          <p:nvSpPr>
            <p:cNvPr id="59" name="Rectangle: Rounded Corners 28">
              <a:extLst>
                <a:ext uri="{FF2B5EF4-FFF2-40B4-BE49-F238E27FC236}">
                  <a16:creationId xmlns:a16="http://schemas.microsoft.com/office/drawing/2014/main" id="{FF924095-09C2-47BB-9042-43B0A835B02E}"/>
                </a:ext>
              </a:extLst>
            </p:cNvPr>
            <p:cNvSpPr/>
            <p:nvPr/>
          </p:nvSpPr>
          <p:spPr>
            <a:xfrm>
              <a:off x="4676256" y="5327986"/>
              <a:ext cx="1918508" cy="35449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Update logs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B7CAC-601B-459F-8C1D-02958EDA9701}"/>
              </a:ext>
            </a:extLst>
          </p:cNvPr>
          <p:cNvGrpSpPr/>
          <p:nvPr/>
        </p:nvGrpSpPr>
        <p:grpSpPr>
          <a:xfrm>
            <a:off x="5205648" y="3643547"/>
            <a:ext cx="1779099" cy="796277"/>
            <a:chOff x="5205648" y="3495909"/>
            <a:chExt cx="1779099" cy="7962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B7D73C5-7D8B-4317-9DB9-D6A941209667}"/>
                </a:ext>
              </a:extLst>
            </p:cNvPr>
            <p:cNvGrpSpPr/>
            <p:nvPr/>
          </p:nvGrpSpPr>
          <p:grpSpPr>
            <a:xfrm>
              <a:off x="6272896" y="3495909"/>
              <a:ext cx="711851" cy="796277"/>
              <a:chOff x="4532664" y="3751664"/>
              <a:chExt cx="1086679" cy="10854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3D03B4B-2AB7-415F-ADDF-DD86BB6538BE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977D80E-9C57-4D7C-BA33-6E226CCD6CEC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1741FAC-0DD8-4E19-9010-E5389D56EE47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DCB6750-FD62-467A-A850-E7A4D014AAAB}"/>
                </a:ext>
              </a:extLst>
            </p:cNvPr>
            <p:cNvGrpSpPr/>
            <p:nvPr/>
          </p:nvGrpSpPr>
          <p:grpSpPr>
            <a:xfrm>
              <a:off x="5205648" y="3495909"/>
              <a:ext cx="711851" cy="796277"/>
              <a:chOff x="4532664" y="3751664"/>
              <a:chExt cx="1086679" cy="108547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E65CA31-B32C-4133-A142-098A13E45CB5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14CAEE6-1C24-4AEB-B917-0BB058C0BAEE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19F1F19-B989-4DA7-BD04-C952CC485C65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0DDA06-7A70-4685-9153-86F164AD3AF5}"/>
              </a:ext>
            </a:extLst>
          </p:cNvPr>
          <p:cNvSpPr txBox="1"/>
          <p:nvPr/>
        </p:nvSpPr>
        <p:spPr>
          <a:xfrm>
            <a:off x="3570512" y="3796509"/>
            <a:ext cx="16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 queues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536501-F403-4932-843E-CA18F58DD1FC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628821" y="3163982"/>
            <a:ext cx="1" cy="47956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FFD99AC-E1FD-4F1A-9132-0635C223FC7D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628821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46BA4AF-ED5C-49FC-B722-C16BF319556C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5561574" y="3155529"/>
            <a:ext cx="0" cy="48801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F6B69AC-FB25-4F4B-AAB7-9A1CEAE299B3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5561573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A9E83D57-4081-4F02-A4A7-C4C41CDCE027}"/>
              </a:ext>
            </a:extLst>
          </p:cNvPr>
          <p:cNvSpPr/>
          <p:nvPr/>
        </p:nvSpPr>
        <p:spPr>
          <a:xfrm>
            <a:off x="3434169" y="4489305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0D0B801-6389-42D6-A88F-BC8EB0DFA1DC}"/>
              </a:ext>
            </a:extLst>
          </p:cNvPr>
          <p:cNvSpPr txBox="1"/>
          <p:nvPr/>
        </p:nvSpPr>
        <p:spPr>
          <a:xfrm>
            <a:off x="3943138" y="4560007"/>
            <a:ext cx="139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Log request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FA4D705-3A84-42AB-99C4-AC4AD4C19B1E}"/>
              </a:ext>
            </a:extLst>
          </p:cNvPr>
          <p:cNvSpPr/>
          <p:nvPr/>
        </p:nvSpPr>
        <p:spPr>
          <a:xfrm>
            <a:off x="6311185" y="1803377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3D5DB9-D951-4B30-B8D0-8BBD3C5F04D5}"/>
              </a:ext>
            </a:extLst>
          </p:cNvPr>
          <p:cNvSpPr txBox="1"/>
          <p:nvPr/>
        </p:nvSpPr>
        <p:spPr>
          <a:xfrm>
            <a:off x="6863753" y="1890806"/>
            <a:ext cx="3404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Forward request to the server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55AA90D-53B3-43FF-9926-8A5A8E00121E}"/>
              </a:ext>
            </a:extLst>
          </p:cNvPr>
          <p:cNvSpPr/>
          <p:nvPr/>
        </p:nvSpPr>
        <p:spPr>
          <a:xfrm rot="5400000">
            <a:off x="4631041" y="3701885"/>
            <a:ext cx="1813324" cy="63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Log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5EFC18B-1797-4453-82E9-15B2670075E0}"/>
              </a:ext>
            </a:extLst>
          </p:cNvPr>
          <p:cNvSpPr/>
          <p:nvPr/>
        </p:nvSpPr>
        <p:spPr>
          <a:xfrm>
            <a:off x="7804271" y="2512734"/>
            <a:ext cx="133420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BED703C8-0E5A-4633-BEE5-25D23309B6ED}"/>
              </a:ext>
            </a:extLst>
          </p:cNvPr>
          <p:cNvSpPr/>
          <p:nvPr/>
        </p:nvSpPr>
        <p:spPr>
          <a:xfrm>
            <a:off x="9214867" y="2611345"/>
            <a:ext cx="1245205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FE223593-9AC1-411C-AF34-65809F6A96ED}"/>
              </a:ext>
            </a:extLst>
          </p:cNvPr>
          <p:cNvSpPr/>
          <p:nvPr/>
        </p:nvSpPr>
        <p:spPr>
          <a:xfrm>
            <a:off x="1580368" y="2411279"/>
            <a:ext cx="1502238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227536B-4AC8-439E-914C-EFC3F1897945}"/>
              </a:ext>
            </a:extLst>
          </p:cNvPr>
          <p:cNvSpPr txBox="1"/>
          <p:nvPr/>
        </p:nvSpPr>
        <p:spPr>
          <a:xfrm>
            <a:off x="10145641" y="3108513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EC964B-625F-4494-B790-D84E29DFF95C}"/>
              </a:ext>
            </a:extLst>
          </p:cNvPr>
          <p:cNvGrpSpPr/>
          <p:nvPr/>
        </p:nvGrpSpPr>
        <p:grpSpPr>
          <a:xfrm>
            <a:off x="10540567" y="2412391"/>
            <a:ext cx="1194111" cy="830997"/>
            <a:chOff x="9832458" y="1148141"/>
            <a:chExt cx="1487563" cy="103521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271086-B023-4F6F-AC70-E0855F87CB6D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C4CE826-D4BA-4ED8-BDD7-8C9E5C98E9A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912E0948-7974-424E-B366-30C7D736521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D0360677-7527-402E-8B8A-6C5136EE9C9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4930ECC-BD23-4F93-BEB3-83C38CA4B01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2EE7DC7-260A-4E72-AF7F-738F4B53ED6D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71ABC2-D99A-4E5F-9AB3-A6F49D19C90B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AA43E79-5847-4034-B69A-D1FAD170392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30D310D-25B8-4448-B014-DCEE832C394B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3972D63-E9D0-4542-82FC-B7B550BF78C8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图片 39">
              <a:extLst>
                <a:ext uri="{FF2B5EF4-FFF2-40B4-BE49-F238E27FC236}">
                  <a16:creationId xmlns:a16="http://schemas.microsoft.com/office/drawing/2014/main" id="{0DD95A8F-D338-4CE1-A29A-8993F65A1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56CAC1F-A3C4-4E77-8EC8-FB7F59547D30}"/>
              </a:ext>
            </a:extLst>
          </p:cNvPr>
          <p:cNvGrpSpPr/>
          <p:nvPr/>
        </p:nvGrpSpPr>
        <p:grpSpPr>
          <a:xfrm>
            <a:off x="810842" y="2379536"/>
            <a:ext cx="712952" cy="608556"/>
            <a:chOff x="1023046" y="2182983"/>
            <a:chExt cx="1598140" cy="136412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755D5351-E29F-4067-8A87-72BFE3ACA1FD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4163F4FF-086E-4E06-B24F-6050FDDAF46E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DF321282-0FF4-4F3B-9CAA-7FC619397E86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840B213-CC63-480D-8E05-B2CD1F76DD62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ACEDB41-10DE-4BE0-A295-173E7493AAB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8D6CE01-B2A4-490A-BFD4-FA4CF91D1A8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1B99ED0-D941-476A-8DBB-81FA95567D2F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94059D1-23B2-495B-AA31-A0BA2BCF3F89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1730044-EEC8-4662-B9A3-D9456661A60C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53E20B44-BDE5-4E9B-BC82-576168AE9C57}"/>
              </a:ext>
            </a:extLst>
          </p:cNvPr>
          <p:cNvSpPr txBox="1"/>
          <p:nvPr/>
        </p:nvSpPr>
        <p:spPr>
          <a:xfrm>
            <a:off x="306304" y="292822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35CDCE82-1114-4217-A040-38A9F6F3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34</a:t>
            </a:fld>
            <a:endParaRPr lang="en-US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432D4080-F68B-4A1E-8679-08C14E8C85D1}"/>
              </a:ext>
            </a:extLst>
          </p:cNvPr>
          <p:cNvSpPr/>
          <p:nvPr/>
        </p:nvSpPr>
        <p:spPr>
          <a:xfrm>
            <a:off x="3245736" y="2352177"/>
            <a:ext cx="5807535" cy="63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Forward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0728ECE-B117-43E9-8B79-4B0A89BC6848}"/>
              </a:ext>
            </a:extLst>
          </p:cNvPr>
          <p:cNvSpPr/>
          <p:nvPr/>
        </p:nvSpPr>
        <p:spPr>
          <a:xfrm>
            <a:off x="978789" y="4139748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ACK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1A221D-B994-4FF0-B0E1-667E49F79805}"/>
              </a:ext>
            </a:extLst>
          </p:cNvPr>
          <p:cNvSpPr/>
          <p:nvPr/>
        </p:nvSpPr>
        <p:spPr>
          <a:xfrm>
            <a:off x="978789" y="3501667"/>
            <a:ext cx="1695062" cy="48851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Update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EECBD0B2-2A37-4BA8-BA95-AF075CD6B05F}"/>
              </a:ext>
            </a:extLst>
          </p:cNvPr>
          <p:cNvSpPr/>
          <p:nvPr/>
        </p:nvSpPr>
        <p:spPr>
          <a:xfrm flipH="1">
            <a:off x="1563300" y="2799194"/>
            <a:ext cx="1502237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ACK</a:t>
            </a: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C38AA770-FBF0-45EF-95BC-1318632B7322}"/>
              </a:ext>
            </a:extLst>
          </p:cNvPr>
          <p:cNvSpPr/>
          <p:nvPr/>
        </p:nvSpPr>
        <p:spPr>
          <a:xfrm flipH="1">
            <a:off x="3188966" y="2797074"/>
            <a:ext cx="2299383" cy="545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0463A5A-1CED-4B1B-9984-3B86F01F126A}"/>
              </a:ext>
            </a:extLst>
          </p:cNvPr>
          <p:cNvSpPr/>
          <p:nvPr/>
        </p:nvSpPr>
        <p:spPr>
          <a:xfrm>
            <a:off x="3586819" y="3107352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C16EB7-E007-417E-8258-BCDCADCE3A22}"/>
              </a:ext>
            </a:extLst>
          </p:cNvPr>
          <p:cNvSpPr txBox="1"/>
          <p:nvPr/>
        </p:nvSpPr>
        <p:spPr>
          <a:xfrm>
            <a:off x="4067326" y="3177584"/>
            <a:ext cx="118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Send ACK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5DC25C8-D68A-4D18-B74B-303CADC68985}"/>
              </a:ext>
            </a:extLst>
          </p:cNvPr>
          <p:cNvSpPr/>
          <p:nvPr/>
        </p:nvSpPr>
        <p:spPr>
          <a:xfrm>
            <a:off x="361543" y="1120575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CA17E83-843A-484F-B7DA-922274E0B299}"/>
              </a:ext>
            </a:extLst>
          </p:cNvPr>
          <p:cNvSpPr/>
          <p:nvPr/>
        </p:nvSpPr>
        <p:spPr>
          <a:xfrm>
            <a:off x="368991" y="1501726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D56A48-1DB4-4F64-AD5C-41E075CA8134}"/>
              </a:ext>
            </a:extLst>
          </p:cNvPr>
          <p:cNvSpPr/>
          <p:nvPr/>
        </p:nvSpPr>
        <p:spPr>
          <a:xfrm>
            <a:off x="376439" y="1893006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F54CC7-346C-4DDC-BBC9-182B214FFC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5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3"/>
    </mc:Choice>
    <mc:Fallback xmlns="">
      <p:transition spd="slow" advTm="2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73" grpId="0" animBg="1"/>
      <p:bldP spid="78" grpId="0"/>
      <p:bldP spid="79" grpId="0" animBg="1"/>
      <p:bldP spid="80" grpId="0"/>
      <p:bldP spid="43" grpId="0" animBg="1"/>
      <p:bldP spid="75" grpId="0" animBg="1"/>
      <p:bldP spid="77" grpId="0" animBg="1"/>
      <p:bldP spid="84" grpId="0" animBg="1"/>
      <p:bldP spid="85" grpId="0" animBg="1"/>
      <p:bldP spid="86" grpId="0" animBg="1"/>
      <p:bldP spid="87" grpId="0"/>
      <p:bldP spid="88" grpId="0" animBg="1"/>
      <p:bldP spid="89" grpId="0" animBg="1"/>
      <p:bldP spid="9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6FCBD3C-4310-4D28-A619-E3229C25190D}"/>
              </a:ext>
            </a:extLst>
          </p:cNvPr>
          <p:cNvCxnSpPr>
            <a:cxnSpLocks/>
          </p:cNvCxnSpPr>
          <p:nvPr/>
        </p:nvCxnSpPr>
        <p:spPr>
          <a:xfrm>
            <a:off x="9159391" y="2831660"/>
            <a:ext cx="1335107" cy="0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426A21B-5D27-424A-811F-AD8BDA16F6CF}"/>
              </a:ext>
            </a:extLst>
          </p:cNvPr>
          <p:cNvCxnSpPr>
            <a:cxnSpLocks/>
          </p:cNvCxnSpPr>
          <p:nvPr/>
        </p:nvCxnSpPr>
        <p:spPr>
          <a:xfrm>
            <a:off x="1575745" y="2840849"/>
            <a:ext cx="1514293" cy="2699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packet processing: ACK</a:t>
            </a:r>
            <a:endParaRPr lang="en-US" b="1"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91729B-B146-43C5-9A65-F357FA9F6537}"/>
              </a:ext>
            </a:extLst>
          </p:cNvPr>
          <p:cNvSpPr/>
          <p:nvPr/>
        </p:nvSpPr>
        <p:spPr>
          <a:xfrm>
            <a:off x="3526901" y="2400204"/>
            <a:ext cx="5318426" cy="3261849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C21F2F-BE83-4482-A8A4-844A5E01C82C}"/>
              </a:ext>
            </a:extLst>
          </p:cNvPr>
          <p:cNvSpPr/>
          <p:nvPr/>
        </p:nvSpPr>
        <p:spPr>
          <a:xfrm>
            <a:off x="5088832" y="2538054"/>
            <a:ext cx="2004117" cy="6174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MAT Pipeline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8FD285-46E5-48AA-8243-A0849C7627C3}"/>
              </a:ext>
            </a:extLst>
          </p:cNvPr>
          <p:cNvCxnSpPr>
            <a:cxnSpLocks/>
            <a:stCxn id="82" idx="3"/>
            <a:endCxn id="38" idx="1"/>
          </p:cNvCxnSpPr>
          <p:nvPr/>
        </p:nvCxnSpPr>
        <p:spPr>
          <a:xfrm>
            <a:off x="4469207" y="2844867"/>
            <a:ext cx="619625" cy="19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A43042-E472-45BA-871D-B092B8F1A08C}"/>
              </a:ext>
            </a:extLst>
          </p:cNvPr>
          <p:cNvCxnSpPr>
            <a:cxnSpLocks/>
            <a:stCxn id="38" idx="3"/>
            <a:endCxn id="83" idx="1"/>
          </p:cNvCxnSpPr>
          <p:nvPr/>
        </p:nvCxnSpPr>
        <p:spPr>
          <a:xfrm flipV="1">
            <a:off x="7092949" y="2844867"/>
            <a:ext cx="711322" cy="19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9EF932-A661-4297-9B6D-2B866262645F}"/>
              </a:ext>
            </a:extLst>
          </p:cNvPr>
          <p:cNvSpPr/>
          <p:nvPr/>
        </p:nvSpPr>
        <p:spPr>
          <a:xfrm>
            <a:off x="0" y="6079523"/>
            <a:ext cx="11868147" cy="66426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PMNet ACK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removes</a:t>
            </a:r>
            <a:r>
              <a:rPr lang="en-US" sz="2800">
                <a:solidFill>
                  <a:schemeClr val="tx1"/>
                </a:solidFill>
              </a:rPr>
              <a:t> the logged entry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2AE976-1F3D-E145-AA38-AE22B59D6BE1}"/>
              </a:ext>
            </a:extLst>
          </p:cNvPr>
          <p:cNvSpPr/>
          <p:nvPr/>
        </p:nvSpPr>
        <p:spPr>
          <a:xfrm>
            <a:off x="978789" y="5376736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Bypass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725964-53FF-A544-A160-629B4912AEF9}"/>
              </a:ext>
            </a:extLst>
          </p:cNvPr>
          <p:cNvSpPr/>
          <p:nvPr/>
        </p:nvSpPr>
        <p:spPr>
          <a:xfrm>
            <a:off x="978789" y="4767404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>
                <a:solidFill>
                  <a:schemeClr val="bg2">
                    <a:lumMod val="75000"/>
                  </a:schemeClr>
                </a:solidFill>
              </a:rPr>
              <a:t>Retrans</a:t>
            </a:r>
            <a:endParaRPr lang="en-US" sz="28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0C3F14-A777-1B4C-9F32-6C3E739103ED}"/>
              </a:ext>
            </a:extLst>
          </p:cNvPr>
          <p:cNvSpPr/>
          <p:nvPr/>
        </p:nvSpPr>
        <p:spPr>
          <a:xfrm>
            <a:off x="978789" y="4139748"/>
            <a:ext cx="1695062" cy="48851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ACK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6C3F93-94C5-C641-815A-7CCE30EEFDFB}"/>
              </a:ext>
            </a:extLst>
          </p:cNvPr>
          <p:cNvSpPr/>
          <p:nvPr/>
        </p:nvSpPr>
        <p:spPr>
          <a:xfrm>
            <a:off x="978789" y="3501667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54488-115D-437A-BE47-000F97E9B45D}"/>
              </a:ext>
            </a:extLst>
          </p:cNvPr>
          <p:cNvSpPr txBox="1"/>
          <p:nvPr/>
        </p:nvSpPr>
        <p:spPr>
          <a:xfrm rot="16200000">
            <a:off x="-816154" y="4453734"/>
            <a:ext cx="260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Types of packet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9E2C98-08CB-4B42-9317-DA9868B28C44}"/>
              </a:ext>
            </a:extLst>
          </p:cNvPr>
          <p:cNvGrpSpPr/>
          <p:nvPr/>
        </p:nvGrpSpPr>
        <p:grpSpPr>
          <a:xfrm>
            <a:off x="4898517" y="4927843"/>
            <a:ext cx="2384746" cy="562504"/>
            <a:chOff x="4554789" y="5231406"/>
            <a:chExt cx="2918789" cy="56250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7F2363-1EC4-4441-9312-EE9B84BEE495}"/>
                </a:ext>
              </a:extLst>
            </p:cNvPr>
            <p:cNvSpPr/>
            <p:nvPr/>
          </p:nvSpPr>
          <p:spPr>
            <a:xfrm>
              <a:off x="4554789" y="5231406"/>
              <a:ext cx="2918789" cy="562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chemeClr val="tx1"/>
                  </a:solidFill>
                </a:rPr>
                <a:t>PM</a:t>
              </a:r>
            </a:p>
          </p:txBody>
        </p:sp>
        <p:sp>
          <p:nvSpPr>
            <p:cNvPr id="59" name="Rectangle: Rounded Corners 28">
              <a:extLst>
                <a:ext uri="{FF2B5EF4-FFF2-40B4-BE49-F238E27FC236}">
                  <a16:creationId xmlns:a16="http://schemas.microsoft.com/office/drawing/2014/main" id="{FF924095-09C2-47BB-9042-43B0A835B02E}"/>
                </a:ext>
              </a:extLst>
            </p:cNvPr>
            <p:cNvSpPr/>
            <p:nvPr/>
          </p:nvSpPr>
          <p:spPr>
            <a:xfrm>
              <a:off x="4676256" y="5327986"/>
              <a:ext cx="1918508" cy="35449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Update logs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B7CAC-601B-459F-8C1D-02958EDA9701}"/>
              </a:ext>
            </a:extLst>
          </p:cNvPr>
          <p:cNvGrpSpPr/>
          <p:nvPr/>
        </p:nvGrpSpPr>
        <p:grpSpPr>
          <a:xfrm>
            <a:off x="5205648" y="3643547"/>
            <a:ext cx="1779099" cy="796277"/>
            <a:chOff x="5205648" y="3495909"/>
            <a:chExt cx="1779099" cy="7962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B7D73C5-7D8B-4317-9DB9-D6A941209667}"/>
                </a:ext>
              </a:extLst>
            </p:cNvPr>
            <p:cNvGrpSpPr/>
            <p:nvPr/>
          </p:nvGrpSpPr>
          <p:grpSpPr>
            <a:xfrm>
              <a:off x="6272896" y="3495909"/>
              <a:ext cx="711851" cy="796277"/>
              <a:chOff x="4532664" y="3751664"/>
              <a:chExt cx="1086679" cy="10854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3D03B4B-2AB7-415F-ADDF-DD86BB6538BE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977D80E-9C57-4D7C-BA33-6E226CCD6CEC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1741FAC-0DD8-4E19-9010-E5389D56EE47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DCB6750-FD62-467A-A850-E7A4D014AAAB}"/>
                </a:ext>
              </a:extLst>
            </p:cNvPr>
            <p:cNvGrpSpPr/>
            <p:nvPr/>
          </p:nvGrpSpPr>
          <p:grpSpPr>
            <a:xfrm>
              <a:off x="5205648" y="3495909"/>
              <a:ext cx="711851" cy="796277"/>
              <a:chOff x="4532664" y="3751664"/>
              <a:chExt cx="1086679" cy="108547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E65CA31-B32C-4133-A142-098A13E45CB5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14CAEE6-1C24-4AEB-B917-0BB058C0BAEE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19F1F19-B989-4DA7-BD04-C952CC485C65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0DDA06-7A70-4685-9153-86F164AD3AF5}"/>
              </a:ext>
            </a:extLst>
          </p:cNvPr>
          <p:cNvSpPr txBox="1"/>
          <p:nvPr/>
        </p:nvSpPr>
        <p:spPr>
          <a:xfrm>
            <a:off x="3570512" y="3796509"/>
            <a:ext cx="16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 queues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536501-F403-4932-843E-CA18F58DD1FC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628821" y="3163982"/>
            <a:ext cx="1" cy="47956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FFD99AC-E1FD-4F1A-9132-0635C223FC7D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628821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46BA4AF-ED5C-49FC-B722-C16BF319556C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5561574" y="3155529"/>
            <a:ext cx="0" cy="48801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F6B69AC-FB25-4F4B-AAB7-9A1CEAE299B3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5561573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A9E83D57-4081-4F02-A4A7-C4C41CDCE027}"/>
              </a:ext>
            </a:extLst>
          </p:cNvPr>
          <p:cNvSpPr/>
          <p:nvPr/>
        </p:nvSpPr>
        <p:spPr>
          <a:xfrm>
            <a:off x="3434169" y="4489305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0D0B801-6389-42D6-A88F-BC8EB0DFA1DC}"/>
              </a:ext>
            </a:extLst>
          </p:cNvPr>
          <p:cNvSpPr txBox="1"/>
          <p:nvPr/>
        </p:nvSpPr>
        <p:spPr>
          <a:xfrm>
            <a:off x="3973273" y="4586547"/>
            <a:ext cx="139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Remove log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FA4D705-3A84-42AB-99C4-AC4AD4C19B1E}"/>
              </a:ext>
            </a:extLst>
          </p:cNvPr>
          <p:cNvSpPr/>
          <p:nvPr/>
        </p:nvSpPr>
        <p:spPr>
          <a:xfrm>
            <a:off x="4397989" y="1803377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3D5DB9-D951-4B30-B8D0-8BBD3C5F04D5}"/>
              </a:ext>
            </a:extLst>
          </p:cNvPr>
          <p:cNvSpPr txBox="1"/>
          <p:nvPr/>
        </p:nvSpPr>
        <p:spPr>
          <a:xfrm>
            <a:off x="4950557" y="1890806"/>
            <a:ext cx="3404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Forward ACK to the client</a:t>
            </a: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8A7BD283-CEC4-4BC4-868E-8E3CC066B8BF}"/>
              </a:ext>
            </a:extLst>
          </p:cNvPr>
          <p:cNvSpPr/>
          <p:nvPr/>
        </p:nvSpPr>
        <p:spPr>
          <a:xfrm>
            <a:off x="5319942" y="4835126"/>
            <a:ext cx="802433" cy="8024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55AA90D-53B3-43FF-9926-8A5A8E00121E}"/>
              </a:ext>
            </a:extLst>
          </p:cNvPr>
          <p:cNvSpPr/>
          <p:nvPr/>
        </p:nvSpPr>
        <p:spPr>
          <a:xfrm rot="5400000">
            <a:off x="4631041" y="3701885"/>
            <a:ext cx="1813324" cy="6385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Remove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BED703C8-0E5A-4633-BEE5-25D23309B6ED}"/>
              </a:ext>
            </a:extLst>
          </p:cNvPr>
          <p:cNvSpPr/>
          <p:nvPr/>
        </p:nvSpPr>
        <p:spPr>
          <a:xfrm flipH="1">
            <a:off x="9061967" y="2611345"/>
            <a:ext cx="1372021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ACK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FE223593-9AC1-411C-AF34-65809F6A96ED}"/>
              </a:ext>
            </a:extLst>
          </p:cNvPr>
          <p:cNvSpPr/>
          <p:nvPr/>
        </p:nvSpPr>
        <p:spPr>
          <a:xfrm flipH="1">
            <a:off x="1588251" y="2611345"/>
            <a:ext cx="1611905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ACK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227536B-4AC8-439E-914C-EFC3F1897945}"/>
              </a:ext>
            </a:extLst>
          </p:cNvPr>
          <p:cNvSpPr txBox="1"/>
          <p:nvPr/>
        </p:nvSpPr>
        <p:spPr>
          <a:xfrm>
            <a:off x="10145641" y="3108513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EC964B-625F-4494-B790-D84E29DFF95C}"/>
              </a:ext>
            </a:extLst>
          </p:cNvPr>
          <p:cNvGrpSpPr/>
          <p:nvPr/>
        </p:nvGrpSpPr>
        <p:grpSpPr>
          <a:xfrm>
            <a:off x="10540567" y="2412391"/>
            <a:ext cx="1194111" cy="830997"/>
            <a:chOff x="9832458" y="1148141"/>
            <a:chExt cx="1487563" cy="103521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271086-B023-4F6F-AC70-E0855F87CB6D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C4CE826-D4BA-4ED8-BDD7-8C9E5C98E9A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912E0948-7974-424E-B366-30C7D736521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D0360677-7527-402E-8B8A-6C5136EE9C9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4930ECC-BD23-4F93-BEB3-83C38CA4B01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2EE7DC7-260A-4E72-AF7F-738F4B53ED6D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71ABC2-D99A-4E5F-9AB3-A6F49D19C90B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AA43E79-5847-4034-B69A-D1FAD170392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30D310D-25B8-4448-B014-DCEE832C394B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3972D63-E9D0-4542-82FC-B7B550BF78C8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图片 39">
              <a:extLst>
                <a:ext uri="{FF2B5EF4-FFF2-40B4-BE49-F238E27FC236}">
                  <a16:creationId xmlns:a16="http://schemas.microsoft.com/office/drawing/2014/main" id="{0DD95A8F-D338-4CE1-A29A-8993F65A1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56CAC1F-A3C4-4E77-8EC8-FB7F59547D30}"/>
              </a:ext>
            </a:extLst>
          </p:cNvPr>
          <p:cNvGrpSpPr/>
          <p:nvPr/>
        </p:nvGrpSpPr>
        <p:grpSpPr>
          <a:xfrm>
            <a:off x="810842" y="2379536"/>
            <a:ext cx="712952" cy="608556"/>
            <a:chOff x="1023046" y="2182983"/>
            <a:chExt cx="1598140" cy="136412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755D5351-E29F-4067-8A87-72BFE3ACA1FD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4163F4FF-086E-4E06-B24F-6050FDDAF46E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DF321282-0FF4-4F3B-9CAA-7FC619397E86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840B213-CC63-480D-8E05-B2CD1F76DD62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ACEDB41-10DE-4BE0-A295-173E7493AAB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8D6CE01-B2A4-490A-BFD4-FA4CF91D1A8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1B99ED0-D941-476A-8DBB-81FA95567D2F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94059D1-23B2-495B-AA31-A0BA2BCF3F89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1730044-EEC8-4662-B9A3-D9456661A60C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53E20B44-BDE5-4E9B-BC82-576168AE9C57}"/>
              </a:ext>
            </a:extLst>
          </p:cNvPr>
          <p:cNvSpPr txBox="1"/>
          <p:nvPr/>
        </p:nvSpPr>
        <p:spPr>
          <a:xfrm>
            <a:off x="306304" y="292822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35CDCE82-1114-4217-A040-38A9F6F3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35</a:t>
            </a:fld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AEC0FE3-EC62-4CC6-819F-5C524AB4E1D1}"/>
              </a:ext>
            </a:extLst>
          </p:cNvPr>
          <p:cNvSpPr/>
          <p:nvPr/>
        </p:nvSpPr>
        <p:spPr>
          <a:xfrm>
            <a:off x="3112297" y="2512734"/>
            <a:ext cx="1356910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08BB07B-79E8-4DE8-93F8-BB256005AD1C}"/>
              </a:ext>
            </a:extLst>
          </p:cNvPr>
          <p:cNvSpPr/>
          <p:nvPr/>
        </p:nvSpPr>
        <p:spPr>
          <a:xfrm>
            <a:off x="7804271" y="2512734"/>
            <a:ext cx="133420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432D4080-F68B-4A1E-8679-08C14E8C85D1}"/>
              </a:ext>
            </a:extLst>
          </p:cNvPr>
          <p:cNvSpPr/>
          <p:nvPr/>
        </p:nvSpPr>
        <p:spPr>
          <a:xfrm flipH="1">
            <a:off x="3195760" y="2539787"/>
            <a:ext cx="5853230" cy="63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Forward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A5C6F8E-E8E2-488C-A7E3-FF466B54995C}"/>
              </a:ext>
            </a:extLst>
          </p:cNvPr>
          <p:cNvSpPr txBox="1"/>
          <p:nvPr/>
        </p:nvSpPr>
        <p:spPr>
          <a:xfrm>
            <a:off x="865558" y="1075053"/>
            <a:ext cx="417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Remove logged request</a:t>
            </a:r>
          </a:p>
          <a:p>
            <a:r>
              <a:rPr lang="en-US" sz="2400"/>
              <a:t>Forward ACK to the client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830DE71-B746-45ED-9219-081E84176F68}"/>
              </a:ext>
            </a:extLst>
          </p:cNvPr>
          <p:cNvSpPr/>
          <p:nvPr/>
        </p:nvSpPr>
        <p:spPr>
          <a:xfrm>
            <a:off x="361543" y="1120575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4C65215-CB36-460B-A6B9-51698ACA45C2}"/>
              </a:ext>
            </a:extLst>
          </p:cNvPr>
          <p:cNvSpPr/>
          <p:nvPr/>
        </p:nvSpPr>
        <p:spPr>
          <a:xfrm>
            <a:off x="368991" y="1501726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2C98D2-C8B8-4E0E-BF08-47CCBFA6F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4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73" grpId="0" animBg="1"/>
      <p:bldP spid="78" grpId="0"/>
      <p:bldP spid="79" grpId="0" animBg="1"/>
      <p:bldP spid="80" grpId="0"/>
      <p:bldP spid="46" grpId="0" animBg="1"/>
      <p:bldP spid="43" grpId="0" animBg="1"/>
      <p:bldP spid="76" grpId="0" animBg="1"/>
      <p:bldP spid="77" grpId="0" animBg="1"/>
      <p:bldP spid="86" grpId="0" animBg="1"/>
      <p:bldP spid="8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A10DC24-0A3D-4E16-98B1-DE80FC0FC48B}"/>
              </a:ext>
            </a:extLst>
          </p:cNvPr>
          <p:cNvCxnSpPr>
            <a:cxnSpLocks/>
          </p:cNvCxnSpPr>
          <p:nvPr/>
        </p:nvCxnSpPr>
        <p:spPr>
          <a:xfrm>
            <a:off x="9159391" y="2831660"/>
            <a:ext cx="1335107" cy="0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8C04A5F-26BA-4DEA-83E3-680417F37726}"/>
              </a:ext>
            </a:extLst>
          </p:cNvPr>
          <p:cNvCxnSpPr>
            <a:cxnSpLocks/>
          </p:cNvCxnSpPr>
          <p:nvPr/>
        </p:nvCxnSpPr>
        <p:spPr>
          <a:xfrm>
            <a:off x="1575745" y="2840849"/>
            <a:ext cx="1514293" cy="2699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 packet processing: </a:t>
            </a:r>
            <a:r>
              <a:rPr lang="en-US" err="1">
                <a:latin typeface="+mn-lt"/>
              </a:rPr>
              <a:t>Retrans</a:t>
            </a:r>
            <a:endParaRPr lang="en-US" b="1"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91729B-B146-43C5-9A65-F357FA9F6537}"/>
              </a:ext>
            </a:extLst>
          </p:cNvPr>
          <p:cNvSpPr/>
          <p:nvPr/>
        </p:nvSpPr>
        <p:spPr>
          <a:xfrm>
            <a:off x="3526901" y="2400204"/>
            <a:ext cx="5318426" cy="3261849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C21F2F-BE83-4482-A8A4-844A5E01C82C}"/>
              </a:ext>
            </a:extLst>
          </p:cNvPr>
          <p:cNvSpPr/>
          <p:nvPr/>
        </p:nvSpPr>
        <p:spPr>
          <a:xfrm>
            <a:off x="5088832" y="2538054"/>
            <a:ext cx="2004117" cy="6174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MAT Pipeline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8FD285-46E5-48AA-8243-A0849C7627C3}"/>
              </a:ext>
            </a:extLst>
          </p:cNvPr>
          <p:cNvCxnSpPr>
            <a:cxnSpLocks/>
            <a:stCxn id="87" idx="3"/>
            <a:endCxn id="38" idx="1"/>
          </p:cNvCxnSpPr>
          <p:nvPr/>
        </p:nvCxnSpPr>
        <p:spPr>
          <a:xfrm>
            <a:off x="4469207" y="2844867"/>
            <a:ext cx="619625" cy="192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A43042-E472-45BA-871D-B092B8F1A08C}"/>
              </a:ext>
            </a:extLst>
          </p:cNvPr>
          <p:cNvCxnSpPr>
            <a:cxnSpLocks/>
            <a:stCxn id="38" idx="3"/>
            <a:endCxn id="88" idx="1"/>
          </p:cNvCxnSpPr>
          <p:nvPr/>
        </p:nvCxnSpPr>
        <p:spPr>
          <a:xfrm flipV="1">
            <a:off x="7092949" y="2844867"/>
            <a:ext cx="711322" cy="192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9EF932-A661-4297-9B6D-2B866262645F}"/>
              </a:ext>
            </a:extLst>
          </p:cNvPr>
          <p:cNvSpPr/>
          <p:nvPr/>
        </p:nvSpPr>
        <p:spPr>
          <a:xfrm>
            <a:off x="0" y="6079523"/>
            <a:ext cx="11868147" cy="66426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</a:rPr>
              <a:t>PMNet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err="1">
                <a:solidFill>
                  <a:schemeClr val="tx1"/>
                </a:solidFill>
              </a:rPr>
              <a:t>Retrans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resends</a:t>
            </a:r>
            <a:r>
              <a:rPr lang="en-US" sz="2800">
                <a:solidFill>
                  <a:schemeClr val="tx1"/>
                </a:solidFill>
              </a:rPr>
              <a:t> the logged entry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2AE976-1F3D-E145-AA38-AE22B59D6BE1}"/>
              </a:ext>
            </a:extLst>
          </p:cNvPr>
          <p:cNvSpPr/>
          <p:nvPr/>
        </p:nvSpPr>
        <p:spPr>
          <a:xfrm>
            <a:off x="978789" y="5376736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Bypass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6C3F93-94C5-C641-815A-7CCE30EEFDFB}"/>
              </a:ext>
            </a:extLst>
          </p:cNvPr>
          <p:cNvSpPr/>
          <p:nvPr/>
        </p:nvSpPr>
        <p:spPr>
          <a:xfrm>
            <a:off x="978789" y="3501667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54488-115D-437A-BE47-000F97E9B45D}"/>
              </a:ext>
            </a:extLst>
          </p:cNvPr>
          <p:cNvSpPr txBox="1"/>
          <p:nvPr/>
        </p:nvSpPr>
        <p:spPr>
          <a:xfrm rot="16200000">
            <a:off x="-816154" y="4453734"/>
            <a:ext cx="260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Types of packet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9E2C98-08CB-4B42-9317-DA9868B28C44}"/>
              </a:ext>
            </a:extLst>
          </p:cNvPr>
          <p:cNvGrpSpPr/>
          <p:nvPr/>
        </p:nvGrpSpPr>
        <p:grpSpPr>
          <a:xfrm>
            <a:off x="4898517" y="4927843"/>
            <a:ext cx="2384746" cy="562504"/>
            <a:chOff x="4554789" y="5231406"/>
            <a:chExt cx="2918789" cy="56250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7F2363-1EC4-4441-9312-EE9B84BEE495}"/>
                </a:ext>
              </a:extLst>
            </p:cNvPr>
            <p:cNvSpPr/>
            <p:nvPr/>
          </p:nvSpPr>
          <p:spPr>
            <a:xfrm>
              <a:off x="4554789" y="5231406"/>
              <a:ext cx="2918789" cy="562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chemeClr val="tx1"/>
                  </a:solidFill>
                </a:rPr>
                <a:t>PM</a:t>
              </a:r>
            </a:p>
          </p:txBody>
        </p:sp>
        <p:sp>
          <p:nvSpPr>
            <p:cNvPr id="59" name="Rectangle: Rounded Corners 28">
              <a:extLst>
                <a:ext uri="{FF2B5EF4-FFF2-40B4-BE49-F238E27FC236}">
                  <a16:creationId xmlns:a16="http://schemas.microsoft.com/office/drawing/2014/main" id="{FF924095-09C2-47BB-9042-43B0A835B02E}"/>
                </a:ext>
              </a:extLst>
            </p:cNvPr>
            <p:cNvSpPr/>
            <p:nvPr/>
          </p:nvSpPr>
          <p:spPr>
            <a:xfrm>
              <a:off x="4676256" y="5327986"/>
              <a:ext cx="1918508" cy="35449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Update logs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B7CAC-601B-459F-8C1D-02958EDA9701}"/>
              </a:ext>
            </a:extLst>
          </p:cNvPr>
          <p:cNvGrpSpPr/>
          <p:nvPr/>
        </p:nvGrpSpPr>
        <p:grpSpPr>
          <a:xfrm>
            <a:off x="5205648" y="3643547"/>
            <a:ext cx="1779099" cy="796277"/>
            <a:chOff x="5205648" y="3495909"/>
            <a:chExt cx="1779099" cy="7962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B7D73C5-7D8B-4317-9DB9-D6A941209667}"/>
                </a:ext>
              </a:extLst>
            </p:cNvPr>
            <p:cNvGrpSpPr/>
            <p:nvPr/>
          </p:nvGrpSpPr>
          <p:grpSpPr>
            <a:xfrm>
              <a:off x="6272896" y="3495909"/>
              <a:ext cx="711851" cy="796277"/>
              <a:chOff x="4532664" y="3751664"/>
              <a:chExt cx="1086679" cy="10854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3D03B4B-2AB7-415F-ADDF-DD86BB6538BE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977D80E-9C57-4D7C-BA33-6E226CCD6CEC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1741FAC-0DD8-4E19-9010-E5389D56EE47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DCB6750-FD62-467A-A850-E7A4D014AAAB}"/>
                </a:ext>
              </a:extLst>
            </p:cNvPr>
            <p:cNvGrpSpPr/>
            <p:nvPr/>
          </p:nvGrpSpPr>
          <p:grpSpPr>
            <a:xfrm>
              <a:off x="5205648" y="3495909"/>
              <a:ext cx="711851" cy="796277"/>
              <a:chOff x="4532664" y="3751664"/>
              <a:chExt cx="1086679" cy="108547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E65CA31-B32C-4133-A142-098A13E45CB5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14CAEE6-1C24-4AEB-B917-0BB058C0BAEE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19F1F19-B989-4DA7-BD04-C952CC485C65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0DDA06-7A70-4685-9153-86F164AD3AF5}"/>
              </a:ext>
            </a:extLst>
          </p:cNvPr>
          <p:cNvSpPr txBox="1"/>
          <p:nvPr/>
        </p:nvSpPr>
        <p:spPr>
          <a:xfrm>
            <a:off x="3570512" y="3796509"/>
            <a:ext cx="16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 queues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536501-F403-4932-843E-CA18F58DD1FC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628821" y="3163982"/>
            <a:ext cx="1" cy="47956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FFD99AC-E1FD-4F1A-9132-0635C223FC7D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628821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46BA4AF-ED5C-49FC-B722-C16BF319556C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5561574" y="3155529"/>
            <a:ext cx="0" cy="48801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F6B69AC-FB25-4F4B-AAB7-9A1CEAE299B3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5561573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A9E83D57-4081-4F02-A4A7-C4C41CDCE027}"/>
              </a:ext>
            </a:extLst>
          </p:cNvPr>
          <p:cNvSpPr/>
          <p:nvPr/>
        </p:nvSpPr>
        <p:spPr>
          <a:xfrm>
            <a:off x="3434169" y="4489305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0D0B801-6389-42D6-A88F-BC8EB0DFA1DC}"/>
              </a:ext>
            </a:extLst>
          </p:cNvPr>
          <p:cNvSpPr txBox="1"/>
          <p:nvPr/>
        </p:nvSpPr>
        <p:spPr>
          <a:xfrm>
            <a:off x="3973273" y="4586547"/>
            <a:ext cx="1394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Look up request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FA4D705-3A84-42AB-99C4-AC4AD4C19B1E}"/>
              </a:ext>
            </a:extLst>
          </p:cNvPr>
          <p:cNvSpPr/>
          <p:nvPr/>
        </p:nvSpPr>
        <p:spPr>
          <a:xfrm>
            <a:off x="6028690" y="1798071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3D5DB9-D951-4B30-B8D0-8BBD3C5F04D5}"/>
              </a:ext>
            </a:extLst>
          </p:cNvPr>
          <p:cNvSpPr txBox="1"/>
          <p:nvPr/>
        </p:nvSpPr>
        <p:spPr>
          <a:xfrm>
            <a:off x="6543244" y="1881156"/>
            <a:ext cx="3671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Resend the request to the server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55AA90D-53B3-43FF-9926-8A5A8E00121E}"/>
              </a:ext>
            </a:extLst>
          </p:cNvPr>
          <p:cNvSpPr/>
          <p:nvPr/>
        </p:nvSpPr>
        <p:spPr>
          <a:xfrm rot="5400000">
            <a:off x="4631041" y="3701885"/>
            <a:ext cx="1813324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Look up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BED703C8-0E5A-4633-BEE5-25D23309B6ED}"/>
              </a:ext>
            </a:extLst>
          </p:cNvPr>
          <p:cNvSpPr/>
          <p:nvPr/>
        </p:nvSpPr>
        <p:spPr>
          <a:xfrm flipH="1">
            <a:off x="9137888" y="2415804"/>
            <a:ext cx="1402478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err="1"/>
              <a:t>Retrans</a:t>
            </a:r>
            <a:endParaRPr lang="en-US" sz="2000" b="1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227536B-4AC8-439E-914C-EFC3F1897945}"/>
              </a:ext>
            </a:extLst>
          </p:cNvPr>
          <p:cNvSpPr txBox="1"/>
          <p:nvPr/>
        </p:nvSpPr>
        <p:spPr>
          <a:xfrm>
            <a:off x="10145641" y="3108513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EC964B-625F-4494-B790-D84E29DFF95C}"/>
              </a:ext>
            </a:extLst>
          </p:cNvPr>
          <p:cNvGrpSpPr/>
          <p:nvPr/>
        </p:nvGrpSpPr>
        <p:grpSpPr>
          <a:xfrm>
            <a:off x="10540567" y="2412391"/>
            <a:ext cx="1194111" cy="830997"/>
            <a:chOff x="9832458" y="1148141"/>
            <a:chExt cx="1487563" cy="103521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271086-B023-4F6F-AC70-E0855F87CB6D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C4CE826-D4BA-4ED8-BDD7-8C9E5C98E9A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912E0948-7974-424E-B366-30C7D736521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D0360677-7527-402E-8B8A-6C5136EE9C9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4930ECC-BD23-4F93-BEB3-83C38CA4B01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2EE7DC7-260A-4E72-AF7F-738F4B53ED6D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71ABC2-D99A-4E5F-9AB3-A6F49D19C90B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AA43E79-5847-4034-B69A-D1FAD170392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30D310D-25B8-4448-B014-DCEE832C394B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3972D63-E9D0-4542-82FC-B7B550BF78C8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图片 39">
              <a:extLst>
                <a:ext uri="{FF2B5EF4-FFF2-40B4-BE49-F238E27FC236}">
                  <a16:creationId xmlns:a16="http://schemas.microsoft.com/office/drawing/2014/main" id="{0DD95A8F-D338-4CE1-A29A-8993F65A1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56CAC1F-A3C4-4E77-8EC8-FB7F59547D30}"/>
              </a:ext>
            </a:extLst>
          </p:cNvPr>
          <p:cNvGrpSpPr/>
          <p:nvPr/>
        </p:nvGrpSpPr>
        <p:grpSpPr>
          <a:xfrm>
            <a:off x="810842" y="2379536"/>
            <a:ext cx="712952" cy="608556"/>
            <a:chOff x="1023046" y="2182983"/>
            <a:chExt cx="1598140" cy="136412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755D5351-E29F-4067-8A87-72BFE3ACA1FD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4163F4FF-086E-4E06-B24F-6050FDDAF46E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DF321282-0FF4-4F3B-9CAA-7FC619397E86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840B213-CC63-480D-8E05-B2CD1F76DD62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ACEDB41-10DE-4BE0-A295-173E7493AAB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8D6CE01-B2A4-490A-BFD4-FA4CF91D1A8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1B99ED0-D941-476A-8DBB-81FA95567D2F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94059D1-23B2-495B-AA31-A0BA2BCF3F89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1730044-EEC8-4662-B9A3-D9456661A60C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53E20B44-BDE5-4E9B-BC82-576168AE9C57}"/>
              </a:ext>
            </a:extLst>
          </p:cNvPr>
          <p:cNvSpPr txBox="1"/>
          <p:nvPr/>
        </p:nvSpPr>
        <p:spPr>
          <a:xfrm>
            <a:off x="306304" y="292822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35CDCE82-1114-4217-A040-38A9F6F3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36</a:t>
            </a:fld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E06E79B-4E43-46FD-BC79-81796002F3A0}"/>
              </a:ext>
            </a:extLst>
          </p:cNvPr>
          <p:cNvSpPr/>
          <p:nvPr/>
        </p:nvSpPr>
        <p:spPr>
          <a:xfrm>
            <a:off x="978789" y="4767404"/>
            <a:ext cx="1695062" cy="48851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>
                <a:solidFill>
                  <a:schemeClr val="tx1"/>
                </a:solidFill>
              </a:rPr>
              <a:t>Retrans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06034EF-09F8-489D-90BF-6326995F81DA}"/>
              </a:ext>
            </a:extLst>
          </p:cNvPr>
          <p:cNvSpPr/>
          <p:nvPr/>
        </p:nvSpPr>
        <p:spPr>
          <a:xfrm>
            <a:off x="978789" y="4139748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ACK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52349537-DB4C-495A-BB07-42473B621665}"/>
              </a:ext>
            </a:extLst>
          </p:cNvPr>
          <p:cNvSpPr/>
          <p:nvPr/>
        </p:nvSpPr>
        <p:spPr>
          <a:xfrm rot="16200000">
            <a:off x="5708890" y="3665886"/>
            <a:ext cx="1823318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Read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0DB17C2-EA08-49D1-9FF0-D157015208DB}"/>
              </a:ext>
            </a:extLst>
          </p:cNvPr>
          <p:cNvSpPr txBox="1"/>
          <p:nvPr/>
        </p:nvSpPr>
        <p:spPr>
          <a:xfrm>
            <a:off x="7156148" y="4269124"/>
            <a:ext cx="1502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Read logged request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78E2E4C-D308-479C-8BEC-43B8BB06EE0C}"/>
              </a:ext>
            </a:extLst>
          </p:cNvPr>
          <p:cNvSpPr/>
          <p:nvPr/>
        </p:nvSpPr>
        <p:spPr>
          <a:xfrm>
            <a:off x="7486864" y="3753546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9B5CB9C-B441-4BE9-8D88-35DF1C5493BF}"/>
              </a:ext>
            </a:extLst>
          </p:cNvPr>
          <p:cNvSpPr/>
          <p:nvPr/>
        </p:nvSpPr>
        <p:spPr>
          <a:xfrm>
            <a:off x="3112297" y="2512734"/>
            <a:ext cx="1356910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CC86171-6977-47E0-AA39-AC1BD2F2645B}"/>
              </a:ext>
            </a:extLst>
          </p:cNvPr>
          <p:cNvSpPr/>
          <p:nvPr/>
        </p:nvSpPr>
        <p:spPr>
          <a:xfrm>
            <a:off x="7804271" y="2512734"/>
            <a:ext cx="133420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432D4080-F68B-4A1E-8679-08C14E8C85D1}"/>
              </a:ext>
            </a:extLst>
          </p:cNvPr>
          <p:cNvSpPr/>
          <p:nvPr/>
        </p:nvSpPr>
        <p:spPr>
          <a:xfrm>
            <a:off x="6770455" y="2789252"/>
            <a:ext cx="2384746" cy="60182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Resend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8CE83B27-B0B5-45E0-AF75-1FB8E64997AE}"/>
              </a:ext>
            </a:extLst>
          </p:cNvPr>
          <p:cNvSpPr/>
          <p:nvPr/>
        </p:nvSpPr>
        <p:spPr>
          <a:xfrm>
            <a:off x="9172255" y="2783863"/>
            <a:ext cx="1334203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Request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30E671E-5572-4555-B842-52A1A53628BF}"/>
              </a:ext>
            </a:extLst>
          </p:cNvPr>
          <p:cNvSpPr txBox="1"/>
          <p:nvPr/>
        </p:nvSpPr>
        <p:spPr>
          <a:xfrm>
            <a:off x="810842" y="1075053"/>
            <a:ext cx="417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Look up logged request</a:t>
            </a:r>
          </a:p>
          <a:p>
            <a:r>
              <a:rPr lang="en-US" sz="2400"/>
              <a:t>Read logged request</a:t>
            </a:r>
          </a:p>
          <a:p>
            <a:r>
              <a:rPr lang="en-US" sz="2400"/>
              <a:t>Resend request to the server 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7BAEC4A-C7FD-44E1-937B-04A566A5A207}"/>
              </a:ext>
            </a:extLst>
          </p:cNvPr>
          <p:cNvSpPr/>
          <p:nvPr/>
        </p:nvSpPr>
        <p:spPr>
          <a:xfrm>
            <a:off x="306827" y="1120575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B1FEE0F-EBFD-4A03-8494-36F1D7DFF3B8}"/>
              </a:ext>
            </a:extLst>
          </p:cNvPr>
          <p:cNvSpPr/>
          <p:nvPr/>
        </p:nvSpPr>
        <p:spPr>
          <a:xfrm>
            <a:off x="314275" y="1501726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389CA40-A257-4F0A-87DE-FDFEC8452F41}"/>
              </a:ext>
            </a:extLst>
          </p:cNvPr>
          <p:cNvSpPr/>
          <p:nvPr/>
        </p:nvSpPr>
        <p:spPr>
          <a:xfrm>
            <a:off x="321723" y="1893006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0355675-A7B9-4846-B772-6BD0257944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1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7"/>
    </mc:Choice>
    <mc:Fallback xmlns="">
      <p:transition spd="slow" advTm="1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73" grpId="0" animBg="1"/>
      <p:bldP spid="78" grpId="0"/>
      <p:bldP spid="79" grpId="0" animBg="1"/>
      <p:bldP spid="80" grpId="0"/>
      <p:bldP spid="43" grpId="0" animBg="1"/>
      <p:bldP spid="84" grpId="0" animBg="1"/>
      <p:bldP spid="85" grpId="0"/>
      <p:bldP spid="86" grpId="0" animBg="1"/>
      <p:bldP spid="77" grpId="0" animBg="1"/>
      <p:bldP spid="89" grpId="0" animBg="1"/>
      <p:bldP spid="92" grpId="0" animBg="1"/>
      <p:bldP spid="117" grpId="0" animBg="1"/>
      <p:bldP spid="1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761009B-C9A3-42BD-A1E1-5CDCEB0C7E4F}"/>
              </a:ext>
            </a:extLst>
          </p:cNvPr>
          <p:cNvCxnSpPr>
            <a:cxnSpLocks/>
          </p:cNvCxnSpPr>
          <p:nvPr/>
        </p:nvCxnSpPr>
        <p:spPr>
          <a:xfrm>
            <a:off x="9159391" y="2831660"/>
            <a:ext cx="1335107" cy="0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56BA74D-1DDA-4542-A80C-C964547D0272}"/>
              </a:ext>
            </a:extLst>
          </p:cNvPr>
          <p:cNvCxnSpPr>
            <a:cxnSpLocks/>
          </p:cNvCxnSpPr>
          <p:nvPr/>
        </p:nvCxnSpPr>
        <p:spPr>
          <a:xfrm>
            <a:off x="1575745" y="2840849"/>
            <a:ext cx="1514293" cy="2699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5198"/>
            <a:ext cx="10515600" cy="1325563"/>
          </a:xfrm>
        </p:spPr>
        <p:txBody>
          <a:bodyPr/>
          <a:lstStyle/>
          <a:p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 packet processing: Bypass</a:t>
            </a:r>
            <a:endParaRPr lang="en-US" b="1"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91729B-B146-43C5-9A65-F357FA9F6537}"/>
              </a:ext>
            </a:extLst>
          </p:cNvPr>
          <p:cNvSpPr/>
          <p:nvPr/>
        </p:nvSpPr>
        <p:spPr>
          <a:xfrm>
            <a:off x="3526901" y="2400204"/>
            <a:ext cx="5318426" cy="3261849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C21F2F-BE83-4482-A8A4-844A5E01C82C}"/>
              </a:ext>
            </a:extLst>
          </p:cNvPr>
          <p:cNvSpPr/>
          <p:nvPr/>
        </p:nvSpPr>
        <p:spPr>
          <a:xfrm>
            <a:off x="5088832" y="2538054"/>
            <a:ext cx="2004117" cy="6174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MAT Pipeline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8FD285-46E5-48AA-8243-A0849C7627C3}"/>
              </a:ext>
            </a:extLst>
          </p:cNvPr>
          <p:cNvCxnSpPr>
            <a:cxnSpLocks/>
            <a:stCxn id="74" idx="3"/>
            <a:endCxn id="38" idx="1"/>
          </p:cNvCxnSpPr>
          <p:nvPr/>
        </p:nvCxnSpPr>
        <p:spPr>
          <a:xfrm>
            <a:off x="4469207" y="2844867"/>
            <a:ext cx="619625" cy="192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A43042-E472-45BA-871D-B092B8F1A08C}"/>
              </a:ext>
            </a:extLst>
          </p:cNvPr>
          <p:cNvCxnSpPr>
            <a:cxnSpLocks/>
            <a:stCxn id="38" idx="3"/>
            <a:endCxn id="76" idx="1"/>
          </p:cNvCxnSpPr>
          <p:nvPr/>
        </p:nvCxnSpPr>
        <p:spPr>
          <a:xfrm flipV="1">
            <a:off x="7092949" y="2844867"/>
            <a:ext cx="711322" cy="192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9EF932-A661-4297-9B6D-2B866262645F}"/>
              </a:ext>
            </a:extLst>
          </p:cNvPr>
          <p:cNvSpPr/>
          <p:nvPr/>
        </p:nvSpPr>
        <p:spPr>
          <a:xfrm>
            <a:off x="0" y="6079523"/>
            <a:ext cx="11868147" cy="66426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</a:rPr>
              <a:t>PMNet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forwards</a:t>
            </a:r>
            <a:r>
              <a:rPr lang="en-US" sz="2800">
                <a:solidFill>
                  <a:schemeClr val="tx1"/>
                </a:solidFill>
              </a:rPr>
              <a:t> Bypass packets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6C3F93-94C5-C641-815A-7CCE30EEFDFB}"/>
              </a:ext>
            </a:extLst>
          </p:cNvPr>
          <p:cNvSpPr/>
          <p:nvPr/>
        </p:nvSpPr>
        <p:spPr>
          <a:xfrm>
            <a:off x="978789" y="3501667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54488-115D-437A-BE47-000F97E9B45D}"/>
              </a:ext>
            </a:extLst>
          </p:cNvPr>
          <p:cNvSpPr txBox="1"/>
          <p:nvPr/>
        </p:nvSpPr>
        <p:spPr>
          <a:xfrm rot="16200000">
            <a:off x="-816154" y="4453734"/>
            <a:ext cx="260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Types of packet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9E2C98-08CB-4B42-9317-DA9868B28C44}"/>
              </a:ext>
            </a:extLst>
          </p:cNvPr>
          <p:cNvGrpSpPr/>
          <p:nvPr/>
        </p:nvGrpSpPr>
        <p:grpSpPr>
          <a:xfrm>
            <a:off x="4898517" y="4927843"/>
            <a:ext cx="2384746" cy="562504"/>
            <a:chOff x="4554789" y="5231406"/>
            <a:chExt cx="2918789" cy="56250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7F2363-1EC4-4441-9312-EE9B84BEE495}"/>
                </a:ext>
              </a:extLst>
            </p:cNvPr>
            <p:cNvSpPr/>
            <p:nvPr/>
          </p:nvSpPr>
          <p:spPr>
            <a:xfrm>
              <a:off x="4554789" y="5231406"/>
              <a:ext cx="2918789" cy="562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chemeClr val="tx1"/>
                  </a:solidFill>
                </a:rPr>
                <a:t>PM</a:t>
              </a:r>
            </a:p>
          </p:txBody>
        </p:sp>
        <p:sp>
          <p:nvSpPr>
            <p:cNvPr id="59" name="Rectangle: Rounded Corners 28">
              <a:extLst>
                <a:ext uri="{FF2B5EF4-FFF2-40B4-BE49-F238E27FC236}">
                  <a16:creationId xmlns:a16="http://schemas.microsoft.com/office/drawing/2014/main" id="{FF924095-09C2-47BB-9042-43B0A835B02E}"/>
                </a:ext>
              </a:extLst>
            </p:cNvPr>
            <p:cNvSpPr/>
            <p:nvPr/>
          </p:nvSpPr>
          <p:spPr>
            <a:xfrm>
              <a:off x="4676256" y="5327986"/>
              <a:ext cx="1918508" cy="35449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Update logs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B7CAC-601B-459F-8C1D-02958EDA9701}"/>
              </a:ext>
            </a:extLst>
          </p:cNvPr>
          <p:cNvGrpSpPr/>
          <p:nvPr/>
        </p:nvGrpSpPr>
        <p:grpSpPr>
          <a:xfrm>
            <a:off x="5205648" y="3643547"/>
            <a:ext cx="1779099" cy="796277"/>
            <a:chOff x="5205648" y="3495909"/>
            <a:chExt cx="1779099" cy="7962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B7D73C5-7D8B-4317-9DB9-D6A941209667}"/>
                </a:ext>
              </a:extLst>
            </p:cNvPr>
            <p:cNvGrpSpPr/>
            <p:nvPr/>
          </p:nvGrpSpPr>
          <p:grpSpPr>
            <a:xfrm>
              <a:off x="6272896" y="3495909"/>
              <a:ext cx="711851" cy="796277"/>
              <a:chOff x="4532664" y="3751664"/>
              <a:chExt cx="1086679" cy="10854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3D03B4B-2AB7-415F-ADDF-DD86BB6538BE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977D80E-9C57-4D7C-BA33-6E226CCD6CEC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1741FAC-0DD8-4E19-9010-E5389D56EE47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DCB6750-FD62-467A-A850-E7A4D014AAAB}"/>
                </a:ext>
              </a:extLst>
            </p:cNvPr>
            <p:cNvGrpSpPr/>
            <p:nvPr/>
          </p:nvGrpSpPr>
          <p:grpSpPr>
            <a:xfrm>
              <a:off x="5205648" y="3495909"/>
              <a:ext cx="711851" cy="796277"/>
              <a:chOff x="4532664" y="3751664"/>
              <a:chExt cx="1086679" cy="108547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E65CA31-B32C-4133-A142-098A13E45CB5}"/>
                  </a:ext>
                </a:extLst>
              </p:cNvPr>
              <p:cNvSpPr/>
              <p:nvPr/>
            </p:nvSpPr>
            <p:spPr>
              <a:xfrm>
                <a:off x="4532666" y="3751664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14CAEE6-1C24-4AEB-B917-0BB058C0BAEE}"/>
                  </a:ext>
                </a:extLst>
              </p:cNvPr>
              <p:cNvSpPr/>
              <p:nvPr/>
            </p:nvSpPr>
            <p:spPr>
              <a:xfrm>
                <a:off x="4532665" y="4113490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19F1F19-B989-4DA7-BD04-C952CC485C65}"/>
                  </a:ext>
                </a:extLst>
              </p:cNvPr>
              <p:cNvSpPr/>
              <p:nvPr/>
            </p:nvSpPr>
            <p:spPr>
              <a:xfrm>
                <a:off x="4532664" y="4475316"/>
                <a:ext cx="1086677" cy="3618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0DDA06-7A70-4685-9153-86F164AD3AF5}"/>
              </a:ext>
            </a:extLst>
          </p:cNvPr>
          <p:cNvSpPr txBox="1"/>
          <p:nvPr/>
        </p:nvSpPr>
        <p:spPr>
          <a:xfrm>
            <a:off x="3570512" y="3796509"/>
            <a:ext cx="16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 queues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536501-F403-4932-843E-CA18F58DD1FC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628821" y="3163982"/>
            <a:ext cx="1" cy="47956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FFD99AC-E1FD-4F1A-9132-0635C223FC7D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628821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46BA4AF-ED5C-49FC-B722-C16BF319556C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5561574" y="3155529"/>
            <a:ext cx="0" cy="48801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F6B69AC-FB25-4F4B-AAB7-9A1CEAE299B3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5561573" y="4439824"/>
            <a:ext cx="0" cy="48801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1FA4D705-3A84-42AB-99C4-AC4AD4C19B1E}"/>
              </a:ext>
            </a:extLst>
          </p:cNvPr>
          <p:cNvSpPr/>
          <p:nvPr/>
        </p:nvSpPr>
        <p:spPr>
          <a:xfrm>
            <a:off x="4291336" y="1798071"/>
            <a:ext cx="545120" cy="545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3D5DB9-D951-4B30-B8D0-8BBD3C5F04D5}"/>
              </a:ext>
            </a:extLst>
          </p:cNvPr>
          <p:cNvSpPr txBox="1"/>
          <p:nvPr/>
        </p:nvSpPr>
        <p:spPr>
          <a:xfrm>
            <a:off x="4805890" y="1881156"/>
            <a:ext cx="3671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Forward the request to the server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BED703C8-0E5A-4633-BEE5-25D23309B6ED}"/>
              </a:ext>
            </a:extLst>
          </p:cNvPr>
          <p:cNvSpPr/>
          <p:nvPr/>
        </p:nvSpPr>
        <p:spPr>
          <a:xfrm>
            <a:off x="1558859" y="2603357"/>
            <a:ext cx="1518134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Bypass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227536B-4AC8-439E-914C-EFC3F1897945}"/>
              </a:ext>
            </a:extLst>
          </p:cNvPr>
          <p:cNvSpPr txBox="1"/>
          <p:nvPr/>
        </p:nvSpPr>
        <p:spPr>
          <a:xfrm>
            <a:off x="10145641" y="3108513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Server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EC964B-625F-4494-B790-D84E29DFF95C}"/>
              </a:ext>
            </a:extLst>
          </p:cNvPr>
          <p:cNvGrpSpPr/>
          <p:nvPr/>
        </p:nvGrpSpPr>
        <p:grpSpPr>
          <a:xfrm>
            <a:off x="10540567" y="2412391"/>
            <a:ext cx="1194111" cy="830997"/>
            <a:chOff x="9832458" y="1148141"/>
            <a:chExt cx="1487563" cy="103521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271086-B023-4F6F-AC70-E0855F87CB6D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C4CE826-D4BA-4ED8-BDD7-8C9E5C98E9A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912E0948-7974-424E-B366-30C7D736521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D0360677-7527-402E-8B8A-6C5136EE9C9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4930ECC-BD23-4F93-BEB3-83C38CA4B01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2EE7DC7-260A-4E72-AF7F-738F4B53ED6D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71ABC2-D99A-4E5F-9AB3-A6F49D19C90B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AA43E79-5847-4034-B69A-D1FAD170392A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30D310D-25B8-4448-B014-DCEE832C394B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3972D63-E9D0-4542-82FC-B7B550BF78C8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图片 39">
              <a:extLst>
                <a:ext uri="{FF2B5EF4-FFF2-40B4-BE49-F238E27FC236}">
                  <a16:creationId xmlns:a16="http://schemas.microsoft.com/office/drawing/2014/main" id="{0DD95A8F-D338-4CE1-A29A-8993F65A1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56CAC1F-A3C4-4E77-8EC8-FB7F59547D30}"/>
              </a:ext>
            </a:extLst>
          </p:cNvPr>
          <p:cNvGrpSpPr/>
          <p:nvPr/>
        </p:nvGrpSpPr>
        <p:grpSpPr>
          <a:xfrm>
            <a:off x="810842" y="2379536"/>
            <a:ext cx="712952" cy="608556"/>
            <a:chOff x="1023046" y="2182983"/>
            <a:chExt cx="1598140" cy="136412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755D5351-E29F-4067-8A87-72BFE3ACA1FD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4163F4FF-086E-4E06-B24F-6050FDDAF46E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DF321282-0FF4-4F3B-9CAA-7FC619397E86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840B213-CC63-480D-8E05-B2CD1F76DD62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ACEDB41-10DE-4BE0-A295-173E7493AAB2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8D6CE01-B2A4-490A-BFD4-FA4CF91D1A8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1B99ED0-D941-476A-8DBB-81FA95567D2F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94059D1-23B2-495B-AA31-A0BA2BCF3F89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1730044-EEC8-4662-B9A3-D9456661A60C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53E20B44-BDE5-4E9B-BC82-576168AE9C57}"/>
              </a:ext>
            </a:extLst>
          </p:cNvPr>
          <p:cNvSpPr txBox="1"/>
          <p:nvPr/>
        </p:nvSpPr>
        <p:spPr>
          <a:xfrm>
            <a:off x="306304" y="2928225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Client</a:t>
            </a: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35CDCE82-1114-4217-A040-38A9F6F3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21A2DE-06E9-498E-AB8C-B9260A269C9D}" type="slidenum">
              <a:rPr lang="en-US" smtClean="0"/>
              <a:t>37</a:t>
            </a:fld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06034EF-09F8-489D-90BF-6326995F81DA}"/>
              </a:ext>
            </a:extLst>
          </p:cNvPr>
          <p:cNvSpPr/>
          <p:nvPr/>
        </p:nvSpPr>
        <p:spPr>
          <a:xfrm>
            <a:off x="978789" y="4139748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ACK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C1962E8-C8A0-4C82-AB77-9B3003D82EA9}"/>
              </a:ext>
            </a:extLst>
          </p:cNvPr>
          <p:cNvSpPr/>
          <p:nvPr/>
        </p:nvSpPr>
        <p:spPr>
          <a:xfrm>
            <a:off x="3112297" y="2512734"/>
            <a:ext cx="1356910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0B77369-A521-4FF5-8701-8DFCE5557DF5}"/>
              </a:ext>
            </a:extLst>
          </p:cNvPr>
          <p:cNvSpPr/>
          <p:nvPr/>
        </p:nvSpPr>
        <p:spPr>
          <a:xfrm>
            <a:off x="7804271" y="2512734"/>
            <a:ext cx="1334204" cy="6642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432D4080-F68B-4A1E-8679-08C14E8C85D1}"/>
              </a:ext>
            </a:extLst>
          </p:cNvPr>
          <p:cNvSpPr/>
          <p:nvPr/>
        </p:nvSpPr>
        <p:spPr>
          <a:xfrm>
            <a:off x="3143538" y="2541060"/>
            <a:ext cx="5994933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Forward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ECC7ADE-CEFE-44CE-8886-FEDCA4391869}"/>
              </a:ext>
            </a:extLst>
          </p:cNvPr>
          <p:cNvSpPr/>
          <p:nvPr/>
        </p:nvSpPr>
        <p:spPr>
          <a:xfrm>
            <a:off x="978789" y="5376736"/>
            <a:ext cx="1695062" cy="48851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Bypass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DA6D18-3D77-48B7-BDE7-6889DA1973BF}"/>
              </a:ext>
            </a:extLst>
          </p:cNvPr>
          <p:cNvSpPr/>
          <p:nvPr/>
        </p:nvSpPr>
        <p:spPr>
          <a:xfrm>
            <a:off x="978789" y="4767404"/>
            <a:ext cx="1695062" cy="488515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>
                <a:solidFill>
                  <a:schemeClr val="bg2">
                    <a:lumMod val="75000"/>
                  </a:schemeClr>
                </a:solidFill>
              </a:rPr>
              <a:t>Retrans</a:t>
            </a:r>
            <a:endParaRPr lang="en-US" sz="28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E5B3B817-929C-423B-B533-ECEC954F97F2}"/>
              </a:ext>
            </a:extLst>
          </p:cNvPr>
          <p:cNvSpPr/>
          <p:nvPr/>
        </p:nvSpPr>
        <p:spPr>
          <a:xfrm>
            <a:off x="9150329" y="2603357"/>
            <a:ext cx="1390039" cy="4670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Bypass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7CD4DC6-9F60-47AF-89FF-53E9493EB5C2}"/>
              </a:ext>
            </a:extLst>
          </p:cNvPr>
          <p:cNvSpPr txBox="1"/>
          <p:nvPr/>
        </p:nvSpPr>
        <p:spPr>
          <a:xfrm>
            <a:off x="810842" y="1075053"/>
            <a:ext cx="435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Forward the request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03B925C-DD3B-44C2-A9E2-F0CCD8A47F50}"/>
              </a:ext>
            </a:extLst>
          </p:cNvPr>
          <p:cNvSpPr/>
          <p:nvPr/>
        </p:nvSpPr>
        <p:spPr>
          <a:xfrm>
            <a:off x="306827" y="1120575"/>
            <a:ext cx="389749" cy="390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232B37-1CF2-47F7-BD75-D78C15706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2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79" grpId="0" animBg="1"/>
      <p:bldP spid="80" grpId="0"/>
      <p:bldP spid="75" grpId="0" animBg="1"/>
      <p:bldP spid="77" grpId="0" animBg="1"/>
      <p:bldP spid="89" grpId="0" animBg="1"/>
      <p:bldP spid="9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箭头: 左右 41">
            <a:extLst>
              <a:ext uri="{FF2B5EF4-FFF2-40B4-BE49-F238E27FC236}">
                <a16:creationId xmlns:a16="http://schemas.microsoft.com/office/drawing/2014/main" id="{AAD4501B-D0DB-4D21-8D86-BC058F675F83}"/>
              </a:ext>
            </a:extLst>
          </p:cNvPr>
          <p:cNvSpPr/>
          <p:nvPr/>
        </p:nvSpPr>
        <p:spPr>
          <a:xfrm>
            <a:off x="5060216" y="4339480"/>
            <a:ext cx="514651" cy="2278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D7B14-6872-4605-BD56-3BFD5EC7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C472-70A5-4BB9-BB12-FE7B9C81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8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logs update requests </a:t>
            </a:r>
            <a:r>
              <a:rPr lang="en-US">
                <a:latin typeface="+mn-lt"/>
              </a:rPr>
              <a:t>to move the server off the critical path</a:t>
            </a:r>
          </a:p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r>
              <a:rPr lang="en-US">
                <a:latin typeface="+mn-lt"/>
              </a:rPr>
              <a:t>Applications of </a:t>
            </a:r>
            <a:r>
              <a:rPr lang="en-US" err="1">
                <a:latin typeface="+mn-lt"/>
              </a:rPr>
              <a:t>PMNet</a:t>
            </a:r>
            <a:r>
              <a:rPr lang="en-US">
                <a:latin typeface="+mn-lt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EA75B-9046-4417-89D9-F6B28997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38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8F639C-1C7A-4490-9261-F611319D3289}"/>
              </a:ext>
            </a:extLst>
          </p:cNvPr>
          <p:cNvGrpSpPr/>
          <p:nvPr/>
        </p:nvGrpSpPr>
        <p:grpSpPr>
          <a:xfrm>
            <a:off x="751877" y="4242506"/>
            <a:ext cx="536092" cy="457593"/>
            <a:chOff x="1501862" y="4072096"/>
            <a:chExt cx="569221" cy="4858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5585259-2777-4DE8-B267-3BF9868E3348}"/>
                </a:ext>
              </a:extLst>
            </p:cNvPr>
            <p:cNvSpPr/>
            <p:nvPr/>
          </p:nvSpPr>
          <p:spPr>
            <a:xfrm>
              <a:off x="1501862" y="4072096"/>
              <a:ext cx="569221" cy="145865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4790A31-6014-4E29-993B-E7EAFF1EC47A}"/>
                </a:ext>
              </a:extLst>
            </p:cNvPr>
            <p:cNvSpPr/>
            <p:nvPr/>
          </p:nvSpPr>
          <p:spPr>
            <a:xfrm>
              <a:off x="1501862" y="4242099"/>
              <a:ext cx="569221" cy="145865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D79F4B-322B-420E-9CE6-F1948DD86FAA}"/>
                </a:ext>
              </a:extLst>
            </p:cNvPr>
            <p:cNvSpPr/>
            <p:nvPr/>
          </p:nvSpPr>
          <p:spPr>
            <a:xfrm>
              <a:off x="1501862" y="4412102"/>
              <a:ext cx="569221" cy="145865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68D580-5642-44E5-A7B8-9862160BE68F}"/>
                </a:ext>
              </a:extLst>
            </p:cNvPr>
            <p:cNvSpPr/>
            <p:nvPr/>
          </p:nvSpPr>
          <p:spPr>
            <a:xfrm>
              <a:off x="1560871" y="4126030"/>
              <a:ext cx="37997" cy="3799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09B77F-AAA0-453B-93FE-599C25084C80}"/>
                </a:ext>
              </a:extLst>
            </p:cNvPr>
            <p:cNvSpPr/>
            <p:nvPr/>
          </p:nvSpPr>
          <p:spPr>
            <a:xfrm>
              <a:off x="1560871" y="4296033"/>
              <a:ext cx="37997" cy="3799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A94BB12-9854-4D3B-B230-3332A40E477B}"/>
                </a:ext>
              </a:extLst>
            </p:cNvPr>
            <p:cNvSpPr/>
            <p:nvPr/>
          </p:nvSpPr>
          <p:spPr>
            <a:xfrm>
              <a:off x="1560871" y="4466036"/>
              <a:ext cx="37997" cy="3799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E6E101-FF8E-479D-8518-EC0666A386E3}"/>
                </a:ext>
              </a:extLst>
            </p:cNvPr>
            <p:cNvCxnSpPr/>
            <p:nvPr/>
          </p:nvCxnSpPr>
          <p:spPr>
            <a:xfrm>
              <a:off x="1655009" y="4145028"/>
              <a:ext cx="35691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D1B841-4ACB-49E8-BE9F-C43FE3619C3B}"/>
                </a:ext>
              </a:extLst>
            </p:cNvPr>
            <p:cNvCxnSpPr/>
            <p:nvPr/>
          </p:nvCxnSpPr>
          <p:spPr>
            <a:xfrm>
              <a:off x="1655009" y="4315031"/>
              <a:ext cx="35691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CD0C47-0AC4-4684-BE5A-E973B3B5AC31}"/>
                </a:ext>
              </a:extLst>
            </p:cNvPr>
            <p:cNvCxnSpPr/>
            <p:nvPr/>
          </p:nvCxnSpPr>
          <p:spPr>
            <a:xfrm>
              <a:off x="1655009" y="4485035"/>
              <a:ext cx="35691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F99D8F-45A1-42AA-86EC-6AB04E0E68A0}"/>
              </a:ext>
            </a:extLst>
          </p:cNvPr>
          <p:cNvGrpSpPr/>
          <p:nvPr/>
        </p:nvGrpSpPr>
        <p:grpSpPr>
          <a:xfrm>
            <a:off x="4532404" y="4243427"/>
            <a:ext cx="759399" cy="528475"/>
            <a:chOff x="7301764" y="4072096"/>
            <a:chExt cx="835075" cy="58113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E5E6C55-C889-480B-9411-A6A33CFF5EA9}"/>
                </a:ext>
              </a:extLst>
            </p:cNvPr>
            <p:cNvGrpSpPr/>
            <p:nvPr/>
          </p:nvGrpSpPr>
          <p:grpSpPr>
            <a:xfrm>
              <a:off x="7301764" y="4072096"/>
              <a:ext cx="541665" cy="462350"/>
              <a:chOff x="1023046" y="2182983"/>
              <a:chExt cx="1598140" cy="136412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877D352-CA6D-40D6-B497-4C96885AC58F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B6F8C7E-A145-45FE-ADA8-06A09316FE69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321F82A-5097-47F9-9F12-1680BACD6FFD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2887496-4713-47A6-A388-66DDE899867A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91D49A9-8872-4D8A-AB6A-21393369EDF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9D6F76C-E28A-4316-9580-508651FC45C8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516BC9F-3483-4837-BA26-7833D5730F30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C17F02E-E83F-45EB-BACD-65C02B859E6D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2D5637-52C3-4F43-8D29-534C92FCDD06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id="{3B2A4802-B115-4E34-A98E-2E444F3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2215" y="4341879"/>
              <a:ext cx="304624" cy="311356"/>
            </a:xfrm>
            <a:prstGeom prst="rect">
              <a:avLst/>
            </a:prstGeom>
          </p:spPr>
        </p:pic>
      </p:grpSp>
      <p:sp>
        <p:nvSpPr>
          <p:cNvPr id="29" name="箭头: 左右 41">
            <a:extLst>
              <a:ext uri="{FF2B5EF4-FFF2-40B4-BE49-F238E27FC236}">
                <a16:creationId xmlns:a16="http://schemas.microsoft.com/office/drawing/2014/main" id="{BBA900AD-0735-4519-9403-3813B8F3E1FA}"/>
              </a:ext>
            </a:extLst>
          </p:cNvPr>
          <p:cNvSpPr/>
          <p:nvPr/>
        </p:nvSpPr>
        <p:spPr>
          <a:xfrm>
            <a:off x="1299651" y="4356375"/>
            <a:ext cx="514651" cy="2278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C80A087-4A57-4046-A618-34AADD885C27}"/>
              </a:ext>
            </a:extLst>
          </p:cNvPr>
          <p:cNvGrpSpPr/>
          <p:nvPr/>
        </p:nvGrpSpPr>
        <p:grpSpPr>
          <a:xfrm>
            <a:off x="1821986" y="4249486"/>
            <a:ext cx="848213" cy="427690"/>
            <a:chOff x="4518273" y="1677836"/>
            <a:chExt cx="1103254" cy="556288"/>
          </a:xfrm>
        </p:grpSpPr>
        <p:sp>
          <p:nvSpPr>
            <p:cNvPr id="47" name="Cloud 46">
              <a:extLst>
                <a:ext uri="{FF2B5EF4-FFF2-40B4-BE49-F238E27FC236}">
                  <a16:creationId xmlns:a16="http://schemas.microsoft.com/office/drawing/2014/main" id="{24CC16E9-6601-4E87-92C9-823CBF291349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5905E2-B5E2-42C1-AAE9-D21592C22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69" name="箭头: 左右 41">
            <a:extLst>
              <a:ext uri="{FF2B5EF4-FFF2-40B4-BE49-F238E27FC236}">
                <a16:creationId xmlns:a16="http://schemas.microsoft.com/office/drawing/2014/main" id="{EDA9AC96-05A8-4E09-B78D-DA648801C8E5}"/>
              </a:ext>
            </a:extLst>
          </p:cNvPr>
          <p:cNvSpPr/>
          <p:nvPr/>
        </p:nvSpPr>
        <p:spPr>
          <a:xfrm>
            <a:off x="2655007" y="4350771"/>
            <a:ext cx="514651" cy="2278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3BEC216-ECEF-4A38-96C6-251DA4BC0BD7}"/>
              </a:ext>
            </a:extLst>
          </p:cNvPr>
          <p:cNvSpPr/>
          <p:nvPr/>
        </p:nvSpPr>
        <p:spPr>
          <a:xfrm>
            <a:off x="4023458" y="4339481"/>
            <a:ext cx="514651" cy="2278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ED5649-ADD8-42ED-946E-B988BF4C4C67}"/>
              </a:ext>
            </a:extLst>
          </p:cNvPr>
          <p:cNvSpPr txBox="1"/>
          <p:nvPr/>
        </p:nvSpPr>
        <p:spPr>
          <a:xfrm>
            <a:off x="2508275" y="5073342"/>
            <a:ext cx="181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Replication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B51EBBA-BCC0-4304-99EB-BD626A24EEB4}"/>
              </a:ext>
            </a:extLst>
          </p:cNvPr>
          <p:cNvGrpSpPr/>
          <p:nvPr/>
        </p:nvGrpSpPr>
        <p:grpSpPr>
          <a:xfrm>
            <a:off x="3163563" y="4262952"/>
            <a:ext cx="848213" cy="427690"/>
            <a:chOff x="4518273" y="1677836"/>
            <a:chExt cx="1103254" cy="556288"/>
          </a:xfrm>
        </p:grpSpPr>
        <p:sp>
          <p:nvSpPr>
            <p:cNvPr id="119" name="Cloud 118">
              <a:extLst>
                <a:ext uri="{FF2B5EF4-FFF2-40B4-BE49-F238E27FC236}">
                  <a16:creationId xmlns:a16="http://schemas.microsoft.com/office/drawing/2014/main" id="{FA64F46F-7D5B-4447-9389-71C8DB3C61D4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11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201CB8A-F59E-4B10-BEDF-FB50E8DD0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C76620C-DA88-42C1-A3D6-EE8048B10789}"/>
              </a:ext>
            </a:extLst>
          </p:cNvPr>
          <p:cNvGrpSpPr/>
          <p:nvPr/>
        </p:nvGrpSpPr>
        <p:grpSpPr>
          <a:xfrm>
            <a:off x="5577784" y="4243427"/>
            <a:ext cx="759399" cy="528475"/>
            <a:chOff x="7301764" y="4072096"/>
            <a:chExt cx="835075" cy="581139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05C0C09D-3DFF-41F7-AE0B-6FC3A0A6BE29}"/>
                </a:ext>
              </a:extLst>
            </p:cNvPr>
            <p:cNvGrpSpPr/>
            <p:nvPr/>
          </p:nvGrpSpPr>
          <p:grpSpPr>
            <a:xfrm>
              <a:off x="7301764" y="4072096"/>
              <a:ext cx="541665" cy="462350"/>
              <a:chOff x="1023046" y="2182983"/>
              <a:chExt cx="1598140" cy="1364127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72FE313C-1ED8-4F7D-9825-EFD084A4990F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AA0DB3AF-D27E-41D7-B623-2B36D8D2B4B8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26F956E-4D63-4F14-9489-C75B13E3A869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113FB8C5-5CA3-4516-AEF9-EEAC5087D1B8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65DD601-389E-405D-8A79-90320C6A9178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38632582-CC77-4EE4-816F-436CE5021E3D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B67CC3E-AE50-4590-86AD-3A13AECA0FEB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EFAE0D9-FF2D-4A6E-92FA-1A5C6F32827E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AC50C00-3076-4719-81CF-85A3924CC64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3" name="图片 39">
              <a:extLst>
                <a:ext uri="{FF2B5EF4-FFF2-40B4-BE49-F238E27FC236}">
                  <a16:creationId xmlns:a16="http://schemas.microsoft.com/office/drawing/2014/main" id="{A95F704F-9F15-4EC2-B04D-46D9E5B1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2215" y="4341879"/>
              <a:ext cx="304624" cy="311356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8EE898B-8195-4327-8410-B304E936A50E}"/>
              </a:ext>
            </a:extLst>
          </p:cNvPr>
          <p:cNvGrpSpPr/>
          <p:nvPr/>
        </p:nvGrpSpPr>
        <p:grpSpPr>
          <a:xfrm>
            <a:off x="7335526" y="4187931"/>
            <a:ext cx="536092" cy="457593"/>
            <a:chOff x="1501862" y="4072096"/>
            <a:chExt cx="569221" cy="485871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7B9443FC-C4B0-42CA-BF87-A0A9305F71E3}"/>
                </a:ext>
              </a:extLst>
            </p:cNvPr>
            <p:cNvSpPr/>
            <p:nvPr/>
          </p:nvSpPr>
          <p:spPr>
            <a:xfrm>
              <a:off x="1501862" y="4072096"/>
              <a:ext cx="569221" cy="145865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5AF5FC46-78B6-47F7-854E-925BF0482B6F}"/>
                </a:ext>
              </a:extLst>
            </p:cNvPr>
            <p:cNvSpPr/>
            <p:nvPr/>
          </p:nvSpPr>
          <p:spPr>
            <a:xfrm>
              <a:off x="1501862" y="4242099"/>
              <a:ext cx="569221" cy="145865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8E4A89B-EB61-4E06-8A4A-9A0D7DE37B47}"/>
                </a:ext>
              </a:extLst>
            </p:cNvPr>
            <p:cNvSpPr/>
            <p:nvPr/>
          </p:nvSpPr>
          <p:spPr>
            <a:xfrm>
              <a:off x="1501862" y="4412102"/>
              <a:ext cx="569221" cy="145865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CAB62BB9-8079-4AE8-A0E7-215494F53BF4}"/>
                </a:ext>
              </a:extLst>
            </p:cNvPr>
            <p:cNvSpPr/>
            <p:nvPr/>
          </p:nvSpPr>
          <p:spPr>
            <a:xfrm>
              <a:off x="1560871" y="4126030"/>
              <a:ext cx="37997" cy="3799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C4D5CA9-A0EC-4EC9-A7A6-5EA85F6CA581}"/>
                </a:ext>
              </a:extLst>
            </p:cNvPr>
            <p:cNvSpPr/>
            <p:nvPr/>
          </p:nvSpPr>
          <p:spPr>
            <a:xfrm>
              <a:off x="1560871" y="4296033"/>
              <a:ext cx="37997" cy="3799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1A2019E-57F0-48FA-8B36-972352CDA0BC}"/>
                </a:ext>
              </a:extLst>
            </p:cNvPr>
            <p:cNvSpPr/>
            <p:nvPr/>
          </p:nvSpPr>
          <p:spPr>
            <a:xfrm>
              <a:off x="1560871" y="4466036"/>
              <a:ext cx="37997" cy="3799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E8CF1F5-8784-443D-BC08-C87339F58969}"/>
                </a:ext>
              </a:extLst>
            </p:cNvPr>
            <p:cNvCxnSpPr/>
            <p:nvPr/>
          </p:nvCxnSpPr>
          <p:spPr>
            <a:xfrm>
              <a:off x="1655009" y="4145028"/>
              <a:ext cx="35691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026131B-BB6F-43AE-ADC9-4D1935277752}"/>
                </a:ext>
              </a:extLst>
            </p:cNvPr>
            <p:cNvCxnSpPr/>
            <p:nvPr/>
          </p:nvCxnSpPr>
          <p:spPr>
            <a:xfrm>
              <a:off x="1655009" y="4315031"/>
              <a:ext cx="35691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84A8CBA-1C5B-4BDF-807B-1CDDAF3CCEAF}"/>
                </a:ext>
              </a:extLst>
            </p:cNvPr>
            <p:cNvCxnSpPr/>
            <p:nvPr/>
          </p:nvCxnSpPr>
          <p:spPr>
            <a:xfrm>
              <a:off x="1655009" y="4485035"/>
              <a:ext cx="35691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B9D3ABF-C790-46A6-B5A9-0C593502CCD2}"/>
              </a:ext>
            </a:extLst>
          </p:cNvPr>
          <p:cNvGrpSpPr/>
          <p:nvPr/>
        </p:nvGrpSpPr>
        <p:grpSpPr>
          <a:xfrm>
            <a:off x="9222433" y="4174773"/>
            <a:ext cx="848213" cy="427690"/>
            <a:chOff x="4518273" y="1677836"/>
            <a:chExt cx="1103254" cy="556288"/>
          </a:xfrm>
        </p:grpSpPr>
        <p:sp>
          <p:nvSpPr>
            <p:cNvPr id="144" name="Cloud 143">
              <a:extLst>
                <a:ext uri="{FF2B5EF4-FFF2-40B4-BE49-F238E27FC236}">
                  <a16:creationId xmlns:a16="http://schemas.microsoft.com/office/drawing/2014/main" id="{D2E3689E-5677-4220-B8CF-6B06189D09E6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544B30E-4D9F-4E66-8EC0-D5865B416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2BB659E-FB33-49BC-83C0-CB885183C3E3}"/>
              </a:ext>
            </a:extLst>
          </p:cNvPr>
          <p:cNvGrpSpPr/>
          <p:nvPr/>
        </p:nvGrpSpPr>
        <p:grpSpPr>
          <a:xfrm>
            <a:off x="11143701" y="4162167"/>
            <a:ext cx="759399" cy="528475"/>
            <a:chOff x="7301764" y="4072096"/>
            <a:chExt cx="835075" cy="581139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ECDE61F-AEF7-44D2-BA58-4E0FD885088B}"/>
                </a:ext>
              </a:extLst>
            </p:cNvPr>
            <p:cNvGrpSpPr/>
            <p:nvPr/>
          </p:nvGrpSpPr>
          <p:grpSpPr>
            <a:xfrm>
              <a:off x="7301764" y="4072096"/>
              <a:ext cx="541665" cy="462350"/>
              <a:chOff x="1023046" y="2182983"/>
              <a:chExt cx="1598140" cy="1364127"/>
            </a:xfrm>
          </p:grpSpPr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1D01CED3-8D99-4C14-8BEE-017A997C3139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8D844ED8-A74D-4DC8-82C1-A5D7973AC48B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69C7F5CA-CF7F-485A-9291-BF110C5BADF2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6B3D540-0C19-4E5E-A6D0-D486866215F6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EE2F080C-CA7D-4775-938F-8102B50328D2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6465087-1E7A-4211-8A6F-6A9382B272DA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C037F76-891E-499A-8EF1-8A58314059A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8928603-1D28-4053-9E5D-9FAB62CB2071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8D0CA2E-65D6-4D97-B50B-44D40847338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8" name="图片 39">
              <a:extLst>
                <a:ext uri="{FF2B5EF4-FFF2-40B4-BE49-F238E27FC236}">
                  <a16:creationId xmlns:a16="http://schemas.microsoft.com/office/drawing/2014/main" id="{341D4301-A01E-49AF-A104-21E9244B2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2215" y="4341879"/>
              <a:ext cx="304624" cy="311356"/>
            </a:xfrm>
            <a:prstGeom prst="rect">
              <a:avLst/>
            </a:prstGeom>
          </p:spPr>
        </p:pic>
      </p:grp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379C0F7A-E61F-4F95-BE17-17B0459C1B76}"/>
              </a:ext>
            </a:extLst>
          </p:cNvPr>
          <p:cNvSpPr/>
          <p:nvPr/>
        </p:nvSpPr>
        <p:spPr>
          <a:xfrm flipH="1">
            <a:off x="7884282" y="4372997"/>
            <a:ext cx="1297157" cy="443464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/>
              <a:t>Response</a:t>
            </a:r>
          </a:p>
        </p:txBody>
      </p:sp>
      <p:sp>
        <p:nvSpPr>
          <p:cNvPr id="160" name="Arrow: Right 159">
            <a:extLst>
              <a:ext uri="{FF2B5EF4-FFF2-40B4-BE49-F238E27FC236}">
                <a16:creationId xmlns:a16="http://schemas.microsoft.com/office/drawing/2014/main" id="{BFC0857C-6F81-449A-A8A7-A9D5DD5C94EE}"/>
              </a:ext>
            </a:extLst>
          </p:cNvPr>
          <p:cNvSpPr/>
          <p:nvPr/>
        </p:nvSpPr>
        <p:spPr>
          <a:xfrm>
            <a:off x="7902447" y="4034886"/>
            <a:ext cx="1314768" cy="4434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/>
              <a:t>Request</a:t>
            </a:r>
          </a:p>
        </p:txBody>
      </p:sp>
      <p:sp>
        <p:nvSpPr>
          <p:cNvPr id="161" name="箭头: 左右 41">
            <a:extLst>
              <a:ext uri="{FF2B5EF4-FFF2-40B4-BE49-F238E27FC236}">
                <a16:creationId xmlns:a16="http://schemas.microsoft.com/office/drawing/2014/main" id="{08E5DE03-3ACF-4097-9284-62013AABFEF4}"/>
              </a:ext>
            </a:extLst>
          </p:cNvPr>
          <p:cNvSpPr/>
          <p:nvPr/>
        </p:nvSpPr>
        <p:spPr>
          <a:xfrm>
            <a:off x="10098079" y="4265953"/>
            <a:ext cx="1009846" cy="22785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099070B-FA99-4875-B181-5296837AEF0B}"/>
              </a:ext>
            </a:extLst>
          </p:cNvPr>
          <p:cNvSpPr txBox="1"/>
          <p:nvPr/>
        </p:nvSpPr>
        <p:spPr>
          <a:xfrm>
            <a:off x="8841268" y="5077037"/>
            <a:ext cx="181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Caching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8DF6F830-36D6-489F-A846-A037198824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2"/>
    </mc:Choice>
    <mc:Fallback xmlns="">
      <p:transition spd="slow" advTm="2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86" grpId="0" animBg="1"/>
      <p:bldP spid="29" grpId="0" animBg="1"/>
      <p:bldP spid="69" grpId="0" animBg="1"/>
      <p:bldP spid="73" grpId="0" animBg="1"/>
      <p:bldP spid="87" grpId="0"/>
      <p:bldP spid="159" grpId="0" animBg="1"/>
      <p:bldP spid="160" grpId="0" animBg="1"/>
      <p:bldP spid="161" grpId="0" animBg="1"/>
      <p:bldP spid="1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1BE8-4924-4E52-A72F-0112FD0F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Helvetica"/>
              </a:rPr>
              <a:t>Outline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58EC-9C5D-4967-B929-24B149B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39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30AF9-12DF-4154-852B-C7F0F137133A}"/>
              </a:ext>
            </a:extLst>
          </p:cNvPr>
          <p:cNvSpPr/>
          <p:nvPr/>
        </p:nvSpPr>
        <p:spPr>
          <a:xfrm>
            <a:off x="3287785" y="1362006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Background and Motivation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4E9DB-5449-44CC-945B-50189E4D25DA}"/>
              </a:ext>
            </a:extLst>
          </p:cNvPr>
          <p:cNvSpPr/>
          <p:nvPr/>
        </p:nvSpPr>
        <p:spPr>
          <a:xfrm>
            <a:off x="3287782" y="3108957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PMNet Design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064FC-D595-46A6-A3A8-0D34AE8553DC}"/>
              </a:ext>
            </a:extLst>
          </p:cNvPr>
          <p:cNvSpPr/>
          <p:nvPr/>
        </p:nvSpPr>
        <p:spPr>
          <a:xfrm>
            <a:off x="3287782" y="4861161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15EA2-DF05-451E-821C-4076F3B5E5E5}"/>
              </a:ext>
            </a:extLst>
          </p:cNvPr>
          <p:cNvSpPr/>
          <p:nvPr/>
        </p:nvSpPr>
        <p:spPr>
          <a:xfrm>
            <a:off x="3287782" y="5740928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B27E9-26AC-4C37-B51E-D42B567C5303}"/>
              </a:ext>
            </a:extLst>
          </p:cNvPr>
          <p:cNvSpPr/>
          <p:nvPr/>
        </p:nvSpPr>
        <p:spPr>
          <a:xfrm>
            <a:off x="3287782" y="3981394"/>
            <a:ext cx="5616429" cy="75194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Caching and Replication</a:t>
            </a:r>
            <a:endParaRPr lang="en-US" sz="2800" b="1">
              <a:solidFill>
                <a:schemeClr val="tx1"/>
              </a:solidFill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D32947-264F-4AA1-9A20-9E3BC5B2D503}"/>
              </a:ext>
            </a:extLst>
          </p:cNvPr>
          <p:cNvSpPr/>
          <p:nvPr/>
        </p:nvSpPr>
        <p:spPr>
          <a:xfrm>
            <a:off x="3287782" y="2236520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In-network Data Persistence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F1CB7F-2AF8-4EFD-925E-74590D44A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6"/>
    </mc:Choice>
    <mc:Fallback xmlns="">
      <p:transition spd="slow" advTm="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C8B7-74AE-439C-B38B-1D39A383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2674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  <a:cs typeface="Helvetica"/>
              </a:rPr>
              <a:t>Storage Applications in Datacenter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60527-50D8-4F90-929E-1901BA28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</a:t>
            </a:fld>
            <a:endParaRPr lang="en-US"/>
          </a:p>
        </p:txBody>
      </p:sp>
      <p:grpSp>
        <p:nvGrpSpPr>
          <p:cNvPr id="17" name="Group 50">
            <a:extLst>
              <a:ext uri="{FF2B5EF4-FFF2-40B4-BE49-F238E27FC236}">
                <a16:creationId xmlns:a16="http://schemas.microsoft.com/office/drawing/2014/main" id="{9D8AE6F7-C9B9-4814-A67C-839F069A0A90}"/>
              </a:ext>
            </a:extLst>
          </p:cNvPr>
          <p:cNvGrpSpPr/>
          <p:nvPr/>
        </p:nvGrpSpPr>
        <p:grpSpPr>
          <a:xfrm>
            <a:off x="2271336" y="3554273"/>
            <a:ext cx="964896" cy="823606"/>
            <a:chOff x="1023046" y="2182983"/>
            <a:chExt cx="1598140" cy="1364127"/>
          </a:xfrm>
        </p:grpSpPr>
        <p:sp>
          <p:nvSpPr>
            <p:cNvPr id="8" name="Rectangle: Rounded Corners 51">
              <a:extLst>
                <a:ext uri="{FF2B5EF4-FFF2-40B4-BE49-F238E27FC236}">
                  <a16:creationId xmlns:a16="http://schemas.microsoft.com/office/drawing/2014/main" id="{8F221370-74CF-4831-B5AC-4ECB9C7CA113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52">
              <a:extLst>
                <a:ext uri="{FF2B5EF4-FFF2-40B4-BE49-F238E27FC236}">
                  <a16:creationId xmlns:a16="http://schemas.microsoft.com/office/drawing/2014/main" id="{2627FD95-8DBE-4910-BA8F-2D4567FB40EF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53">
              <a:extLst>
                <a:ext uri="{FF2B5EF4-FFF2-40B4-BE49-F238E27FC236}">
                  <a16:creationId xmlns:a16="http://schemas.microsoft.com/office/drawing/2014/main" id="{637B1808-EFED-492B-87E6-72BCE0DF9042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54">
              <a:extLst>
                <a:ext uri="{FF2B5EF4-FFF2-40B4-BE49-F238E27FC236}">
                  <a16:creationId xmlns:a16="http://schemas.microsoft.com/office/drawing/2014/main" id="{7498969A-6E85-4A1F-AA15-FB5801353F0E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55">
              <a:extLst>
                <a:ext uri="{FF2B5EF4-FFF2-40B4-BE49-F238E27FC236}">
                  <a16:creationId xmlns:a16="http://schemas.microsoft.com/office/drawing/2014/main" id="{E593A9F4-61B6-447C-82FC-86FC2124E14B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56">
              <a:extLst>
                <a:ext uri="{FF2B5EF4-FFF2-40B4-BE49-F238E27FC236}">
                  <a16:creationId xmlns:a16="http://schemas.microsoft.com/office/drawing/2014/main" id="{D33A833F-6A33-4D1E-8B3A-5A7FD016BCFC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57">
              <a:extLst>
                <a:ext uri="{FF2B5EF4-FFF2-40B4-BE49-F238E27FC236}">
                  <a16:creationId xmlns:a16="http://schemas.microsoft.com/office/drawing/2014/main" id="{6B2411C7-1AE2-41CD-9A89-6EE1281824F7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9">
              <a:extLst>
                <a:ext uri="{FF2B5EF4-FFF2-40B4-BE49-F238E27FC236}">
                  <a16:creationId xmlns:a16="http://schemas.microsoft.com/office/drawing/2014/main" id="{D6F8296D-699C-4803-B98C-ECFA994FEAEA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8">
              <a:extLst>
                <a:ext uri="{FF2B5EF4-FFF2-40B4-BE49-F238E27FC236}">
                  <a16:creationId xmlns:a16="http://schemas.microsoft.com/office/drawing/2014/main" id="{3DF22936-5E6A-4399-B6D8-A99CC662C6AE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78">
            <a:extLst>
              <a:ext uri="{FF2B5EF4-FFF2-40B4-BE49-F238E27FC236}">
                <a16:creationId xmlns:a16="http://schemas.microsoft.com/office/drawing/2014/main" id="{92577EA5-9686-47BE-8A31-39780569E6D4}"/>
              </a:ext>
            </a:extLst>
          </p:cNvPr>
          <p:cNvGrpSpPr/>
          <p:nvPr/>
        </p:nvGrpSpPr>
        <p:grpSpPr>
          <a:xfrm>
            <a:off x="8993401" y="3598862"/>
            <a:ext cx="964896" cy="823606"/>
            <a:chOff x="1023046" y="2182983"/>
            <a:chExt cx="1598140" cy="1364127"/>
          </a:xfrm>
        </p:grpSpPr>
        <p:sp>
          <p:nvSpPr>
            <p:cNvPr id="21" name="Rectangle: Rounded Corners 79">
              <a:extLst>
                <a:ext uri="{FF2B5EF4-FFF2-40B4-BE49-F238E27FC236}">
                  <a16:creationId xmlns:a16="http://schemas.microsoft.com/office/drawing/2014/main" id="{7C19B941-853C-4D8B-B1E7-491C3C411A20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80">
              <a:extLst>
                <a:ext uri="{FF2B5EF4-FFF2-40B4-BE49-F238E27FC236}">
                  <a16:creationId xmlns:a16="http://schemas.microsoft.com/office/drawing/2014/main" id="{A5118257-0EAC-49C4-9192-CC6F05453C22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85">
              <a:extLst>
                <a:ext uri="{FF2B5EF4-FFF2-40B4-BE49-F238E27FC236}">
                  <a16:creationId xmlns:a16="http://schemas.microsoft.com/office/drawing/2014/main" id="{D2FA2865-ADE6-446C-B04B-49E2181FCEDA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88">
              <a:extLst>
                <a:ext uri="{FF2B5EF4-FFF2-40B4-BE49-F238E27FC236}">
                  <a16:creationId xmlns:a16="http://schemas.microsoft.com/office/drawing/2014/main" id="{50888485-142D-4B4D-B7F3-12747DB97E0B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89">
              <a:extLst>
                <a:ext uri="{FF2B5EF4-FFF2-40B4-BE49-F238E27FC236}">
                  <a16:creationId xmlns:a16="http://schemas.microsoft.com/office/drawing/2014/main" id="{39C09EE6-1D7A-41C7-AF94-79CAF6798096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90">
              <a:extLst>
                <a:ext uri="{FF2B5EF4-FFF2-40B4-BE49-F238E27FC236}">
                  <a16:creationId xmlns:a16="http://schemas.microsoft.com/office/drawing/2014/main" id="{4DE83668-C781-40D1-AE01-925BEB475567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91">
              <a:extLst>
                <a:ext uri="{FF2B5EF4-FFF2-40B4-BE49-F238E27FC236}">
                  <a16:creationId xmlns:a16="http://schemas.microsoft.com/office/drawing/2014/main" id="{24BD8078-22C1-4479-8B7F-C962FB2F71E0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92">
              <a:extLst>
                <a:ext uri="{FF2B5EF4-FFF2-40B4-BE49-F238E27FC236}">
                  <a16:creationId xmlns:a16="http://schemas.microsoft.com/office/drawing/2014/main" id="{ABD9CEBD-1C53-4110-9E00-A1B7158D0D8B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93">
              <a:extLst>
                <a:ext uri="{FF2B5EF4-FFF2-40B4-BE49-F238E27FC236}">
                  <a16:creationId xmlns:a16="http://schemas.microsoft.com/office/drawing/2014/main" id="{8F3B9B85-79C4-4747-80EB-009529EA26AE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图片 39">
            <a:extLst>
              <a:ext uri="{FF2B5EF4-FFF2-40B4-BE49-F238E27FC236}">
                <a16:creationId xmlns:a16="http://schemas.microsoft.com/office/drawing/2014/main" id="{4F896773-ECBC-467E-9321-F740E567A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278" y="4059980"/>
            <a:ext cx="542643" cy="554635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CC0969A2-F36C-4FCB-8F3B-F9680E1DD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525" y="2507499"/>
            <a:ext cx="809090" cy="817652"/>
          </a:xfrm>
          <a:prstGeom prst="rect">
            <a:avLst/>
          </a:prstGeom>
        </p:spPr>
      </p:pic>
      <p:pic>
        <p:nvPicPr>
          <p:cNvPr id="18" name="图片 19" descr="图标&#10;&#10;已自动生成说明">
            <a:extLst>
              <a:ext uri="{FF2B5EF4-FFF2-40B4-BE49-F238E27FC236}">
                <a16:creationId xmlns:a16="http://schemas.microsoft.com/office/drawing/2014/main" id="{98379264-306C-414B-B3EC-A251D4294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965" y="2813370"/>
            <a:ext cx="593440" cy="610564"/>
          </a:xfrm>
          <a:prstGeom prst="rect">
            <a:avLst/>
          </a:prstGeom>
        </p:spPr>
      </p:pic>
      <p:pic>
        <p:nvPicPr>
          <p:cNvPr id="20" name="图片 32" descr="图标&#10;&#10;已自动生成说明">
            <a:extLst>
              <a:ext uri="{FF2B5EF4-FFF2-40B4-BE49-F238E27FC236}">
                <a16:creationId xmlns:a16="http://schemas.microsoft.com/office/drawing/2014/main" id="{F10F278F-8C7E-4D6C-99A9-F6209F904B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84" t="-373" r="16279"/>
          <a:stretch/>
        </p:blipFill>
        <p:spPr>
          <a:xfrm>
            <a:off x="9090448" y="2541435"/>
            <a:ext cx="626539" cy="519270"/>
          </a:xfrm>
          <a:prstGeom prst="rect">
            <a:avLst/>
          </a:prstGeom>
        </p:spPr>
      </p:pic>
      <p:pic>
        <p:nvPicPr>
          <p:cNvPr id="33" name="图片 33" descr="徽标, 公司名称&#10;&#10;已自动生成说明">
            <a:extLst>
              <a:ext uri="{FF2B5EF4-FFF2-40B4-BE49-F238E27FC236}">
                <a16:creationId xmlns:a16="http://schemas.microsoft.com/office/drawing/2014/main" id="{C7DB0796-427B-4FBB-8700-A04D374CD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7801" y="2708053"/>
            <a:ext cx="625119" cy="520879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A0B9F74-8925-403F-8D19-DF0B81E445E9}"/>
              </a:ext>
            </a:extLst>
          </p:cNvPr>
          <p:cNvGrpSpPr/>
          <p:nvPr/>
        </p:nvGrpSpPr>
        <p:grpSpPr>
          <a:xfrm>
            <a:off x="4563041" y="3402103"/>
            <a:ext cx="2960332" cy="1025212"/>
            <a:chOff x="4563041" y="2959340"/>
            <a:chExt cx="2960332" cy="1025212"/>
          </a:xfrm>
        </p:grpSpPr>
        <p:sp>
          <p:nvSpPr>
            <p:cNvPr id="19" name="Cloud 62">
              <a:extLst>
                <a:ext uri="{FF2B5EF4-FFF2-40B4-BE49-F238E27FC236}">
                  <a16:creationId xmlns:a16="http://schemas.microsoft.com/office/drawing/2014/main" id="{496D4744-8EE4-4C40-8C4D-788568D30A6A}"/>
                </a:ext>
              </a:extLst>
            </p:cNvPr>
            <p:cNvSpPr/>
            <p:nvPr/>
          </p:nvSpPr>
          <p:spPr>
            <a:xfrm>
              <a:off x="4563041" y="2959340"/>
              <a:ext cx="2960332" cy="102521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13971A92-FF7F-45F3-9A53-29B314B8AD0E}"/>
                </a:ext>
              </a:extLst>
            </p:cNvPr>
            <p:cNvSpPr txBox="1"/>
            <p:nvPr/>
          </p:nvSpPr>
          <p:spPr>
            <a:xfrm>
              <a:off x="4968878" y="3180933"/>
              <a:ext cx="207102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b="1">
                  <a:cs typeface="Helvetica"/>
                </a:rPr>
                <a:t>Network</a:t>
              </a:r>
              <a:endParaRPr lang="zh-CN"/>
            </a:p>
          </p:txBody>
        </p:sp>
      </p:grpSp>
      <p:sp>
        <p:nvSpPr>
          <p:cNvPr id="6" name="箭头: 左右 5">
            <a:extLst>
              <a:ext uri="{FF2B5EF4-FFF2-40B4-BE49-F238E27FC236}">
                <a16:creationId xmlns:a16="http://schemas.microsoft.com/office/drawing/2014/main" id="{EE7D21EF-0B94-4AFF-BDA5-5EDB88659675}"/>
              </a:ext>
            </a:extLst>
          </p:cNvPr>
          <p:cNvSpPr/>
          <p:nvPr/>
        </p:nvSpPr>
        <p:spPr>
          <a:xfrm>
            <a:off x="7648908" y="3837805"/>
            <a:ext cx="121443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左右 41">
            <a:extLst>
              <a:ext uri="{FF2B5EF4-FFF2-40B4-BE49-F238E27FC236}">
                <a16:creationId xmlns:a16="http://schemas.microsoft.com/office/drawing/2014/main" id="{0475019D-96B5-426F-A3BD-0F6D799A81E7}"/>
              </a:ext>
            </a:extLst>
          </p:cNvPr>
          <p:cNvSpPr/>
          <p:nvPr/>
        </p:nvSpPr>
        <p:spPr>
          <a:xfrm>
            <a:off x="3320986" y="3837805"/>
            <a:ext cx="121443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E6E58E-C302-9144-AEC2-FFFE24428FD5}"/>
              </a:ext>
            </a:extLst>
          </p:cNvPr>
          <p:cNvSpPr txBox="1"/>
          <p:nvPr/>
        </p:nvSpPr>
        <p:spPr>
          <a:xfrm>
            <a:off x="3687185" y="2737309"/>
            <a:ext cx="20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Social networking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220171-B361-D143-8D65-0AF7DA3638B7}"/>
              </a:ext>
            </a:extLst>
          </p:cNvPr>
          <p:cNvSpPr txBox="1"/>
          <p:nvPr/>
        </p:nvSpPr>
        <p:spPr>
          <a:xfrm>
            <a:off x="7627824" y="2499864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MariaDB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52B025-118C-E84C-A60F-292FDC8AD83B}"/>
              </a:ext>
            </a:extLst>
          </p:cNvPr>
          <p:cNvSpPr txBox="1"/>
          <p:nvPr/>
        </p:nvSpPr>
        <p:spPr>
          <a:xfrm>
            <a:off x="8747709" y="2118186"/>
            <a:ext cx="134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Memcached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1B7FA5-4F6D-1243-B878-CA90EF550308}"/>
              </a:ext>
            </a:extLst>
          </p:cNvPr>
          <p:cNvSpPr txBox="1"/>
          <p:nvPr/>
        </p:nvSpPr>
        <p:spPr>
          <a:xfrm>
            <a:off x="9977870" y="2407864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Redis</a:t>
            </a:r>
          </a:p>
        </p:txBody>
      </p:sp>
      <p:sp>
        <p:nvSpPr>
          <p:cNvPr id="47" name="矩形: 圆角 4">
            <a:extLst>
              <a:ext uri="{FF2B5EF4-FFF2-40B4-BE49-F238E27FC236}">
                <a16:creationId xmlns:a16="http://schemas.microsoft.com/office/drawing/2014/main" id="{BE381D0B-211C-432F-B3DC-C65B6D139A00}"/>
              </a:ext>
            </a:extLst>
          </p:cNvPr>
          <p:cNvSpPr/>
          <p:nvPr/>
        </p:nvSpPr>
        <p:spPr>
          <a:xfrm>
            <a:off x="1190" y="5614987"/>
            <a:ext cx="12191997" cy="9167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Latency</a:t>
            </a:r>
            <a:r>
              <a:rPr lang="en-US" sz="3200">
                <a:solidFill>
                  <a:schemeClr val="tx1"/>
                </a:solidFill>
              </a:rPr>
              <a:t> of accessing data on the storage server is critical to the performance of those applications</a:t>
            </a:r>
            <a:endParaRPr lang="zh-CN" altLang="en-US" sz="3200">
              <a:solidFill>
                <a:schemeClr val="tx1"/>
              </a:solidFill>
              <a:cs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B10B0E-9FE9-4EA8-BCFA-D35FF97E77DA}"/>
              </a:ext>
            </a:extLst>
          </p:cNvPr>
          <p:cNvSpPr txBox="1"/>
          <p:nvPr/>
        </p:nvSpPr>
        <p:spPr>
          <a:xfrm>
            <a:off x="1460842" y="4638208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 Applications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CF8452-06F9-4FF1-86F7-F57372BFFFF4}"/>
              </a:ext>
            </a:extLst>
          </p:cNvPr>
          <p:cNvSpPr txBox="1"/>
          <p:nvPr/>
        </p:nvSpPr>
        <p:spPr>
          <a:xfrm>
            <a:off x="8182907" y="4638208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Storage Servers</a:t>
            </a:r>
          </a:p>
        </p:txBody>
      </p:sp>
      <p:pic>
        <p:nvPicPr>
          <p:cNvPr id="49" name="图片 39">
            <a:extLst>
              <a:ext uri="{FF2B5EF4-FFF2-40B4-BE49-F238E27FC236}">
                <a16:creationId xmlns:a16="http://schemas.microsoft.com/office/drawing/2014/main" id="{3A902246-76B0-49E7-8629-83EA93835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038" y="2528031"/>
            <a:ext cx="542643" cy="55463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0BEFC91-6CAD-4F38-BE89-BCBB954D4C0F}"/>
              </a:ext>
            </a:extLst>
          </p:cNvPr>
          <p:cNvSpPr txBox="1"/>
          <p:nvPr/>
        </p:nvSpPr>
        <p:spPr>
          <a:xfrm>
            <a:off x="1001262" y="3068639"/>
            <a:ext cx="204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Online Transaction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53AC9-4B51-493F-85DA-601764F388AE}"/>
              </a:ext>
            </a:extLst>
          </p:cNvPr>
          <p:cNvSpPr txBox="1"/>
          <p:nvPr/>
        </p:nvSpPr>
        <p:spPr>
          <a:xfrm>
            <a:off x="623764" y="1333006"/>
            <a:ext cx="1014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Common datacenter applications store data in separate storage servers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D2B8E5-B388-482A-9273-15B0464ED8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6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2"/>
    </mc:Choice>
    <mc:Fallback xmlns="">
      <p:transition spd="slow" advTm="2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4" grpId="0"/>
      <p:bldP spid="45" grpId="0"/>
      <p:bldP spid="46" grpId="0"/>
      <p:bldP spid="47" grpId="0" animBg="1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707679-77EF-48E6-8E59-1FB197A5B9AA}"/>
              </a:ext>
            </a:extLst>
          </p:cNvPr>
          <p:cNvGrpSpPr/>
          <p:nvPr/>
        </p:nvGrpSpPr>
        <p:grpSpPr>
          <a:xfrm>
            <a:off x="3141677" y="3259851"/>
            <a:ext cx="6375627" cy="2803248"/>
            <a:chOff x="3297520" y="2729500"/>
            <a:chExt cx="6151280" cy="227517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5347947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7398374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B38C54-A569-4B19-AB5D-C22ECA6EF25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852688"/>
            <a:ext cx="0" cy="180565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36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Replication : Baseline replication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2032796"/>
            <a:ext cx="699270" cy="596877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307387" y="2618478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6561043" y="2632375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Primary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4604660" y="2047526"/>
            <a:ext cx="1263439" cy="556288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2224418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40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5728677"/>
            <a:ext cx="0" cy="703385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740710"/>
            <a:ext cx="0" cy="44725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201959" y="3321360"/>
            <a:ext cx="4127759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186431" y="5359319"/>
            <a:ext cx="4144850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7064227" y="2032796"/>
            <a:ext cx="1078820" cy="75076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553000" y="2175030"/>
            <a:ext cx="98449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5888883" y="2179253"/>
            <a:ext cx="114948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EBBF4C-9859-41BF-A15B-98ED821A0261}"/>
              </a:ext>
            </a:extLst>
          </p:cNvPr>
          <p:cNvGrpSpPr/>
          <p:nvPr/>
        </p:nvGrpSpPr>
        <p:grpSpPr>
          <a:xfrm>
            <a:off x="9158437" y="2037919"/>
            <a:ext cx="1078820" cy="750764"/>
            <a:chOff x="9832458" y="1148141"/>
            <a:chExt cx="1487563" cy="103521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982B42E-5E0F-4509-A6C8-1850EEBF7C47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B0CAF30C-0A21-4BE5-A8E8-0B6A0E78825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0870233-D7CB-4C44-A9D3-A87A3F3BB12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D8AE73C-EA69-460D-95F9-8D238224906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ECC3FB9-894A-4CAF-9831-802C3F1F9963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044E2BF-AFBB-42DA-ABA1-DB0BF4DBF973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7C6D40D-70ED-49F8-A2E0-5878D4140A04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B754AA5-507F-4154-9782-5D37D00CE827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AD07E6E-5AFD-43D7-BAD4-3B8A0CDD97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9DD1458-25D3-4A5D-82C9-78BB48DE693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图片 39">
              <a:extLst>
                <a:ext uri="{FF2B5EF4-FFF2-40B4-BE49-F238E27FC236}">
                  <a16:creationId xmlns:a16="http://schemas.microsoft.com/office/drawing/2014/main" id="{5520B3BE-F3BB-42DB-BB8E-EB258724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DB4F104-FF69-4995-B1F7-905B55AA9A04}"/>
              </a:ext>
            </a:extLst>
          </p:cNvPr>
          <p:cNvSpPr txBox="1"/>
          <p:nvPr/>
        </p:nvSpPr>
        <p:spPr>
          <a:xfrm>
            <a:off x="8677428" y="263237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Replica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8B7BA8BD-232B-49C5-85CB-B3DFA1D35512}"/>
              </a:ext>
            </a:extLst>
          </p:cNvPr>
          <p:cNvSpPr/>
          <p:nvPr/>
        </p:nvSpPr>
        <p:spPr>
          <a:xfrm rot="197461">
            <a:off x="7428278" y="3616533"/>
            <a:ext cx="2043101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Replicate</a:t>
            </a:r>
          </a:p>
        </p:txBody>
      </p: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F6FC1131-9C99-4E86-ABC5-0AAFE3A86D8F}"/>
              </a:ext>
            </a:extLst>
          </p:cNvPr>
          <p:cNvSpPr/>
          <p:nvPr/>
        </p:nvSpPr>
        <p:spPr>
          <a:xfrm rot="5400000">
            <a:off x="6826921" y="4109380"/>
            <a:ext cx="744106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39F452AF-4995-4DDF-9425-F707532B18E7}"/>
              </a:ext>
            </a:extLst>
          </p:cNvPr>
          <p:cNvSpPr/>
          <p:nvPr/>
        </p:nvSpPr>
        <p:spPr>
          <a:xfrm rot="21447258" flipH="1">
            <a:off x="7431705" y="4904214"/>
            <a:ext cx="204129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8CBD649-F0C0-491A-A488-1D4D0C2E1127}"/>
              </a:ext>
            </a:extLst>
          </p:cNvPr>
          <p:cNvSpPr txBox="1"/>
          <p:nvPr/>
        </p:nvSpPr>
        <p:spPr>
          <a:xfrm>
            <a:off x="5752322" y="3959350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Process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ADDCB7-4397-4F2F-8856-38A1813DD86E}"/>
              </a:ext>
            </a:extLst>
          </p:cNvPr>
          <p:cNvSpPr txBox="1"/>
          <p:nvPr/>
        </p:nvSpPr>
        <p:spPr>
          <a:xfrm>
            <a:off x="9484929" y="4274443"/>
            <a:ext cx="120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Process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3AD2F22-C428-4EEA-9D72-15B9B977E52C}"/>
              </a:ext>
            </a:extLst>
          </p:cNvPr>
          <p:cNvSpPr txBox="1"/>
          <p:nvPr/>
        </p:nvSpPr>
        <p:spPr>
          <a:xfrm>
            <a:off x="4404020" y="2620791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Network</a:t>
            </a:r>
          </a:p>
        </p:txBody>
      </p:sp>
      <p:sp>
        <p:nvSpPr>
          <p:cNvPr id="115" name="箭头: 左右 41">
            <a:extLst>
              <a:ext uri="{FF2B5EF4-FFF2-40B4-BE49-F238E27FC236}">
                <a16:creationId xmlns:a16="http://schemas.microsoft.com/office/drawing/2014/main" id="{14A8C100-DF88-4CCC-B9D0-041ACA282CBB}"/>
              </a:ext>
            </a:extLst>
          </p:cNvPr>
          <p:cNvSpPr/>
          <p:nvPr/>
        </p:nvSpPr>
        <p:spPr>
          <a:xfrm>
            <a:off x="7833011" y="2191380"/>
            <a:ext cx="128915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5CD8854F-E472-479E-BE33-9A397AEDDFB5}"/>
              </a:ext>
            </a:extLst>
          </p:cNvPr>
          <p:cNvSpPr/>
          <p:nvPr/>
        </p:nvSpPr>
        <p:spPr>
          <a:xfrm rot="5400000">
            <a:off x="6871054" y="4829849"/>
            <a:ext cx="655840" cy="38624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96334F-2A3C-44AA-A8F4-646F59B867F8}"/>
              </a:ext>
            </a:extLst>
          </p:cNvPr>
          <p:cNvSpPr txBox="1"/>
          <p:nvPr/>
        </p:nvSpPr>
        <p:spPr>
          <a:xfrm>
            <a:off x="6147766" y="4898070"/>
            <a:ext cx="104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Wait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FBBFA44-B4BD-410D-9D07-75E3EC1EB172}"/>
              </a:ext>
            </a:extLst>
          </p:cNvPr>
          <p:cNvSpPr/>
          <p:nvPr/>
        </p:nvSpPr>
        <p:spPr>
          <a:xfrm>
            <a:off x="5963231" y="4882591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C6EEF0E-83DE-4A11-8301-E0128E231976}"/>
              </a:ext>
            </a:extLst>
          </p:cNvPr>
          <p:cNvSpPr/>
          <p:nvPr/>
        </p:nvSpPr>
        <p:spPr>
          <a:xfrm>
            <a:off x="5628321" y="3950390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463BA1C-406F-43B8-A1E0-889AFA61327D}"/>
              </a:ext>
            </a:extLst>
          </p:cNvPr>
          <p:cNvSpPr/>
          <p:nvPr/>
        </p:nvSpPr>
        <p:spPr>
          <a:xfrm>
            <a:off x="10669511" y="4266703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B9519CB-67C8-4BCB-8E67-3FDB93CC42AA}"/>
              </a:ext>
            </a:extLst>
          </p:cNvPr>
          <p:cNvSpPr/>
          <p:nvPr/>
        </p:nvSpPr>
        <p:spPr>
          <a:xfrm>
            <a:off x="7490050" y="3278358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AA22241-9848-4309-90C8-0766899ADA7E}"/>
              </a:ext>
            </a:extLst>
          </p:cNvPr>
          <p:cNvSpPr txBox="1"/>
          <p:nvPr/>
        </p:nvSpPr>
        <p:spPr>
          <a:xfrm>
            <a:off x="740898" y="799393"/>
            <a:ext cx="11238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Replicate request to all servers</a:t>
            </a:r>
          </a:p>
          <a:p>
            <a:r>
              <a:rPr lang="en-US" sz="2400"/>
              <a:t>Process the request</a:t>
            </a:r>
          </a:p>
          <a:p>
            <a:r>
              <a:rPr lang="en-US" sz="2400"/>
              <a:t>Wait until all servers respond</a:t>
            </a: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F85A8F67-B26E-472A-A882-6EF487596B2C}"/>
              </a:ext>
            </a:extLst>
          </p:cNvPr>
          <p:cNvSpPr/>
          <p:nvPr/>
        </p:nvSpPr>
        <p:spPr>
          <a:xfrm rot="5400000">
            <a:off x="8952130" y="4370290"/>
            <a:ext cx="744106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0" name="Graphic 9" descr="Hourglass Finished with solid fill">
            <a:extLst>
              <a:ext uri="{FF2B5EF4-FFF2-40B4-BE49-F238E27FC236}">
                <a16:creationId xmlns:a16="http://schemas.microsoft.com/office/drawing/2014/main" id="{2600B03B-674C-434E-9CAA-7799A15D9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594" y="3123978"/>
            <a:ext cx="768706" cy="768706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D6C04728-F032-4314-99B7-DFCBE83AFF91}"/>
              </a:ext>
            </a:extLst>
          </p:cNvPr>
          <p:cNvSpPr/>
          <p:nvPr/>
        </p:nvSpPr>
        <p:spPr>
          <a:xfrm>
            <a:off x="397812" y="892300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270F9AF-48DD-4C80-993F-1A40624647A0}"/>
              </a:ext>
            </a:extLst>
          </p:cNvPr>
          <p:cNvSpPr/>
          <p:nvPr/>
        </p:nvSpPr>
        <p:spPr>
          <a:xfrm>
            <a:off x="397811" y="1224661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41B1D09-9BB7-4DD8-8037-BB826B2F1118}"/>
              </a:ext>
            </a:extLst>
          </p:cNvPr>
          <p:cNvSpPr/>
          <p:nvPr/>
        </p:nvSpPr>
        <p:spPr>
          <a:xfrm>
            <a:off x="397811" y="1597137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1B59E2-30C1-4ED6-90CC-251E85BF18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9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1"/>
    </mc:Choice>
    <mc:Fallback xmlns="">
      <p:transition spd="slow" advTm="2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107" grpId="0" animBg="1"/>
      <p:bldP spid="110" grpId="0" animBg="1"/>
      <p:bldP spid="111" grpId="0" animBg="1"/>
      <p:bldP spid="112" grpId="0"/>
      <p:bldP spid="113" grpId="0"/>
      <p:bldP spid="116" grpId="0" animBg="1"/>
      <p:bldP spid="117" grpId="0"/>
      <p:bldP spid="124" grpId="0" animBg="1"/>
      <p:bldP spid="126" grpId="0" animBg="1"/>
      <p:bldP spid="127" grpId="0" animBg="1"/>
      <p:bldP spid="128" grpId="0" animBg="1"/>
      <p:bldP spid="7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707679-77EF-48E6-8E59-1FB197A5B9AA}"/>
              </a:ext>
            </a:extLst>
          </p:cNvPr>
          <p:cNvGrpSpPr/>
          <p:nvPr/>
        </p:nvGrpSpPr>
        <p:grpSpPr>
          <a:xfrm>
            <a:off x="3141677" y="3259851"/>
            <a:ext cx="6375627" cy="2803248"/>
            <a:chOff x="3297520" y="2729500"/>
            <a:chExt cx="6151280" cy="227517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5347947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7398374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B38C54-A569-4B19-AB5D-C22ECA6EF25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2729500"/>
              <a:ext cx="0" cy="2275174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36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Replication : Baseline replication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2032796"/>
            <a:ext cx="699270" cy="596877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307387" y="2618478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6561043" y="2632375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Primary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4604660" y="2047526"/>
            <a:ext cx="1263439" cy="556288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2224418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41</a:t>
            </a:fld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740710"/>
            <a:ext cx="0" cy="44725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201959" y="3321360"/>
            <a:ext cx="4127759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7064227" y="2032796"/>
            <a:ext cx="1078820" cy="75076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553000" y="2175030"/>
            <a:ext cx="98449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5888883" y="2179253"/>
            <a:ext cx="114948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EBBF4C-9859-41BF-A15B-98ED821A0261}"/>
              </a:ext>
            </a:extLst>
          </p:cNvPr>
          <p:cNvGrpSpPr/>
          <p:nvPr/>
        </p:nvGrpSpPr>
        <p:grpSpPr>
          <a:xfrm>
            <a:off x="9158437" y="2037919"/>
            <a:ext cx="1078820" cy="750764"/>
            <a:chOff x="9832458" y="1148141"/>
            <a:chExt cx="1487563" cy="103521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982B42E-5E0F-4509-A6C8-1850EEBF7C47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B0CAF30C-0A21-4BE5-A8E8-0B6A0E78825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0870233-D7CB-4C44-A9D3-A87A3F3BB12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D8AE73C-EA69-460D-95F9-8D238224906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ECC3FB9-894A-4CAF-9831-802C3F1F9963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044E2BF-AFBB-42DA-ABA1-DB0BF4DBF973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7C6D40D-70ED-49F8-A2E0-5878D4140A04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B754AA5-507F-4154-9782-5D37D00CE827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AD07E6E-5AFD-43D7-BAD4-3B8A0CDD97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9DD1458-25D3-4A5D-82C9-78BB48DE693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图片 39">
              <a:extLst>
                <a:ext uri="{FF2B5EF4-FFF2-40B4-BE49-F238E27FC236}">
                  <a16:creationId xmlns:a16="http://schemas.microsoft.com/office/drawing/2014/main" id="{5520B3BE-F3BB-42DB-BB8E-EB258724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DB4F104-FF69-4995-B1F7-905B55AA9A04}"/>
              </a:ext>
            </a:extLst>
          </p:cNvPr>
          <p:cNvSpPr txBox="1"/>
          <p:nvPr/>
        </p:nvSpPr>
        <p:spPr>
          <a:xfrm>
            <a:off x="8677428" y="263237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Replica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8B7BA8BD-232B-49C5-85CB-B3DFA1D35512}"/>
              </a:ext>
            </a:extLst>
          </p:cNvPr>
          <p:cNvSpPr/>
          <p:nvPr/>
        </p:nvSpPr>
        <p:spPr>
          <a:xfrm rot="197461">
            <a:off x="7428278" y="3616533"/>
            <a:ext cx="2043101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Replicate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8CBD649-F0C0-491A-A488-1D4D0C2E1127}"/>
              </a:ext>
            </a:extLst>
          </p:cNvPr>
          <p:cNvSpPr txBox="1"/>
          <p:nvPr/>
        </p:nvSpPr>
        <p:spPr>
          <a:xfrm>
            <a:off x="5752322" y="3959350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Process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ADDCB7-4397-4F2F-8856-38A1813DD86E}"/>
              </a:ext>
            </a:extLst>
          </p:cNvPr>
          <p:cNvSpPr txBox="1"/>
          <p:nvPr/>
        </p:nvSpPr>
        <p:spPr>
          <a:xfrm>
            <a:off x="9258833" y="4274443"/>
            <a:ext cx="16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Process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3AD2F22-C428-4EEA-9D72-15B9B977E52C}"/>
              </a:ext>
            </a:extLst>
          </p:cNvPr>
          <p:cNvSpPr txBox="1"/>
          <p:nvPr/>
        </p:nvSpPr>
        <p:spPr>
          <a:xfrm>
            <a:off x="4404020" y="2620791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Network</a:t>
            </a:r>
          </a:p>
        </p:txBody>
      </p:sp>
      <p:sp>
        <p:nvSpPr>
          <p:cNvPr id="115" name="箭头: 左右 41">
            <a:extLst>
              <a:ext uri="{FF2B5EF4-FFF2-40B4-BE49-F238E27FC236}">
                <a16:creationId xmlns:a16="http://schemas.microsoft.com/office/drawing/2014/main" id="{14A8C100-DF88-4CCC-B9D0-041ACA282CBB}"/>
              </a:ext>
            </a:extLst>
          </p:cNvPr>
          <p:cNvSpPr/>
          <p:nvPr/>
        </p:nvSpPr>
        <p:spPr>
          <a:xfrm>
            <a:off x="7833011" y="2191380"/>
            <a:ext cx="128915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C6EEF0E-83DE-4A11-8301-E0128E231976}"/>
              </a:ext>
            </a:extLst>
          </p:cNvPr>
          <p:cNvSpPr/>
          <p:nvPr/>
        </p:nvSpPr>
        <p:spPr>
          <a:xfrm>
            <a:off x="5628321" y="3950390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463BA1C-406F-43B8-A1E0-889AFA61327D}"/>
              </a:ext>
            </a:extLst>
          </p:cNvPr>
          <p:cNvSpPr/>
          <p:nvPr/>
        </p:nvSpPr>
        <p:spPr>
          <a:xfrm>
            <a:off x="10669511" y="4266703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B9519CB-67C8-4BCB-8E67-3FDB93CC42AA}"/>
              </a:ext>
            </a:extLst>
          </p:cNvPr>
          <p:cNvSpPr/>
          <p:nvPr/>
        </p:nvSpPr>
        <p:spPr>
          <a:xfrm>
            <a:off x="7490050" y="3278358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05B6209C-0F77-4CC5-8D5F-F364B1CA4A5B}"/>
              </a:ext>
            </a:extLst>
          </p:cNvPr>
          <p:cNvSpPr/>
          <p:nvPr/>
        </p:nvSpPr>
        <p:spPr>
          <a:xfrm rot="21447258" flipH="1">
            <a:off x="3135931" y="4418614"/>
            <a:ext cx="3825447" cy="582392"/>
          </a:xfrm>
          <a:prstGeom prst="rightArrow">
            <a:avLst/>
          </a:pr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Response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D6F740E-7C2F-415B-B2F9-A36129E1D4D0}"/>
              </a:ext>
            </a:extLst>
          </p:cNvPr>
          <p:cNvGrpSpPr/>
          <p:nvPr/>
        </p:nvGrpSpPr>
        <p:grpSpPr>
          <a:xfrm>
            <a:off x="1822173" y="3418454"/>
            <a:ext cx="198729" cy="2308578"/>
            <a:chOff x="1177459" y="3374756"/>
            <a:chExt cx="130976" cy="205051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A256C74-7176-49CC-A388-955949555314}"/>
                </a:ext>
              </a:extLst>
            </p:cNvPr>
            <p:cNvCxnSpPr>
              <a:cxnSpLocks/>
            </p:cNvCxnSpPr>
            <p:nvPr/>
          </p:nvCxnSpPr>
          <p:spPr>
            <a:xfrm>
              <a:off x="1247614" y="3374756"/>
              <a:ext cx="0" cy="2034152"/>
            </a:xfrm>
            <a:prstGeom prst="line">
              <a:avLst/>
            </a:prstGeom>
            <a:ln w="50800">
              <a:solidFill>
                <a:srgbClr val="C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A02138F-5A4F-4818-8B99-FDD382F84592}"/>
                </a:ext>
              </a:extLst>
            </p:cNvPr>
            <p:cNvCxnSpPr/>
            <p:nvPr/>
          </p:nvCxnSpPr>
          <p:spPr>
            <a:xfrm>
              <a:off x="1178405" y="3374756"/>
              <a:ext cx="13003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6A31411-7025-4ED9-B274-0DB91DFD9EA8}"/>
                </a:ext>
              </a:extLst>
            </p:cNvPr>
            <p:cNvCxnSpPr/>
            <p:nvPr/>
          </p:nvCxnSpPr>
          <p:spPr>
            <a:xfrm>
              <a:off x="1177459" y="5425271"/>
              <a:ext cx="13003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9336673-B9B4-4326-9184-B5BB3BBD5745}"/>
              </a:ext>
            </a:extLst>
          </p:cNvPr>
          <p:cNvGrpSpPr/>
          <p:nvPr/>
        </p:nvGrpSpPr>
        <p:grpSpPr>
          <a:xfrm>
            <a:off x="2660712" y="3418453"/>
            <a:ext cx="196436" cy="1384259"/>
            <a:chOff x="1177459" y="3374756"/>
            <a:chExt cx="130976" cy="2050515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CC52763-48B9-47FC-927B-CC57AADDC25A}"/>
                </a:ext>
              </a:extLst>
            </p:cNvPr>
            <p:cNvCxnSpPr>
              <a:cxnSpLocks/>
            </p:cNvCxnSpPr>
            <p:nvPr/>
          </p:nvCxnSpPr>
          <p:spPr>
            <a:xfrm>
              <a:off x="1247614" y="3374756"/>
              <a:ext cx="0" cy="2034152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CFD43C7-91FC-41AA-A150-533F53C7BC63}"/>
                </a:ext>
              </a:extLst>
            </p:cNvPr>
            <p:cNvCxnSpPr/>
            <p:nvPr/>
          </p:nvCxnSpPr>
          <p:spPr>
            <a:xfrm>
              <a:off x="1178405" y="3374756"/>
              <a:ext cx="130030" cy="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0038C39-0E5E-496E-85A7-DD3B8732E2CB}"/>
                </a:ext>
              </a:extLst>
            </p:cNvPr>
            <p:cNvCxnSpPr/>
            <p:nvPr/>
          </p:nvCxnSpPr>
          <p:spPr>
            <a:xfrm>
              <a:off x="1177459" y="5425271"/>
              <a:ext cx="130030" cy="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C005DEC-B3F2-4EF3-9B6C-668E9D7D05BD}"/>
              </a:ext>
            </a:extLst>
          </p:cNvPr>
          <p:cNvSpPr txBox="1"/>
          <p:nvPr/>
        </p:nvSpPr>
        <p:spPr>
          <a:xfrm rot="16200000">
            <a:off x="531049" y="4120510"/>
            <a:ext cx="211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C00000"/>
                </a:solidFill>
              </a:rPr>
              <a:t>With replication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651FEA1-BA6D-4234-B562-DE83148C43BA}"/>
              </a:ext>
            </a:extLst>
          </p:cNvPr>
          <p:cNvSpPr txBox="1"/>
          <p:nvPr/>
        </p:nvSpPr>
        <p:spPr>
          <a:xfrm rot="16200000">
            <a:off x="1428409" y="4027522"/>
            <a:ext cx="1918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accent6">
                    <a:lumMod val="50000"/>
                  </a:schemeClr>
                </a:solidFill>
              </a:rPr>
              <a:t>No replication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C6302437-E67A-458A-AE4A-ECE844EB308B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Replication increases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blocking latency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2C511FBB-0868-4C42-BDE3-C334B27A82BA}"/>
              </a:ext>
            </a:extLst>
          </p:cNvPr>
          <p:cNvSpPr/>
          <p:nvPr/>
        </p:nvSpPr>
        <p:spPr>
          <a:xfrm rot="21447258" flipH="1">
            <a:off x="3186431" y="5359319"/>
            <a:ext cx="4144850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92836683-10DB-4220-BEA0-89DC237B5A49}"/>
              </a:ext>
            </a:extLst>
          </p:cNvPr>
          <p:cNvSpPr/>
          <p:nvPr/>
        </p:nvSpPr>
        <p:spPr>
          <a:xfrm rot="5400000">
            <a:off x="6826921" y="4109380"/>
            <a:ext cx="744106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0202DB66-ACE2-49B9-98C6-CF383CC09724}"/>
              </a:ext>
            </a:extLst>
          </p:cNvPr>
          <p:cNvSpPr/>
          <p:nvPr/>
        </p:nvSpPr>
        <p:spPr>
          <a:xfrm rot="21447258" flipH="1">
            <a:off x="7431705" y="4904214"/>
            <a:ext cx="204129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6BD4109F-8CA3-4946-833B-B3164E45E797}"/>
              </a:ext>
            </a:extLst>
          </p:cNvPr>
          <p:cNvSpPr/>
          <p:nvPr/>
        </p:nvSpPr>
        <p:spPr>
          <a:xfrm rot="5400000">
            <a:off x="6871054" y="4829849"/>
            <a:ext cx="655840" cy="38624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37E2890-8C72-4523-8204-B200EB94F400}"/>
              </a:ext>
            </a:extLst>
          </p:cNvPr>
          <p:cNvSpPr txBox="1"/>
          <p:nvPr/>
        </p:nvSpPr>
        <p:spPr>
          <a:xfrm>
            <a:off x="6147766" y="4898070"/>
            <a:ext cx="104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Wait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1833B9C-B635-417C-8B0A-4C363A1EE45B}"/>
              </a:ext>
            </a:extLst>
          </p:cNvPr>
          <p:cNvSpPr/>
          <p:nvPr/>
        </p:nvSpPr>
        <p:spPr>
          <a:xfrm>
            <a:off x="5942520" y="4950590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8" name="Arrow: Right 137">
            <a:extLst>
              <a:ext uri="{FF2B5EF4-FFF2-40B4-BE49-F238E27FC236}">
                <a16:creationId xmlns:a16="http://schemas.microsoft.com/office/drawing/2014/main" id="{57C87958-459B-43F4-B8B8-75C6BC165FA6}"/>
              </a:ext>
            </a:extLst>
          </p:cNvPr>
          <p:cNvSpPr/>
          <p:nvPr/>
        </p:nvSpPr>
        <p:spPr>
          <a:xfrm rot="5400000">
            <a:off x="8952130" y="4370290"/>
            <a:ext cx="744106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09134DC-F84E-46A1-8DDC-9A44B93B79D2}"/>
              </a:ext>
            </a:extLst>
          </p:cNvPr>
          <p:cNvCxnSpPr>
            <a:cxnSpLocks/>
          </p:cNvCxnSpPr>
          <p:nvPr/>
        </p:nvCxnSpPr>
        <p:spPr>
          <a:xfrm>
            <a:off x="655033" y="3852688"/>
            <a:ext cx="0" cy="180565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27957FC8-717D-490D-8A34-067D42A5D45D}"/>
              </a:ext>
            </a:extLst>
          </p:cNvPr>
          <p:cNvCxnSpPr>
            <a:cxnSpLocks/>
          </p:cNvCxnSpPr>
          <p:nvPr/>
        </p:nvCxnSpPr>
        <p:spPr>
          <a:xfrm>
            <a:off x="655033" y="5728677"/>
            <a:ext cx="0" cy="334422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D569517-F710-45F2-95B7-27F3763D6196}"/>
              </a:ext>
            </a:extLst>
          </p:cNvPr>
          <p:cNvSpPr txBox="1"/>
          <p:nvPr/>
        </p:nvSpPr>
        <p:spPr>
          <a:xfrm>
            <a:off x="740898" y="799393"/>
            <a:ext cx="11238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Replicate request to all servers</a:t>
            </a:r>
          </a:p>
          <a:p>
            <a:r>
              <a:rPr lang="en-US" sz="2400"/>
              <a:t>Process the request</a:t>
            </a:r>
          </a:p>
          <a:p>
            <a:r>
              <a:rPr lang="en-US" sz="2400"/>
              <a:t>Wait until all servers respond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C405E73-0441-499E-B16A-B3F2C5DA5C8F}"/>
              </a:ext>
            </a:extLst>
          </p:cNvPr>
          <p:cNvSpPr/>
          <p:nvPr/>
        </p:nvSpPr>
        <p:spPr>
          <a:xfrm>
            <a:off x="397812" y="892300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27F1AD4-727E-4EE5-8A55-E4F7974F4981}"/>
              </a:ext>
            </a:extLst>
          </p:cNvPr>
          <p:cNvSpPr/>
          <p:nvPr/>
        </p:nvSpPr>
        <p:spPr>
          <a:xfrm>
            <a:off x="397811" y="1224661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DDE6153-CED8-466E-AAA7-98B0DC4F7A24}"/>
              </a:ext>
            </a:extLst>
          </p:cNvPr>
          <p:cNvSpPr/>
          <p:nvPr/>
        </p:nvSpPr>
        <p:spPr>
          <a:xfrm>
            <a:off x="397811" y="1597137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pic>
        <p:nvPicPr>
          <p:cNvPr id="116" name="Graphic 115" descr="Hourglass Finished with solid fill">
            <a:extLst>
              <a:ext uri="{FF2B5EF4-FFF2-40B4-BE49-F238E27FC236}">
                <a16:creationId xmlns:a16="http://schemas.microsoft.com/office/drawing/2014/main" id="{C0835481-FAD0-4D64-A591-55D831557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594" y="3171866"/>
            <a:ext cx="720818" cy="7208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E54C88-CEC9-40FF-972E-EAF149CF9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3"/>
    </mc:Choice>
    <mc:Fallback xmlns="">
      <p:transition spd="slow" advTm="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42E57E-4A09-45E0-B36D-6D3465E55CFD}"/>
              </a:ext>
            </a:extLst>
          </p:cNvPr>
          <p:cNvGrpSpPr/>
          <p:nvPr/>
        </p:nvGrpSpPr>
        <p:grpSpPr>
          <a:xfrm>
            <a:off x="3141677" y="2973938"/>
            <a:ext cx="7778942" cy="2950177"/>
            <a:chOff x="3141677" y="2758404"/>
            <a:chExt cx="7778942" cy="28032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141677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5086412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47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B38C54-A569-4B19-AB5D-C22ECA6EF259}"/>
                </a:ext>
              </a:extLst>
            </p:cNvPr>
            <p:cNvCxnSpPr>
              <a:cxnSpLocks/>
            </p:cNvCxnSpPr>
            <p:nvPr/>
          </p:nvCxnSpPr>
          <p:spPr>
            <a:xfrm>
              <a:off x="8975882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8E71BC5-572E-4959-816A-C93FEE146C98}"/>
                </a:ext>
              </a:extLst>
            </p:cNvPr>
            <p:cNvCxnSpPr>
              <a:cxnSpLocks/>
            </p:cNvCxnSpPr>
            <p:nvPr/>
          </p:nvCxnSpPr>
          <p:spPr>
            <a:xfrm>
              <a:off x="10920619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36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Replication : Replication with PMNet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926657"/>
            <a:ext cx="699270" cy="596877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307387" y="251897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8144989" y="2526236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Primary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2430895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42</a:t>
            </a:fld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947187"/>
            <a:ext cx="0" cy="44725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8619193" y="1926657"/>
            <a:ext cx="1078820" cy="75076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553000" y="2068891"/>
            <a:ext cx="98449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5632827" y="2068244"/>
            <a:ext cx="82140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EBBF4C-9859-41BF-A15B-98ED821A0261}"/>
              </a:ext>
            </a:extLst>
          </p:cNvPr>
          <p:cNvGrpSpPr/>
          <p:nvPr/>
        </p:nvGrpSpPr>
        <p:grpSpPr>
          <a:xfrm>
            <a:off x="10584029" y="1955228"/>
            <a:ext cx="1078820" cy="750764"/>
            <a:chOff x="9832458" y="1148141"/>
            <a:chExt cx="1487563" cy="103521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982B42E-5E0F-4509-A6C8-1850EEBF7C47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B0CAF30C-0A21-4BE5-A8E8-0B6A0E78825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0870233-D7CB-4C44-A9D3-A87A3F3BB12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D8AE73C-EA69-460D-95F9-8D238224906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ECC3FB9-894A-4CAF-9831-802C3F1F9963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044E2BF-AFBB-42DA-ABA1-DB0BF4DBF973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7C6D40D-70ED-49F8-A2E0-5878D4140A04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B754AA5-507F-4154-9782-5D37D00CE827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AD07E6E-5AFD-43D7-BAD4-3B8A0CDD97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9DD1458-25D3-4A5D-82C9-78BB48DE693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图片 39">
              <a:extLst>
                <a:ext uri="{FF2B5EF4-FFF2-40B4-BE49-F238E27FC236}">
                  <a16:creationId xmlns:a16="http://schemas.microsoft.com/office/drawing/2014/main" id="{5520B3BE-F3BB-42DB-BB8E-EB258724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DB4F104-FF69-4995-B1F7-905B55AA9A04}"/>
              </a:ext>
            </a:extLst>
          </p:cNvPr>
          <p:cNvSpPr txBox="1"/>
          <p:nvPr/>
        </p:nvSpPr>
        <p:spPr>
          <a:xfrm>
            <a:off x="10103020" y="2549683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Replica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3AD2F22-C428-4EEA-9D72-15B9B977E52C}"/>
              </a:ext>
            </a:extLst>
          </p:cNvPr>
          <p:cNvSpPr txBox="1"/>
          <p:nvPr/>
        </p:nvSpPr>
        <p:spPr>
          <a:xfrm>
            <a:off x="4239007" y="2514652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PMNet #1</a:t>
            </a:r>
          </a:p>
        </p:txBody>
      </p:sp>
      <p:sp>
        <p:nvSpPr>
          <p:cNvPr id="115" name="箭头: 左右 41">
            <a:extLst>
              <a:ext uri="{FF2B5EF4-FFF2-40B4-BE49-F238E27FC236}">
                <a16:creationId xmlns:a16="http://schemas.microsoft.com/office/drawing/2014/main" id="{14A8C100-DF88-4CCC-B9D0-041ACA282CBB}"/>
              </a:ext>
            </a:extLst>
          </p:cNvPr>
          <p:cNvSpPr/>
          <p:nvPr/>
        </p:nvSpPr>
        <p:spPr>
          <a:xfrm>
            <a:off x="9387977" y="2085241"/>
            <a:ext cx="1184752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486D85-090E-46C0-AEF9-36BC6B67FAB1}"/>
              </a:ext>
            </a:extLst>
          </p:cNvPr>
          <p:cNvGrpSpPr/>
          <p:nvPr/>
        </p:nvGrpSpPr>
        <p:grpSpPr>
          <a:xfrm>
            <a:off x="4518273" y="1951508"/>
            <a:ext cx="1103254" cy="556288"/>
            <a:chOff x="4518273" y="1677836"/>
            <a:chExt cx="1103254" cy="556288"/>
          </a:xfrm>
        </p:grpSpPr>
        <p:sp>
          <p:nvSpPr>
            <p:cNvPr id="108" name="Cloud 107">
              <a:extLst>
                <a:ext uri="{FF2B5EF4-FFF2-40B4-BE49-F238E27FC236}">
                  <a16:creationId xmlns:a16="http://schemas.microsoft.com/office/drawing/2014/main" id="{0BD1C342-CFF1-4B18-93ED-6A135CFA34FF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02E2396-8BE3-4475-8928-DC3F5D9D9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8F0E698-D196-4FB6-B551-88E99F47836B}"/>
              </a:ext>
            </a:extLst>
          </p:cNvPr>
          <p:cNvGrpSpPr/>
          <p:nvPr/>
        </p:nvGrpSpPr>
        <p:grpSpPr>
          <a:xfrm>
            <a:off x="6454227" y="1952286"/>
            <a:ext cx="1103254" cy="556288"/>
            <a:chOff x="4518273" y="1677836"/>
            <a:chExt cx="1103254" cy="556288"/>
          </a:xfrm>
        </p:grpSpPr>
        <p:sp>
          <p:nvSpPr>
            <p:cNvPr id="120" name="Cloud 119">
              <a:extLst>
                <a:ext uri="{FF2B5EF4-FFF2-40B4-BE49-F238E27FC236}">
                  <a16:creationId xmlns:a16="http://schemas.microsoft.com/office/drawing/2014/main" id="{F6C716AF-71D3-4447-BE09-D9688AC1B5DF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775C28A-2A70-4A7E-AB2F-46D2C9328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E17EB79-5FD0-4F93-8C6E-2F65A435D7DD}"/>
              </a:ext>
            </a:extLst>
          </p:cNvPr>
          <p:cNvSpPr txBox="1"/>
          <p:nvPr/>
        </p:nvSpPr>
        <p:spPr>
          <a:xfrm>
            <a:off x="6197038" y="2512273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PMNet #2</a:t>
            </a:r>
          </a:p>
        </p:txBody>
      </p:sp>
      <p:sp>
        <p:nvSpPr>
          <p:cNvPr id="123" name="箭头: 左右 41">
            <a:extLst>
              <a:ext uri="{FF2B5EF4-FFF2-40B4-BE49-F238E27FC236}">
                <a16:creationId xmlns:a16="http://schemas.microsoft.com/office/drawing/2014/main" id="{441CFBE9-0C4F-4DBC-936E-C91BF2B48122}"/>
              </a:ext>
            </a:extLst>
          </p:cNvPr>
          <p:cNvSpPr/>
          <p:nvPr/>
        </p:nvSpPr>
        <p:spPr>
          <a:xfrm>
            <a:off x="7554020" y="2074870"/>
            <a:ext cx="102895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32E01FF-841C-4AC1-84A1-E57CC5D4621F}"/>
              </a:ext>
            </a:extLst>
          </p:cNvPr>
          <p:cNvSpPr txBox="1"/>
          <p:nvPr/>
        </p:nvSpPr>
        <p:spPr>
          <a:xfrm>
            <a:off x="5081341" y="1131878"/>
            <a:ext cx="194514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Two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PMNet</a:t>
            </a:r>
            <a:endParaRPr lang="en-US" sz="2800" b="1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32" name="Left Bracket 131">
            <a:extLst>
              <a:ext uri="{FF2B5EF4-FFF2-40B4-BE49-F238E27FC236}">
                <a16:creationId xmlns:a16="http://schemas.microsoft.com/office/drawing/2014/main" id="{D51C7E18-989B-478E-9EDC-1F7A26D3D3CC}"/>
              </a:ext>
            </a:extLst>
          </p:cNvPr>
          <p:cNvSpPr/>
          <p:nvPr/>
        </p:nvSpPr>
        <p:spPr>
          <a:xfrm rot="5400000">
            <a:off x="5987209" y="311593"/>
            <a:ext cx="112635" cy="2799645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0019921-89B4-45A2-ABDF-8198292C0F5E}"/>
              </a:ext>
            </a:extLst>
          </p:cNvPr>
          <p:cNvSpPr txBox="1"/>
          <p:nvPr/>
        </p:nvSpPr>
        <p:spPr>
          <a:xfrm>
            <a:off x="8832827" y="1131773"/>
            <a:ext cx="21588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Two Servers</a:t>
            </a:r>
          </a:p>
        </p:txBody>
      </p:sp>
      <p:sp>
        <p:nvSpPr>
          <p:cNvPr id="135" name="Left Bracket 134">
            <a:extLst>
              <a:ext uri="{FF2B5EF4-FFF2-40B4-BE49-F238E27FC236}">
                <a16:creationId xmlns:a16="http://schemas.microsoft.com/office/drawing/2014/main" id="{A050BFBC-E75D-4B77-9B07-12E6EBB67AC9}"/>
              </a:ext>
            </a:extLst>
          </p:cNvPr>
          <p:cNvSpPr/>
          <p:nvPr/>
        </p:nvSpPr>
        <p:spPr>
          <a:xfrm rot="5400000">
            <a:off x="9813170" y="304580"/>
            <a:ext cx="112635" cy="2799645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816D78F-85EB-420C-9C8A-560DD8FE5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37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28" grpId="0"/>
      <p:bldP spid="132" grpId="0" animBg="1"/>
      <p:bldP spid="133" grpId="0"/>
      <p:bldP spid="1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42E57E-4A09-45E0-B36D-6D3465E55CFD}"/>
              </a:ext>
            </a:extLst>
          </p:cNvPr>
          <p:cNvGrpSpPr/>
          <p:nvPr/>
        </p:nvGrpSpPr>
        <p:grpSpPr>
          <a:xfrm>
            <a:off x="3141677" y="2973938"/>
            <a:ext cx="7778942" cy="2950177"/>
            <a:chOff x="3141677" y="2758404"/>
            <a:chExt cx="7778942" cy="28032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141677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5086412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47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B38C54-A569-4B19-AB5D-C22ECA6EF259}"/>
                </a:ext>
              </a:extLst>
            </p:cNvPr>
            <p:cNvCxnSpPr>
              <a:cxnSpLocks/>
            </p:cNvCxnSpPr>
            <p:nvPr/>
          </p:nvCxnSpPr>
          <p:spPr>
            <a:xfrm>
              <a:off x="8975882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8E71BC5-572E-4959-816A-C93FEE146C98}"/>
                </a:ext>
              </a:extLst>
            </p:cNvPr>
            <p:cNvCxnSpPr>
              <a:cxnSpLocks/>
            </p:cNvCxnSpPr>
            <p:nvPr/>
          </p:nvCxnSpPr>
          <p:spPr>
            <a:xfrm>
              <a:off x="10920619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4059165"/>
            <a:ext cx="0" cy="914683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36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Replication : Replication with PMNet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926657"/>
            <a:ext cx="699270" cy="596877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307387" y="251897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8144989" y="2526236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Primary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2430895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43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989162"/>
            <a:ext cx="0" cy="85119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947187"/>
            <a:ext cx="0" cy="44725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193574" y="5364227"/>
            <a:ext cx="5741008" cy="58239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8619193" y="1926657"/>
            <a:ext cx="1078820" cy="75076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553000" y="2068891"/>
            <a:ext cx="98449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5632827" y="2068244"/>
            <a:ext cx="82140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EBBF4C-9859-41BF-A15B-98ED821A0261}"/>
              </a:ext>
            </a:extLst>
          </p:cNvPr>
          <p:cNvGrpSpPr/>
          <p:nvPr/>
        </p:nvGrpSpPr>
        <p:grpSpPr>
          <a:xfrm>
            <a:off x="10584029" y="1955228"/>
            <a:ext cx="1078820" cy="750764"/>
            <a:chOff x="9832458" y="1148141"/>
            <a:chExt cx="1487563" cy="103521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982B42E-5E0F-4509-A6C8-1850EEBF7C47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B0CAF30C-0A21-4BE5-A8E8-0B6A0E78825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0870233-D7CB-4C44-A9D3-A87A3F3BB12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D8AE73C-EA69-460D-95F9-8D238224906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ECC3FB9-894A-4CAF-9831-802C3F1F9963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044E2BF-AFBB-42DA-ABA1-DB0BF4DBF973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7C6D40D-70ED-49F8-A2E0-5878D4140A04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B754AA5-507F-4154-9782-5D37D00CE827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AD07E6E-5AFD-43D7-BAD4-3B8A0CDD97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9DD1458-25D3-4A5D-82C9-78BB48DE693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图片 39">
              <a:extLst>
                <a:ext uri="{FF2B5EF4-FFF2-40B4-BE49-F238E27FC236}">
                  <a16:creationId xmlns:a16="http://schemas.microsoft.com/office/drawing/2014/main" id="{5520B3BE-F3BB-42DB-BB8E-EB258724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DB4F104-FF69-4995-B1F7-905B55AA9A04}"/>
              </a:ext>
            </a:extLst>
          </p:cNvPr>
          <p:cNvSpPr txBox="1"/>
          <p:nvPr/>
        </p:nvSpPr>
        <p:spPr>
          <a:xfrm>
            <a:off x="10103020" y="2549683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Replica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8B7BA8BD-232B-49C5-85CB-B3DFA1D35512}"/>
              </a:ext>
            </a:extLst>
          </p:cNvPr>
          <p:cNvSpPr/>
          <p:nvPr/>
        </p:nvSpPr>
        <p:spPr>
          <a:xfrm rot="197461">
            <a:off x="9003351" y="3616031"/>
            <a:ext cx="1902427" cy="5523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Replicate</a:t>
            </a:r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39F452AF-4995-4DDF-9425-F707532B18E7}"/>
              </a:ext>
            </a:extLst>
          </p:cNvPr>
          <p:cNvSpPr/>
          <p:nvPr/>
        </p:nvSpPr>
        <p:spPr>
          <a:xfrm rot="21447258" flipH="1">
            <a:off x="9031457" y="4818299"/>
            <a:ext cx="1866347" cy="58239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8CBD649-F0C0-491A-A488-1D4D0C2E1127}"/>
              </a:ext>
            </a:extLst>
          </p:cNvPr>
          <p:cNvSpPr txBox="1"/>
          <p:nvPr/>
        </p:nvSpPr>
        <p:spPr>
          <a:xfrm>
            <a:off x="7531641" y="4083221"/>
            <a:ext cx="1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Process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ADDCB7-4397-4F2F-8856-38A1813DD86E}"/>
              </a:ext>
            </a:extLst>
          </p:cNvPr>
          <p:cNvSpPr txBox="1"/>
          <p:nvPr/>
        </p:nvSpPr>
        <p:spPr>
          <a:xfrm>
            <a:off x="10931422" y="4316451"/>
            <a:ext cx="118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Process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3AD2F22-C428-4EEA-9D72-15B9B977E52C}"/>
              </a:ext>
            </a:extLst>
          </p:cNvPr>
          <p:cNvSpPr txBox="1"/>
          <p:nvPr/>
        </p:nvSpPr>
        <p:spPr>
          <a:xfrm>
            <a:off x="4239007" y="2514652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PMNet #1</a:t>
            </a:r>
          </a:p>
        </p:txBody>
      </p:sp>
      <p:sp>
        <p:nvSpPr>
          <p:cNvPr id="115" name="箭头: 左右 41">
            <a:extLst>
              <a:ext uri="{FF2B5EF4-FFF2-40B4-BE49-F238E27FC236}">
                <a16:creationId xmlns:a16="http://schemas.microsoft.com/office/drawing/2014/main" id="{14A8C100-DF88-4CCC-B9D0-041ACA282CBB}"/>
              </a:ext>
            </a:extLst>
          </p:cNvPr>
          <p:cNvSpPr/>
          <p:nvPr/>
        </p:nvSpPr>
        <p:spPr>
          <a:xfrm>
            <a:off x="9387977" y="2085241"/>
            <a:ext cx="1184752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5CD8854F-E472-479E-BE33-9A397AEDDFB5}"/>
              </a:ext>
            </a:extLst>
          </p:cNvPr>
          <p:cNvSpPr/>
          <p:nvPr/>
        </p:nvSpPr>
        <p:spPr>
          <a:xfrm rot="5400000">
            <a:off x="8493655" y="4831200"/>
            <a:ext cx="577657" cy="38624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96334F-2A3C-44AA-A8F4-646F59B867F8}"/>
              </a:ext>
            </a:extLst>
          </p:cNvPr>
          <p:cNvSpPr txBox="1"/>
          <p:nvPr/>
        </p:nvSpPr>
        <p:spPr>
          <a:xfrm>
            <a:off x="7705902" y="4789107"/>
            <a:ext cx="104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Wait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486D85-090E-46C0-AEF9-36BC6B67FAB1}"/>
              </a:ext>
            </a:extLst>
          </p:cNvPr>
          <p:cNvGrpSpPr/>
          <p:nvPr/>
        </p:nvGrpSpPr>
        <p:grpSpPr>
          <a:xfrm>
            <a:off x="4518273" y="1951508"/>
            <a:ext cx="1103254" cy="556288"/>
            <a:chOff x="4518273" y="1677836"/>
            <a:chExt cx="1103254" cy="556288"/>
          </a:xfrm>
        </p:grpSpPr>
        <p:sp>
          <p:nvSpPr>
            <p:cNvPr id="108" name="Cloud 107">
              <a:extLst>
                <a:ext uri="{FF2B5EF4-FFF2-40B4-BE49-F238E27FC236}">
                  <a16:creationId xmlns:a16="http://schemas.microsoft.com/office/drawing/2014/main" id="{0BD1C342-CFF1-4B18-93ED-6A135CFA34FF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02E2396-8BE3-4475-8928-DC3F5D9D9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8F0E698-D196-4FB6-B551-88E99F47836B}"/>
              </a:ext>
            </a:extLst>
          </p:cNvPr>
          <p:cNvGrpSpPr/>
          <p:nvPr/>
        </p:nvGrpSpPr>
        <p:grpSpPr>
          <a:xfrm>
            <a:off x="6454227" y="1952286"/>
            <a:ext cx="1103254" cy="556288"/>
            <a:chOff x="4518273" y="1677836"/>
            <a:chExt cx="1103254" cy="556288"/>
          </a:xfrm>
        </p:grpSpPr>
        <p:sp>
          <p:nvSpPr>
            <p:cNvPr id="120" name="Cloud 119">
              <a:extLst>
                <a:ext uri="{FF2B5EF4-FFF2-40B4-BE49-F238E27FC236}">
                  <a16:creationId xmlns:a16="http://schemas.microsoft.com/office/drawing/2014/main" id="{F6C716AF-71D3-4447-BE09-D9688AC1B5DF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775C28A-2A70-4A7E-AB2F-46D2C9328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E17EB79-5FD0-4F93-8C6E-2F65A435D7DD}"/>
              </a:ext>
            </a:extLst>
          </p:cNvPr>
          <p:cNvSpPr txBox="1"/>
          <p:nvPr/>
        </p:nvSpPr>
        <p:spPr>
          <a:xfrm>
            <a:off x="6197038" y="2512273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PMNet #2</a:t>
            </a:r>
          </a:p>
        </p:txBody>
      </p:sp>
      <p:sp>
        <p:nvSpPr>
          <p:cNvPr id="123" name="箭头: 左右 41">
            <a:extLst>
              <a:ext uri="{FF2B5EF4-FFF2-40B4-BE49-F238E27FC236}">
                <a16:creationId xmlns:a16="http://schemas.microsoft.com/office/drawing/2014/main" id="{441CFBE9-0C4F-4DBC-936E-C91BF2B48122}"/>
              </a:ext>
            </a:extLst>
          </p:cNvPr>
          <p:cNvSpPr/>
          <p:nvPr/>
        </p:nvSpPr>
        <p:spPr>
          <a:xfrm>
            <a:off x="7554020" y="2074870"/>
            <a:ext cx="102895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200816">
            <a:off x="3197984" y="3118107"/>
            <a:ext cx="1888877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E404669B-B39D-4137-A4AE-C9BD8D773B1D}"/>
              </a:ext>
            </a:extLst>
          </p:cNvPr>
          <p:cNvSpPr/>
          <p:nvPr/>
        </p:nvSpPr>
        <p:spPr>
          <a:xfrm rot="200816">
            <a:off x="5128442" y="3264669"/>
            <a:ext cx="1888877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52124BA8-7F61-4BD7-9703-0D96B7BFE1A0}"/>
              </a:ext>
            </a:extLst>
          </p:cNvPr>
          <p:cNvSpPr/>
          <p:nvPr/>
        </p:nvSpPr>
        <p:spPr>
          <a:xfrm rot="200816">
            <a:off x="7092856" y="3376362"/>
            <a:ext cx="1888877" cy="5523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126" name="Arrow: Right 125">
            <a:extLst>
              <a:ext uri="{FF2B5EF4-FFF2-40B4-BE49-F238E27FC236}">
                <a16:creationId xmlns:a16="http://schemas.microsoft.com/office/drawing/2014/main" id="{97CD67DF-FC1B-40E8-BC54-5265E38BE08C}"/>
              </a:ext>
            </a:extLst>
          </p:cNvPr>
          <p:cNvSpPr/>
          <p:nvPr/>
        </p:nvSpPr>
        <p:spPr>
          <a:xfrm rot="5400000">
            <a:off x="4552079" y="3875868"/>
            <a:ext cx="724280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0D98259-B76A-4AD5-BB7E-7689E3353C22}"/>
              </a:ext>
            </a:extLst>
          </p:cNvPr>
          <p:cNvSpPr txBox="1"/>
          <p:nvPr/>
        </p:nvSpPr>
        <p:spPr>
          <a:xfrm>
            <a:off x="4139737" y="3826163"/>
            <a:ext cx="70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Log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05417FE-DE83-41E8-8CD3-F8BFD44BFE70}"/>
              </a:ext>
            </a:extLst>
          </p:cNvPr>
          <p:cNvSpPr txBox="1"/>
          <p:nvPr/>
        </p:nvSpPr>
        <p:spPr>
          <a:xfrm>
            <a:off x="6077352" y="3987350"/>
            <a:ext cx="70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Log</a:t>
            </a:r>
          </a:p>
        </p:txBody>
      </p:sp>
      <p:sp>
        <p:nvSpPr>
          <p:cNvPr id="130" name="Arrow: Right 129">
            <a:extLst>
              <a:ext uri="{FF2B5EF4-FFF2-40B4-BE49-F238E27FC236}">
                <a16:creationId xmlns:a16="http://schemas.microsoft.com/office/drawing/2014/main" id="{5B756759-F744-4DE3-AA5B-0DCFD404A76C}"/>
              </a:ext>
            </a:extLst>
          </p:cNvPr>
          <p:cNvSpPr/>
          <p:nvPr/>
        </p:nvSpPr>
        <p:spPr>
          <a:xfrm rot="21447258" flipH="1">
            <a:off x="3173725" y="4743847"/>
            <a:ext cx="379916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31" name="Arrow: Right 130">
            <a:extLst>
              <a:ext uri="{FF2B5EF4-FFF2-40B4-BE49-F238E27FC236}">
                <a16:creationId xmlns:a16="http://schemas.microsoft.com/office/drawing/2014/main" id="{D9EAB84E-96A3-4B77-A108-919C7F70F332}"/>
              </a:ext>
            </a:extLst>
          </p:cNvPr>
          <p:cNvSpPr/>
          <p:nvPr/>
        </p:nvSpPr>
        <p:spPr>
          <a:xfrm rot="21447258" flipH="1">
            <a:off x="3176196" y="4342062"/>
            <a:ext cx="1836912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3EBAAB0-E2D5-4E36-A531-BBB6104EF5D2}"/>
              </a:ext>
            </a:extLst>
          </p:cNvPr>
          <p:cNvSpPr/>
          <p:nvPr/>
        </p:nvSpPr>
        <p:spPr>
          <a:xfrm>
            <a:off x="3622265" y="2798397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5B9BD205-6E44-4AB4-9FAF-8BFB8A185810}"/>
              </a:ext>
            </a:extLst>
          </p:cNvPr>
          <p:cNvSpPr/>
          <p:nvPr/>
        </p:nvSpPr>
        <p:spPr>
          <a:xfrm>
            <a:off x="3761541" y="3846388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A8C2DCD5-BACA-4595-B655-C48092DD1BE4}"/>
              </a:ext>
            </a:extLst>
          </p:cNvPr>
          <p:cNvSpPr/>
          <p:nvPr/>
        </p:nvSpPr>
        <p:spPr>
          <a:xfrm>
            <a:off x="5659600" y="3960502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0B4D9CA4-EA4E-4193-BF38-CFDBE24CAC4C}"/>
              </a:ext>
            </a:extLst>
          </p:cNvPr>
          <p:cNvSpPr/>
          <p:nvPr/>
        </p:nvSpPr>
        <p:spPr>
          <a:xfrm>
            <a:off x="2662562" y="4652544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44" name="Arrow: Right 143">
            <a:extLst>
              <a:ext uri="{FF2B5EF4-FFF2-40B4-BE49-F238E27FC236}">
                <a16:creationId xmlns:a16="http://schemas.microsoft.com/office/drawing/2014/main" id="{34012606-B58C-4F3C-98BD-9077ED943A3B}"/>
              </a:ext>
            </a:extLst>
          </p:cNvPr>
          <p:cNvSpPr/>
          <p:nvPr/>
        </p:nvSpPr>
        <p:spPr>
          <a:xfrm rot="5400000">
            <a:off x="6459147" y="4104502"/>
            <a:ext cx="724280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FB88A391-1DCF-47A6-83F7-63C5239C4C1E}"/>
              </a:ext>
            </a:extLst>
          </p:cNvPr>
          <p:cNvSpPr/>
          <p:nvPr/>
        </p:nvSpPr>
        <p:spPr>
          <a:xfrm rot="5400000">
            <a:off x="8420622" y="4180230"/>
            <a:ext cx="724280" cy="3862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8" name="Arrow: Right 147">
            <a:extLst>
              <a:ext uri="{FF2B5EF4-FFF2-40B4-BE49-F238E27FC236}">
                <a16:creationId xmlns:a16="http://schemas.microsoft.com/office/drawing/2014/main" id="{D527AA22-3824-454A-9740-411A685B6C3E}"/>
              </a:ext>
            </a:extLst>
          </p:cNvPr>
          <p:cNvSpPr/>
          <p:nvPr/>
        </p:nvSpPr>
        <p:spPr>
          <a:xfrm rot="5400000">
            <a:off x="10410159" y="4333395"/>
            <a:ext cx="724280" cy="3862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FC6E184-4852-4758-97F8-4C66C5DC3A14}"/>
              </a:ext>
            </a:extLst>
          </p:cNvPr>
          <p:cNvSpPr txBox="1"/>
          <p:nvPr/>
        </p:nvSpPr>
        <p:spPr>
          <a:xfrm>
            <a:off x="740898" y="799393"/>
            <a:ext cx="1123807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The client sends the request and waits for 2 ACKs</a:t>
            </a:r>
          </a:p>
          <a:p>
            <a:pPr>
              <a:lnSpc>
                <a:spcPct val="90000"/>
              </a:lnSpc>
            </a:pPr>
            <a:r>
              <a:rPr lang="en-US" sz="2400" err="1"/>
              <a:t>PMNet</a:t>
            </a:r>
            <a:r>
              <a:rPr lang="en-US" sz="2400"/>
              <a:t> #1 and #2 log the request and send ACK to the client</a:t>
            </a:r>
          </a:p>
          <a:p>
            <a:pPr>
              <a:lnSpc>
                <a:spcPct val="90000"/>
              </a:lnSpc>
            </a:pPr>
            <a:r>
              <a:rPr lang="en-US" sz="2400"/>
              <a:t>Client waits until it receives both ACKs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EC11CAA-D3BC-45F7-BEAD-75894ECAB3B1}"/>
              </a:ext>
            </a:extLst>
          </p:cNvPr>
          <p:cNvSpPr/>
          <p:nvPr/>
        </p:nvSpPr>
        <p:spPr>
          <a:xfrm>
            <a:off x="397812" y="836032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3EB98FFB-3A34-49F6-80CD-19B7C3F008EA}"/>
              </a:ext>
            </a:extLst>
          </p:cNvPr>
          <p:cNvSpPr/>
          <p:nvPr/>
        </p:nvSpPr>
        <p:spPr>
          <a:xfrm>
            <a:off x="397811" y="1168393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B743B3A-9357-43AA-9EAC-3999A03244A4}"/>
              </a:ext>
            </a:extLst>
          </p:cNvPr>
          <p:cNvSpPr/>
          <p:nvPr/>
        </p:nvSpPr>
        <p:spPr>
          <a:xfrm>
            <a:off x="397811" y="1521958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pic>
        <p:nvPicPr>
          <p:cNvPr id="134" name="Graphic 133" descr="Hourglass Finished with solid fill">
            <a:extLst>
              <a:ext uri="{FF2B5EF4-FFF2-40B4-BE49-F238E27FC236}">
                <a16:creationId xmlns:a16="http://schemas.microsoft.com/office/drawing/2014/main" id="{3CEDE522-E299-4DB8-A6A9-96158C71F5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3366395"/>
            <a:ext cx="720818" cy="72081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7D0101B-F087-4D58-8B6C-901113834C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9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4"/>
    </mc:Choice>
    <mc:Fallback xmlns="">
      <p:transition spd="slow" advTm="3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8" grpId="0" animBg="1"/>
      <p:bldP spid="107" grpId="0" animBg="1"/>
      <p:bldP spid="111" grpId="0" animBg="1"/>
      <p:bldP spid="112" grpId="0"/>
      <p:bldP spid="113" grpId="0"/>
      <p:bldP spid="116" grpId="0" animBg="1"/>
      <p:bldP spid="117" grpId="0"/>
      <p:bldP spid="67" grpId="0" animBg="1"/>
      <p:bldP spid="124" grpId="0" animBg="1"/>
      <p:bldP spid="125" grpId="0" animBg="1"/>
      <p:bldP spid="126" grpId="0" animBg="1"/>
      <p:bldP spid="127" grpId="0"/>
      <p:bldP spid="129" grpId="0"/>
      <p:bldP spid="130" grpId="0" animBg="1"/>
      <p:bldP spid="131" grpId="0" animBg="1"/>
      <p:bldP spid="141" grpId="0" animBg="1"/>
      <p:bldP spid="142" grpId="0" animBg="1"/>
      <p:bldP spid="143" grpId="0" animBg="1"/>
      <p:bldP spid="146" grpId="0" animBg="1"/>
      <p:bldP spid="144" grpId="0" animBg="1"/>
      <p:bldP spid="147" grpId="0" animBg="1"/>
      <p:bldP spid="148" grpId="0" animBg="1"/>
      <p:bldP spid="88" grpId="0" animBg="1"/>
      <p:bldP spid="109" grpId="0" animBg="1"/>
      <p:bldP spid="1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42E57E-4A09-45E0-B36D-6D3465E55CFD}"/>
              </a:ext>
            </a:extLst>
          </p:cNvPr>
          <p:cNvGrpSpPr/>
          <p:nvPr/>
        </p:nvGrpSpPr>
        <p:grpSpPr>
          <a:xfrm>
            <a:off x="3141677" y="2973938"/>
            <a:ext cx="7778942" cy="2950177"/>
            <a:chOff x="3141677" y="2758404"/>
            <a:chExt cx="7778942" cy="28032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141677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5086412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47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B38C54-A569-4B19-AB5D-C22ECA6EF259}"/>
                </a:ext>
              </a:extLst>
            </p:cNvPr>
            <p:cNvCxnSpPr>
              <a:cxnSpLocks/>
            </p:cNvCxnSpPr>
            <p:nvPr/>
          </p:nvCxnSpPr>
          <p:spPr>
            <a:xfrm>
              <a:off x="8975882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8E71BC5-572E-4959-816A-C93FEE146C98}"/>
                </a:ext>
              </a:extLst>
            </p:cNvPr>
            <p:cNvCxnSpPr>
              <a:cxnSpLocks/>
            </p:cNvCxnSpPr>
            <p:nvPr/>
          </p:nvCxnSpPr>
          <p:spPr>
            <a:xfrm>
              <a:off x="10920619" y="2758404"/>
              <a:ext cx="0" cy="2803248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4059165"/>
            <a:ext cx="0" cy="914683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3698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PMNet Replication : Replication with PMNet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819291" y="1926657"/>
            <a:ext cx="699270" cy="596877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307387" y="2518974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8144989" y="2526236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Primary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5015" y="2430895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44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989162"/>
            <a:ext cx="0" cy="85119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947187"/>
            <a:ext cx="0" cy="44725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8619193" y="1926657"/>
            <a:ext cx="1078820" cy="750764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1" name="箭头: 左右 41">
            <a:extLst>
              <a:ext uri="{FF2B5EF4-FFF2-40B4-BE49-F238E27FC236}">
                <a16:creationId xmlns:a16="http://schemas.microsoft.com/office/drawing/2014/main" id="{C33CE7AE-F94B-4950-BDEB-1CBF4BD9E6CE}"/>
              </a:ext>
            </a:extLst>
          </p:cNvPr>
          <p:cNvSpPr/>
          <p:nvPr/>
        </p:nvSpPr>
        <p:spPr>
          <a:xfrm>
            <a:off x="3553000" y="2068891"/>
            <a:ext cx="984497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左右 41">
            <a:extLst>
              <a:ext uri="{FF2B5EF4-FFF2-40B4-BE49-F238E27FC236}">
                <a16:creationId xmlns:a16="http://schemas.microsoft.com/office/drawing/2014/main" id="{E4CF1363-B790-4FEB-9F41-4457FAD7EF05}"/>
              </a:ext>
            </a:extLst>
          </p:cNvPr>
          <p:cNvSpPr/>
          <p:nvPr/>
        </p:nvSpPr>
        <p:spPr>
          <a:xfrm>
            <a:off x="5632827" y="2068244"/>
            <a:ext cx="821400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6718A07-6CD6-4317-8FF4-E756F7BB205C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PMNet moves replication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off the critical path</a:t>
            </a:r>
            <a:r>
              <a:rPr lang="en-US" sz="2800">
                <a:solidFill>
                  <a:schemeClr val="tx1"/>
                </a:solidFill>
              </a:rPr>
              <a:t> with the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same level of protection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EBBF4C-9859-41BF-A15B-98ED821A0261}"/>
              </a:ext>
            </a:extLst>
          </p:cNvPr>
          <p:cNvGrpSpPr/>
          <p:nvPr/>
        </p:nvGrpSpPr>
        <p:grpSpPr>
          <a:xfrm>
            <a:off x="10584029" y="1955228"/>
            <a:ext cx="1078820" cy="750764"/>
            <a:chOff x="9832458" y="1148141"/>
            <a:chExt cx="1487563" cy="103521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982B42E-5E0F-4509-A6C8-1850EEBF7C47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B0CAF30C-0A21-4BE5-A8E8-0B6A0E788251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0870233-D7CB-4C44-A9D3-A87A3F3BB12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D8AE73C-EA69-460D-95F9-8D238224906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ECC3FB9-894A-4CAF-9831-802C3F1F9963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044E2BF-AFBB-42DA-ABA1-DB0BF4DBF973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7C6D40D-70ED-49F8-A2E0-5878D4140A04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B754AA5-507F-4154-9782-5D37D00CE827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AD07E6E-5AFD-43D7-BAD4-3B8A0CDD97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9DD1458-25D3-4A5D-82C9-78BB48DE6937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图片 39">
              <a:extLst>
                <a:ext uri="{FF2B5EF4-FFF2-40B4-BE49-F238E27FC236}">
                  <a16:creationId xmlns:a16="http://schemas.microsoft.com/office/drawing/2014/main" id="{5520B3BE-F3BB-42DB-BB8E-EB258724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DB4F104-FF69-4995-B1F7-905B55AA9A04}"/>
              </a:ext>
            </a:extLst>
          </p:cNvPr>
          <p:cNvSpPr txBox="1"/>
          <p:nvPr/>
        </p:nvSpPr>
        <p:spPr>
          <a:xfrm>
            <a:off x="10103020" y="2549683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Replica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8B7BA8BD-232B-49C5-85CB-B3DFA1D35512}"/>
              </a:ext>
            </a:extLst>
          </p:cNvPr>
          <p:cNvSpPr/>
          <p:nvPr/>
        </p:nvSpPr>
        <p:spPr>
          <a:xfrm rot="197461">
            <a:off x="9003351" y="3616031"/>
            <a:ext cx="1902427" cy="5523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Replicate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3AD2F22-C428-4EEA-9D72-15B9B977E52C}"/>
              </a:ext>
            </a:extLst>
          </p:cNvPr>
          <p:cNvSpPr txBox="1"/>
          <p:nvPr/>
        </p:nvSpPr>
        <p:spPr>
          <a:xfrm>
            <a:off x="4239007" y="2514652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PMNet #1</a:t>
            </a:r>
          </a:p>
        </p:txBody>
      </p:sp>
      <p:sp>
        <p:nvSpPr>
          <p:cNvPr id="115" name="箭头: 左右 41">
            <a:extLst>
              <a:ext uri="{FF2B5EF4-FFF2-40B4-BE49-F238E27FC236}">
                <a16:creationId xmlns:a16="http://schemas.microsoft.com/office/drawing/2014/main" id="{14A8C100-DF88-4CCC-B9D0-041ACA282CBB}"/>
              </a:ext>
            </a:extLst>
          </p:cNvPr>
          <p:cNvSpPr/>
          <p:nvPr/>
        </p:nvSpPr>
        <p:spPr>
          <a:xfrm>
            <a:off x="9387977" y="2085241"/>
            <a:ext cx="1184752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486D85-090E-46C0-AEF9-36BC6B67FAB1}"/>
              </a:ext>
            </a:extLst>
          </p:cNvPr>
          <p:cNvGrpSpPr/>
          <p:nvPr/>
        </p:nvGrpSpPr>
        <p:grpSpPr>
          <a:xfrm>
            <a:off x="4518273" y="1951508"/>
            <a:ext cx="1103254" cy="556288"/>
            <a:chOff x="4518273" y="1677836"/>
            <a:chExt cx="1103254" cy="556288"/>
          </a:xfrm>
        </p:grpSpPr>
        <p:sp>
          <p:nvSpPr>
            <p:cNvPr id="108" name="Cloud 107">
              <a:extLst>
                <a:ext uri="{FF2B5EF4-FFF2-40B4-BE49-F238E27FC236}">
                  <a16:creationId xmlns:a16="http://schemas.microsoft.com/office/drawing/2014/main" id="{0BD1C342-CFF1-4B18-93ED-6A135CFA34FF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02E2396-8BE3-4475-8928-DC3F5D9D9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8F0E698-D196-4FB6-B551-88E99F47836B}"/>
              </a:ext>
            </a:extLst>
          </p:cNvPr>
          <p:cNvGrpSpPr/>
          <p:nvPr/>
        </p:nvGrpSpPr>
        <p:grpSpPr>
          <a:xfrm>
            <a:off x="6454227" y="1952286"/>
            <a:ext cx="1103254" cy="556288"/>
            <a:chOff x="4518273" y="1677836"/>
            <a:chExt cx="1103254" cy="556288"/>
          </a:xfrm>
        </p:grpSpPr>
        <p:sp>
          <p:nvSpPr>
            <p:cNvPr id="120" name="Cloud 119">
              <a:extLst>
                <a:ext uri="{FF2B5EF4-FFF2-40B4-BE49-F238E27FC236}">
                  <a16:creationId xmlns:a16="http://schemas.microsoft.com/office/drawing/2014/main" id="{F6C716AF-71D3-4447-BE09-D9688AC1B5DF}"/>
                </a:ext>
              </a:extLst>
            </p:cNvPr>
            <p:cNvSpPr/>
            <p:nvPr/>
          </p:nvSpPr>
          <p:spPr>
            <a:xfrm>
              <a:off x="4518273" y="1677836"/>
              <a:ext cx="1103254" cy="556288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775C28A-2A70-4A7E-AB2F-46D2C9328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4774160" y="1776040"/>
              <a:ext cx="622073" cy="3433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E17EB79-5FD0-4F93-8C6E-2F65A435D7DD}"/>
              </a:ext>
            </a:extLst>
          </p:cNvPr>
          <p:cNvSpPr txBox="1"/>
          <p:nvPr/>
        </p:nvSpPr>
        <p:spPr>
          <a:xfrm>
            <a:off x="6197038" y="2512273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PMNet #2</a:t>
            </a:r>
          </a:p>
        </p:txBody>
      </p:sp>
      <p:sp>
        <p:nvSpPr>
          <p:cNvPr id="123" name="箭头: 左右 41">
            <a:extLst>
              <a:ext uri="{FF2B5EF4-FFF2-40B4-BE49-F238E27FC236}">
                <a16:creationId xmlns:a16="http://schemas.microsoft.com/office/drawing/2014/main" id="{441CFBE9-0C4F-4DBC-936E-C91BF2B48122}"/>
              </a:ext>
            </a:extLst>
          </p:cNvPr>
          <p:cNvSpPr/>
          <p:nvPr/>
        </p:nvSpPr>
        <p:spPr>
          <a:xfrm>
            <a:off x="7554020" y="2074870"/>
            <a:ext cx="1028953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200816">
            <a:off x="3197984" y="3118107"/>
            <a:ext cx="1888877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E404669B-B39D-4137-A4AE-C9BD8D773B1D}"/>
              </a:ext>
            </a:extLst>
          </p:cNvPr>
          <p:cNvSpPr/>
          <p:nvPr/>
        </p:nvSpPr>
        <p:spPr>
          <a:xfrm rot="200816">
            <a:off x="5128442" y="3264669"/>
            <a:ext cx="1888877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52124BA8-7F61-4BD7-9703-0D96B7BFE1A0}"/>
              </a:ext>
            </a:extLst>
          </p:cNvPr>
          <p:cNvSpPr/>
          <p:nvPr/>
        </p:nvSpPr>
        <p:spPr>
          <a:xfrm rot="200816">
            <a:off x="7092856" y="3376362"/>
            <a:ext cx="1888877" cy="5523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126" name="Arrow: Right 125">
            <a:extLst>
              <a:ext uri="{FF2B5EF4-FFF2-40B4-BE49-F238E27FC236}">
                <a16:creationId xmlns:a16="http://schemas.microsoft.com/office/drawing/2014/main" id="{97CD67DF-FC1B-40E8-BC54-5265E38BE08C}"/>
              </a:ext>
            </a:extLst>
          </p:cNvPr>
          <p:cNvSpPr/>
          <p:nvPr/>
        </p:nvSpPr>
        <p:spPr>
          <a:xfrm rot="5400000">
            <a:off x="4552079" y="3875868"/>
            <a:ext cx="724280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0D98259-B76A-4AD5-BB7E-7689E3353C22}"/>
              </a:ext>
            </a:extLst>
          </p:cNvPr>
          <p:cNvSpPr txBox="1"/>
          <p:nvPr/>
        </p:nvSpPr>
        <p:spPr>
          <a:xfrm>
            <a:off x="4139737" y="3826163"/>
            <a:ext cx="70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Log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05417FE-DE83-41E8-8CD3-F8BFD44BFE70}"/>
              </a:ext>
            </a:extLst>
          </p:cNvPr>
          <p:cNvSpPr txBox="1"/>
          <p:nvPr/>
        </p:nvSpPr>
        <p:spPr>
          <a:xfrm>
            <a:off x="6077352" y="3987350"/>
            <a:ext cx="70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Log</a:t>
            </a:r>
          </a:p>
        </p:txBody>
      </p:sp>
      <p:sp>
        <p:nvSpPr>
          <p:cNvPr id="130" name="Arrow: Right 129">
            <a:extLst>
              <a:ext uri="{FF2B5EF4-FFF2-40B4-BE49-F238E27FC236}">
                <a16:creationId xmlns:a16="http://schemas.microsoft.com/office/drawing/2014/main" id="{5B756759-F744-4DE3-AA5B-0DCFD404A76C}"/>
              </a:ext>
            </a:extLst>
          </p:cNvPr>
          <p:cNvSpPr/>
          <p:nvPr/>
        </p:nvSpPr>
        <p:spPr>
          <a:xfrm rot="21447258" flipH="1">
            <a:off x="3173725" y="4743847"/>
            <a:ext cx="3799167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31" name="Arrow: Right 130">
            <a:extLst>
              <a:ext uri="{FF2B5EF4-FFF2-40B4-BE49-F238E27FC236}">
                <a16:creationId xmlns:a16="http://schemas.microsoft.com/office/drawing/2014/main" id="{D9EAB84E-96A3-4B77-A108-919C7F70F332}"/>
              </a:ext>
            </a:extLst>
          </p:cNvPr>
          <p:cNvSpPr/>
          <p:nvPr/>
        </p:nvSpPr>
        <p:spPr>
          <a:xfrm rot="21447258" flipH="1">
            <a:off x="3176196" y="4342062"/>
            <a:ext cx="1836912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3EBAAB0-E2D5-4E36-A531-BBB6104EF5D2}"/>
              </a:ext>
            </a:extLst>
          </p:cNvPr>
          <p:cNvSpPr/>
          <p:nvPr/>
        </p:nvSpPr>
        <p:spPr>
          <a:xfrm>
            <a:off x="3622265" y="2798397"/>
            <a:ext cx="415263" cy="41558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5B9BD205-6E44-4AB4-9FAF-8BFB8A185810}"/>
              </a:ext>
            </a:extLst>
          </p:cNvPr>
          <p:cNvSpPr/>
          <p:nvPr/>
        </p:nvSpPr>
        <p:spPr>
          <a:xfrm>
            <a:off x="3761541" y="3846388"/>
            <a:ext cx="415263" cy="41558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A8C2DCD5-BACA-4595-B655-C48092DD1BE4}"/>
              </a:ext>
            </a:extLst>
          </p:cNvPr>
          <p:cNvSpPr/>
          <p:nvPr/>
        </p:nvSpPr>
        <p:spPr>
          <a:xfrm>
            <a:off x="5659600" y="3960502"/>
            <a:ext cx="415263" cy="41558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AB3B1C-3BE4-4A62-A20F-0FF0C9725493}"/>
              </a:ext>
            </a:extLst>
          </p:cNvPr>
          <p:cNvGrpSpPr/>
          <p:nvPr/>
        </p:nvGrpSpPr>
        <p:grpSpPr>
          <a:xfrm>
            <a:off x="1409218" y="3418453"/>
            <a:ext cx="151106" cy="2421908"/>
            <a:chOff x="1177459" y="3374756"/>
            <a:chExt cx="130976" cy="2050515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23AC3FA-DFDA-48AA-868D-151F063171F1}"/>
                </a:ext>
              </a:extLst>
            </p:cNvPr>
            <p:cNvCxnSpPr>
              <a:cxnSpLocks/>
            </p:cNvCxnSpPr>
            <p:nvPr/>
          </p:nvCxnSpPr>
          <p:spPr>
            <a:xfrm>
              <a:off x="1247614" y="3374756"/>
              <a:ext cx="0" cy="2034152"/>
            </a:xfrm>
            <a:prstGeom prst="line">
              <a:avLst/>
            </a:prstGeom>
            <a:ln w="50800">
              <a:solidFill>
                <a:srgbClr val="C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25D8E64-61B4-4322-8211-96C818CE9CAB}"/>
                </a:ext>
              </a:extLst>
            </p:cNvPr>
            <p:cNvCxnSpPr/>
            <p:nvPr/>
          </p:nvCxnSpPr>
          <p:spPr>
            <a:xfrm>
              <a:off x="1178405" y="3374756"/>
              <a:ext cx="13003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EF361BD-8E54-4E21-9A34-3F39F382663D}"/>
                </a:ext>
              </a:extLst>
            </p:cNvPr>
            <p:cNvCxnSpPr/>
            <p:nvPr/>
          </p:nvCxnSpPr>
          <p:spPr>
            <a:xfrm>
              <a:off x="1177459" y="5425271"/>
              <a:ext cx="13003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CA0D693-C586-4155-9C25-C32A0418DBD7}"/>
              </a:ext>
            </a:extLst>
          </p:cNvPr>
          <p:cNvGrpSpPr/>
          <p:nvPr/>
        </p:nvGrpSpPr>
        <p:grpSpPr>
          <a:xfrm>
            <a:off x="2247755" y="3418453"/>
            <a:ext cx="175915" cy="1750313"/>
            <a:chOff x="1177459" y="3374756"/>
            <a:chExt cx="130976" cy="2050515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57E4756-757E-4868-B1A9-11FEA98E4C7A}"/>
                </a:ext>
              </a:extLst>
            </p:cNvPr>
            <p:cNvCxnSpPr>
              <a:cxnSpLocks/>
            </p:cNvCxnSpPr>
            <p:nvPr/>
          </p:nvCxnSpPr>
          <p:spPr>
            <a:xfrm>
              <a:off x="1247614" y="3374756"/>
              <a:ext cx="0" cy="2034152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8C3F81-6F88-4FC2-A806-F06C6A9A8B53}"/>
                </a:ext>
              </a:extLst>
            </p:cNvPr>
            <p:cNvCxnSpPr/>
            <p:nvPr/>
          </p:nvCxnSpPr>
          <p:spPr>
            <a:xfrm>
              <a:off x="1178405" y="3374756"/>
              <a:ext cx="130030" cy="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E6F9B84-B37E-4F56-BB2A-80976C1C3CFB}"/>
                </a:ext>
              </a:extLst>
            </p:cNvPr>
            <p:cNvCxnSpPr/>
            <p:nvPr/>
          </p:nvCxnSpPr>
          <p:spPr>
            <a:xfrm>
              <a:off x="1177459" y="5425271"/>
              <a:ext cx="130030" cy="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B2661A36-3746-4117-B914-AC31C39BF1E6}"/>
              </a:ext>
            </a:extLst>
          </p:cNvPr>
          <p:cNvSpPr txBox="1"/>
          <p:nvPr/>
        </p:nvSpPr>
        <p:spPr>
          <a:xfrm rot="16200000">
            <a:off x="118093" y="4120510"/>
            <a:ext cx="211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C00000"/>
                </a:solidFill>
              </a:rPr>
              <a:t>With replication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287ADE-673F-4E0D-A747-C1C4139D8ECC}"/>
              </a:ext>
            </a:extLst>
          </p:cNvPr>
          <p:cNvSpPr txBox="1"/>
          <p:nvPr/>
        </p:nvSpPr>
        <p:spPr>
          <a:xfrm rot="16200000">
            <a:off x="745750" y="4297225"/>
            <a:ext cx="2457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chemeClr val="accent6">
                    <a:lumMod val="50000"/>
                  </a:schemeClr>
                </a:solidFill>
              </a:rPr>
              <a:t>PMNet+replication</a:t>
            </a:r>
            <a:endParaRPr lang="en-US" sz="22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0B4D9CA4-EA4E-4193-BF38-CFDBE24CAC4C}"/>
              </a:ext>
            </a:extLst>
          </p:cNvPr>
          <p:cNvSpPr/>
          <p:nvPr/>
        </p:nvSpPr>
        <p:spPr>
          <a:xfrm>
            <a:off x="2662562" y="4652544"/>
            <a:ext cx="415263" cy="41558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44" name="Arrow: Right 143">
            <a:extLst>
              <a:ext uri="{FF2B5EF4-FFF2-40B4-BE49-F238E27FC236}">
                <a16:creationId xmlns:a16="http://schemas.microsoft.com/office/drawing/2014/main" id="{34012606-B58C-4F3C-98BD-9077ED943A3B}"/>
              </a:ext>
            </a:extLst>
          </p:cNvPr>
          <p:cNvSpPr/>
          <p:nvPr/>
        </p:nvSpPr>
        <p:spPr>
          <a:xfrm rot="5400000">
            <a:off x="6459147" y="4104502"/>
            <a:ext cx="724280" cy="3862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5DDA534-2564-41CB-A05B-ABAF3398E809}"/>
              </a:ext>
            </a:extLst>
          </p:cNvPr>
          <p:cNvSpPr txBox="1"/>
          <p:nvPr/>
        </p:nvSpPr>
        <p:spPr>
          <a:xfrm>
            <a:off x="740898" y="799393"/>
            <a:ext cx="1123807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The client sends the request and waits for 2 ACKs</a:t>
            </a:r>
          </a:p>
          <a:p>
            <a:pPr>
              <a:lnSpc>
                <a:spcPct val="90000"/>
              </a:lnSpc>
            </a:pPr>
            <a:r>
              <a:rPr lang="en-US" sz="2400" err="1"/>
              <a:t>PMNet</a:t>
            </a:r>
            <a:r>
              <a:rPr lang="en-US" sz="2400"/>
              <a:t> #1 and #2 log the request and send ACK to the client</a:t>
            </a:r>
          </a:p>
          <a:p>
            <a:pPr>
              <a:lnSpc>
                <a:spcPct val="90000"/>
              </a:lnSpc>
            </a:pPr>
            <a:r>
              <a:rPr lang="en-US" sz="2400"/>
              <a:t>Client waits until it receives both ACKs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75B859-C632-4BED-8D67-06BA5BF07CC1}"/>
              </a:ext>
            </a:extLst>
          </p:cNvPr>
          <p:cNvSpPr/>
          <p:nvPr/>
        </p:nvSpPr>
        <p:spPr>
          <a:xfrm>
            <a:off x="397812" y="836032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056FA71-EC62-46CA-B13F-17B93C0A0BDF}"/>
              </a:ext>
            </a:extLst>
          </p:cNvPr>
          <p:cNvSpPr/>
          <p:nvPr/>
        </p:nvSpPr>
        <p:spPr>
          <a:xfrm>
            <a:off x="397811" y="1168393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E45633A-2B94-450D-B313-EFD963C45938}"/>
              </a:ext>
            </a:extLst>
          </p:cNvPr>
          <p:cNvSpPr/>
          <p:nvPr/>
        </p:nvSpPr>
        <p:spPr>
          <a:xfrm>
            <a:off x="397811" y="1521958"/>
            <a:ext cx="306817" cy="307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pic>
        <p:nvPicPr>
          <p:cNvPr id="150" name="Graphic 149" descr="Hourglass Finished with solid fill">
            <a:extLst>
              <a:ext uri="{FF2B5EF4-FFF2-40B4-BE49-F238E27FC236}">
                <a16:creationId xmlns:a16="http://schemas.microsoft.com/office/drawing/2014/main" id="{58C4DA03-A14E-4E3C-9DDE-21C9787E6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594" y="3366395"/>
            <a:ext cx="720818" cy="720818"/>
          </a:xfrm>
          <a:prstGeom prst="rect">
            <a:avLst/>
          </a:prstGeom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AF12FF89-4E7C-48DB-BF99-A10BD392E724}"/>
              </a:ext>
            </a:extLst>
          </p:cNvPr>
          <p:cNvSpPr/>
          <p:nvPr/>
        </p:nvSpPr>
        <p:spPr>
          <a:xfrm rot="21447258" flipH="1">
            <a:off x="3193574" y="5364227"/>
            <a:ext cx="5741008" cy="58239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151" name="Arrow: Right 150">
            <a:extLst>
              <a:ext uri="{FF2B5EF4-FFF2-40B4-BE49-F238E27FC236}">
                <a16:creationId xmlns:a16="http://schemas.microsoft.com/office/drawing/2014/main" id="{144979D4-8066-4E10-9885-37AE1860FF78}"/>
              </a:ext>
            </a:extLst>
          </p:cNvPr>
          <p:cNvSpPr/>
          <p:nvPr/>
        </p:nvSpPr>
        <p:spPr>
          <a:xfrm rot="21447258" flipH="1">
            <a:off x="9031457" y="4818299"/>
            <a:ext cx="1866347" cy="58239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18296EA7-F53E-4524-9CD9-81214E566353}"/>
              </a:ext>
            </a:extLst>
          </p:cNvPr>
          <p:cNvSpPr txBox="1"/>
          <p:nvPr/>
        </p:nvSpPr>
        <p:spPr>
          <a:xfrm>
            <a:off x="7531641" y="4083221"/>
            <a:ext cx="1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Process</a:t>
            </a:r>
          </a:p>
        </p:txBody>
      </p:sp>
      <p:sp>
        <p:nvSpPr>
          <p:cNvPr id="153" name="Arrow: Right 152">
            <a:extLst>
              <a:ext uri="{FF2B5EF4-FFF2-40B4-BE49-F238E27FC236}">
                <a16:creationId xmlns:a16="http://schemas.microsoft.com/office/drawing/2014/main" id="{556CE103-16BF-4BE6-A1C9-F89A70E80A41}"/>
              </a:ext>
            </a:extLst>
          </p:cNvPr>
          <p:cNvSpPr/>
          <p:nvPr/>
        </p:nvSpPr>
        <p:spPr>
          <a:xfrm rot="5400000">
            <a:off x="8493655" y="4831200"/>
            <a:ext cx="577657" cy="38624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AA0867A-1F9B-4158-9D8D-FFE9B552D3EE}"/>
              </a:ext>
            </a:extLst>
          </p:cNvPr>
          <p:cNvSpPr txBox="1"/>
          <p:nvPr/>
        </p:nvSpPr>
        <p:spPr>
          <a:xfrm>
            <a:off x="7705902" y="4789107"/>
            <a:ext cx="104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Wait</a:t>
            </a:r>
          </a:p>
        </p:txBody>
      </p:sp>
      <p:sp>
        <p:nvSpPr>
          <p:cNvPr id="155" name="Arrow: Right 154">
            <a:extLst>
              <a:ext uri="{FF2B5EF4-FFF2-40B4-BE49-F238E27FC236}">
                <a16:creationId xmlns:a16="http://schemas.microsoft.com/office/drawing/2014/main" id="{E1B5A453-9A9D-4CDF-ADBA-8E65CC16FD40}"/>
              </a:ext>
            </a:extLst>
          </p:cNvPr>
          <p:cNvSpPr/>
          <p:nvPr/>
        </p:nvSpPr>
        <p:spPr>
          <a:xfrm rot="5400000">
            <a:off x="8420622" y="4180230"/>
            <a:ext cx="724280" cy="3862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B4098FD-98E6-4628-818D-9AF624CC8091}"/>
              </a:ext>
            </a:extLst>
          </p:cNvPr>
          <p:cNvSpPr txBox="1"/>
          <p:nvPr/>
        </p:nvSpPr>
        <p:spPr>
          <a:xfrm>
            <a:off x="10931422" y="4316451"/>
            <a:ext cx="118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Process</a:t>
            </a:r>
          </a:p>
        </p:txBody>
      </p: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7021B510-EAE1-48FA-AC6E-2AF482F2E3B8}"/>
              </a:ext>
            </a:extLst>
          </p:cNvPr>
          <p:cNvSpPr/>
          <p:nvPr/>
        </p:nvSpPr>
        <p:spPr>
          <a:xfrm rot="5400000">
            <a:off x="10410159" y="4333395"/>
            <a:ext cx="724280" cy="3862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D69157-8DAF-450A-A1A5-091FBC6A5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9"/>
    </mc:Choice>
    <mc:Fallback xmlns="">
      <p:transition spd="slow" advTm="1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rrow: Right 90">
            <a:extLst>
              <a:ext uri="{FF2B5EF4-FFF2-40B4-BE49-F238E27FC236}">
                <a16:creationId xmlns:a16="http://schemas.microsoft.com/office/drawing/2014/main" id="{7E83692E-6CB6-4962-BE4D-BE153C16D36D}"/>
              </a:ext>
            </a:extLst>
          </p:cNvPr>
          <p:cNvSpPr/>
          <p:nvPr/>
        </p:nvSpPr>
        <p:spPr>
          <a:xfrm rot="21373081" flipH="1">
            <a:off x="3788493" y="4284399"/>
            <a:ext cx="2969593" cy="58239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ACK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  <a:stCxn id="73" idx="2"/>
          </p:cNvCxnSpPr>
          <p:nvPr/>
        </p:nvCxnSpPr>
        <p:spPr>
          <a:xfrm>
            <a:off x="656003" y="3937837"/>
            <a:ext cx="0" cy="751172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8127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In-network caching: Update Requests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3480736" y="2110607"/>
            <a:ext cx="783740" cy="66897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912224" y="2735339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8848949" y="2707556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Server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1E7FC1-F28B-487A-A4E0-597148773B70}"/>
              </a:ext>
            </a:extLst>
          </p:cNvPr>
          <p:cNvSpPr txBox="1"/>
          <p:nvPr/>
        </p:nvSpPr>
        <p:spPr>
          <a:xfrm>
            <a:off x="5206880" y="2748004"/>
            <a:ext cx="304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/>
              <a:t>PMNet+cache</a:t>
            </a:r>
            <a:endParaRPr lang="en-US" sz="2400" b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779078" y="3209669"/>
            <a:ext cx="6002048" cy="2894563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-112172" y="2330195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45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689009"/>
            <a:ext cx="0" cy="1082617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3033932"/>
            <a:ext cx="0" cy="246641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218506" y="2059241"/>
            <a:ext cx="1237952" cy="861507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7B3D37-6EE6-4745-A190-756C30BDD116}"/>
              </a:ext>
            </a:extLst>
          </p:cNvPr>
          <p:cNvGrpSpPr/>
          <p:nvPr/>
        </p:nvGrpSpPr>
        <p:grpSpPr>
          <a:xfrm>
            <a:off x="5918506" y="2032577"/>
            <a:ext cx="1744617" cy="847809"/>
            <a:chOff x="5553448" y="1855175"/>
            <a:chExt cx="2109676" cy="1025212"/>
          </a:xfrm>
        </p:grpSpPr>
        <p:sp>
          <p:nvSpPr>
            <p:cNvPr id="63" name="Cloud 62">
              <a:extLst>
                <a:ext uri="{FF2B5EF4-FFF2-40B4-BE49-F238E27FC236}">
                  <a16:creationId xmlns:a16="http://schemas.microsoft.com/office/drawing/2014/main" id="{3324FA46-1FB7-4854-8B6C-96227826D9D3}"/>
                </a:ext>
              </a:extLst>
            </p:cNvPr>
            <p:cNvSpPr/>
            <p:nvPr/>
          </p:nvSpPr>
          <p:spPr>
            <a:xfrm>
              <a:off x="5553448" y="1855175"/>
              <a:ext cx="2109676" cy="102521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B5D1E9E-DE3F-4A49-A696-D2BF69A0D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6164889" y="2098073"/>
              <a:ext cx="927850" cy="5121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82632D70-BFF5-49E5-B315-5F9F5F6C5E90}"/>
              </a:ext>
            </a:extLst>
          </p:cNvPr>
          <p:cNvSpPr/>
          <p:nvPr/>
        </p:nvSpPr>
        <p:spPr>
          <a:xfrm rot="197461">
            <a:off x="3863685" y="3209589"/>
            <a:ext cx="2990153" cy="55230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67E4310-07F9-46E6-B193-3CA708478384}"/>
              </a:ext>
            </a:extLst>
          </p:cNvPr>
          <p:cNvSpPr txBox="1"/>
          <p:nvPr/>
        </p:nvSpPr>
        <p:spPr>
          <a:xfrm rot="166144">
            <a:off x="4266844" y="2892158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SET (x, 1)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DB812062-890A-46CF-8A6C-CDB92BEAA1BE}"/>
              </a:ext>
            </a:extLst>
          </p:cNvPr>
          <p:cNvSpPr/>
          <p:nvPr/>
        </p:nvSpPr>
        <p:spPr>
          <a:xfrm rot="5400000">
            <a:off x="6422565" y="3813982"/>
            <a:ext cx="492461" cy="4587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6D71EC2-F56D-4D3B-8AE0-375228100044}"/>
              </a:ext>
            </a:extLst>
          </p:cNvPr>
          <p:cNvSpPr txBox="1"/>
          <p:nvPr/>
        </p:nvSpPr>
        <p:spPr>
          <a:xfrm>
            <a:off x="6678838" y="3809562"/>
            <a:ext cx="92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9D9A4A9-46E5-4C58-A449-B113CEDC860C}"/>
              </a:ext>
            </a:extLst>
          </p:cNvPr>
          <p:cNvSpPr txBox="1"/>
          <p:nvPr/>
        </p:nvSpPr>
        <p:spPr>
          <a:xfrm>
            <a:off x="620322" y="716266"/>
            <a:ext cx="1135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/>
              <a:t>PMNet</a:t>
            </a:r>
            <a:r>
              <a:rPr lang="en-US" sz="2400"/>
              <a:t> logs update requests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AF9055D-5C21-4BC4-96E9-E86C42DB4D2F}"/>
              </a:ext>
            </a:extLst>
          </p:cNvPr>
          <p:cNvSpPr/>
          <p:nvPr/>
        </p:nvSpPr>
        <p:spPr>
          <a:xfrm>
            <a:off x="7450005" y="3875472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42EE8CC-5874-4078-B679-37F1AB2558BB}"/>
              </a:ext>
            </a:extLst>
          </p:cNvPr>
          <p:cNvSpPr/>
          <p:nvPr/>
        </p:nvSpPr>
        <p:spPr>
          <a:xfrm>
            <a:off x="333035" y="779162"/>
            <a:ext cx="315795" cy="3160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0BFA0E7-36AA-463C-848E-411E29293045}"/>
              </a:ext>
            </a:extLst>
          </p:cNvPr>
          <p:cNvCxnSpPr>
            <a:cxnSpLocks/>
          </p:cNvCxnSpPr>
          <p:nvPr/>
        </p:nvCxnSpPr>
        <p:spPr>
          <a:xfrm>
            <a:off x="4334058" y="2456481"/>
            <a:ext cx="1514293" cy="2699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17246E2-399E-4B28-B8EC-8C2AC908E002}"/>
              </a:ext>
            </a:extLst>
          </p:cNvPr>
          <p:cNvCxnSpPr>
            <a:cxnSpLocks/>
          </p:cNvCxnSpPr>
          <p:nvPr/>
        </p:nvCxnSpPr>
        <p:spPr>
          <a:xfrm>
            <a:off x="7663123" y="2443745"/>
            <a:ext cx="1425737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Graphic 72" descr="Hourglass Finished with solid fill">
            <a:extLst>
              <a:ext uri="{FF2B5EF4-FFF2-40B4-BE49-F238E27FC236}">
                <a16:creationId xmlns:a16="http://schemas.microsoft.com/office/drawing/2014/main" id="{F48A8F53-0FBC-4816-9CE4-D14055F82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3217019"/>
            <a:ext cx="720818" cy="720818"/>
          </a:xfrm>
          <a:prstGeom prst="rect">
            <a:avLst/>
          </a:prstGeom>
        </p:spPr>
      </p:pic>
      <p:sp>
        <p:nvSpPr>
          <p:cNvPr id="79" name="Arrow: Right 78">
            <a:extLst>
              <a:ext uri="{FF2B5EF4-FFF2-40B4-BE49-F238E27FC236}">
                <a16:creationId xmlns:a16="http://schemas.microsoft.com/office/drawing/2014/main" id="{03BA4837-FBD9-4EE8-A013-3D330D62C4DF}"/>
              </a:ext>
            </a:extLst>
          </p:cNvPr>
          <p:cNvSpPr/>
          <p:nvPr/>
        </p:nvSpPr>
        <p:spPr>
          <a:xfrm rot="197461">
            <a:off x="6880613" y="3402718"/>
            <a:ext cx="2990153" cy="55230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BD74B1-1636-46A8-A780-55EF1B187D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9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1"/>
    </mc:Choice>
    <mc:Fallback xmlns="">
      <p:transition spd="slow" advTm="1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1" grpId="0" animBg="1"/>
      <p:bldP spid="65" grpId="0" animBg="1"/>
      <p:bldP spid="87" grpId="0"/>
      <p:bldP spid="88" grpId="0" animBg="1"/>
      <p:bldP spid="89" grpId="0"/>
      <p:bldP spid="93" grpId="0" animBg="1"/>
      <p:bldP spid="72" grpId="0" animBg="1"/>
      <p:bldP spid="7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4348065"/>
            <a:ext cx="0" cy="115198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3" y="-208127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In-network caching: Read Requests</a:t>
            </a:r>
            <a:endParaRPr lang="en-US" b="1"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3480736" y="2110607"/>
            <a:ext cx="783740" cy="66897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2912224" y="2735339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8848949" y="2707556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Server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1E7FC1-F28B-487A-A4E0-597148773B70}"/>
              </a:ext>
            </a:extLst>
          </p:cNvPr>
          <p:cNvSpPr txBox="1"/>
          <p:nvPr/>
        </p:nvSpPr>
        <p:spPr>
          <a:xfrm>
            <a:off x="5206880" y="2748004"/>
            <a:ext cx="304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/>
              <a:t>PMNet+cache</a:t>
            </a:r>
            <a:endParaRPr lang="en-US" sz="2400" b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70634-E7C8-4AB9-B596-8967498315DE}"/>
              </a:ext>
            </a:extLst>
          </p:cNvPr>
          <p:cNvGrpSpPr/>
          <p:nvPr/>
        </p:nvGrpSpPr>
        <p:grpSpPr>
          <a:xfrm>
            <a:off x="3779078" y="3209669"/>
            <a:ext cx="6002048" cy="2894563"/>
            <a:chOff x="3297520" y="3303343"/>
            <a:chExt cx="6965164" cy="262670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288351-5DD4-4C1A-A121-462B05FB6D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520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BD35B8-F41F-4E83-8643-E58ACA4BDED1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33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1B5F8-5D1F-4F9B-B567-2C0A28E8C4D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684" y="3303343"/>
              <a:ext cx="0" cy="2626707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-112172" y="2330195"/>
            <a:ext cx="270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46</a:t>
            </a:fld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5500045"/>
            <a:ext cx="0" cy="558608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3033932"/>
            <a:ext cx="0" cy="63299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F78CC639-A63E-4D38-AC93-211644ADBF6C}"/>
              </a:ext>
            </a:extLst>
          </p:cNvPr>
          <p:cNvSpPr/>
          <p:nvPr/>
        </p:nvSpPr>
        <p:spPr>
          <a:xfrm rot="197461">
            <a:off x="3845236" y="3948237"/>
            <a:ext cx="2989486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424D1326-85C6-49A0-ABD6-67CE35FD178C}"/>
              </a:ext>
            </a:extLst>
          </p:cNvPr>
          <p:cNvSpPr/>
          <p:nvPr/>
        </p:nvSpPr>
        <p:spPr>
          <a:xfrm rot="21447258" flipH="1">
            <a:off x="3828729" y="4923407"/>
            <a:ext cx="3020096" cy="5823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Response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9C799C1C-7EA7-44A7-A796-CB28A630F93B}"/>
              </a:ext>
            </a:extLst>
          </p:cNvPr>
          <p:cNvSpPr/>
          <p:nvPr/>
        </p:nvSpPr>
        <p:spPr>
          <a:xfrm rot="5400000">
            <a:off x="6421282" y="4547257"/>
            <a:ext cx="492461" cy="4587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CE6AA4-EE2D-420C-A88D-4635C5520054}"/>
              </a:ext>
            </a:extLst>
          </p:cNvPr>
          <p:cNvSpPr txBox="1"/>
          <p:nvPr/>
        </p:nvSpPr>
        <p:spPr>
          <a:xfrm>
            <a:off x="6656732" y="4258415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Look up x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0E7E0-C892-440F-ABA2-20CFF8875BBF}"/>
              </a:ext>
            </a:extLst>
          </p:cNvPr>
          <p:cNvGrpSpPr/>
          <p:nvPr/>
        </p:nvGrpSpPr>
        <p:grpSpPr>
          <a:xfrm>
            <a:off x="9218506" y="2059241"/>
            <a:ext cx="1237952" cy="861507"/>
            <a:chOff x="9832458" y="1148141"/>
            <a:chExt cx="1487563" cy="10352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E4BD0AE-B82F-4E4D-B5A5-E0E601E911BA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868330B-268F-40AC-BFC6-4E0D124CB344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D1ECBBA-1265-43E6-975A-B8A4260821B0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E3FB78D-E844-4492-A3A3-4504053CE217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B741CD7-F679-457F-B394-8FE576ED12B5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4621CB-1520-48CF-8CBF-7B90D3FCA3BF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FEDCEC-DAEB-4816-8295-3C0DBE25BDA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46A2127-9560-4346-9B0A-03184CEA0271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DFE5910-39B2-437E-B06B-43392718B5C4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F15FC87-968C-4CA7-A901-B42D270BBB7F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图片 39">
              <a:extLst>
                <a:ext uri="{FF2B5EF4-FFF2-40B4-BE49-F238E27FC236}">
                  <a16:creationId xmlns:a16="http://schemas.microsoft.com/office/drawing/2014/main" id="{E8E3B324-214E-40BE-8B26-F661B9A4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0918B60-B4B5-45EB-86DE-7AF6E6A0F624}"/>
              </a:ext>
            </a:extLst>
          </p:cNvPr>
          <p:cNvSpPr txBox="1"/>
          <p:nvPr/>
        </p:nvSpPr>
        <p:spPr>
          <a:xfrm rot="166144">
            <a:off x="4496770" y="3683554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GET (x)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9006ACE-5DC2-4B05-ABA6-F92B9387FBF9}"/>
              </a:ext>
            </a:extLst>
          </p:cNvPr>
          <p:cNvSpPr txBox="1"/>
          <p:nvPr/>
        </p:nvSpPr>
        <p:spPr>
          <a:xfrm rot="21422727">
            <a:off x="4530293" y="4652250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x=1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850A6DE-3D3F-4F42-93FA-F5C63DB51016}"/>
              </a:ext>
            </a:extLst>
          </p:cNvPr>
          <p:cNvSpPr/>
          <p:nvPr/>
        </p:nvSpPr>
        <p:spPr>
          <a:xfrm>
            <a:off x="76200" y="6224628"/>
            <a:ext cx="11868147" cy="59643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PMNet can use logged entry to respond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read</a:t>
            </a:r>
            <a:r>
              <a:rPr lang="en-US" sz="2800">
                <a:solidFill>
                  <a:schemeClr val="tx1"/>
                </a:solidFill>
              </a:rPr>
              <a:t> requests.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7B3D37-6EE6-4745-A190-756C30BDD116}"/>
              </a:ext>
            </a:extLst>
          </p:cNvPr>
          <p:cNvGrpSpPr/>
          <p:nvPr/>
        </p:nvGrpSpPr>
        <p:grpSpPr>
          <a:xfrm>
            <a:off x="5918506" y="2032577"/>
            <a:ext cx="1744617" cy="847809"/>
            <a:chOff x="5553448" y="1855175"/>
            <a:chExt cx="2109676" cy="1025212"/>
          </a:xfrm>
        </p:grpSpPr>
        <p:sp>
          <p:nvSpPr>
            <p:cNvPr id="63" name="Cloud 62">
              <a:extLst>
                <a:ext uri="{FF2B5EF4-FFF2-40B4-BE49-F238E27FC236}">
                  <a16:creationId xmlns:a16="http://schemas.microsoft.com/office/drawing/2014/main" id="{3324FA46-1FB7-4854-8B6C-96227826D9D3}"/>
                </a:ext>
              </a:extLst>
            </p:cNvPr>
            <p:cNvSpPr/>
            <p:nvPr/>
          </p:nvSpPr>
          <p:spPr>
            <a:xfrm>
              <a:off x="5553448" y="1855175"/>
              <a:ext cx="2109676" cy="102521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B5D1E9E-DE3F-4A49-A696-D2BF69A0D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5" b="24711"/>
            <a:stretch/>
          </p:blipFill>
          <p:spPr>
            <a:xfrm>
              <a:off x="6164889" y="2098073"/>
              <a:ext cx="927850" cy="5121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337993F3-AB0B-4A06-96BB-A2EB3F7F6445}"/>
              </a:ext>
            </a:extLst>
          </p:cNvPr>
          <p:cNvSpPr/>
          <p:nvPr/>
        </p:nvSpPr>
        <p:spPr>
          <a:xfrm rot="197461">
            <a:off x="6880688" y="4692628"/>
            <a:ext cx="2900819" cy="5523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29064F5-4F6D-4176-B303-AD49AAECDEC6}"/>
              </a:ext>
            </a:extLst>
          </p:cNvPr>
          <p:cNvSpPr txBox="1"/>
          <p:nvPr/>
        </p:nvSpPr>
        <p:spPr>
          <a:xfrm rot="196028">
            <a:off x="7413519" y="5081866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Miss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9D9A4A9-46E5-4C58-A449-B113CEDC860C}"/>
              </a:ext>
            </a:extLst>
          </p:cNvPr>
          <p:cNvSpPr txBox="1"/>
          <p:nvPr/>
        </p:nvSpPr>
        <p:spPr>
          <a:xfrm>
            <a:off x="620322" y="716266"/>
            <a:ext cx="11358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/>
              <a:t>PMNet</a:t>
            </a:r>
            <a:r>
              <a:rPr lang="en-US" sz="2400"/>
              <a:t> logs update requests</a:t>
            </a:r>
          </a:p>
          <a:p>
            <a:r>
              <a:rPr lang="en-US" sz="2400" err="1"/>
              <a:t>PMNet</a:t>
            </a:r>
            <a:r>
              <a:rPr lang="en-US" sz="2400"/>
              <a:t> receives read request and looks up an associated logged request in the PM</a:t>
            </a:r>
          </a:p>
          <a:p>
            <a:r>
              <a:rPr lang="en-US" sz="2400" err="1"/>
              <a:t>PMNet</a:t>
            </a:r>
            <a:r>
              <a:rPr lang="en-US" sz="2400"/>
              <a:t> responds the read request (Hit) or forward the request (Miss)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A7220F4-999D-491A-B266-E73319E34D90}"/>
              </a:ext>
            </a:extLst>
          </p:cNvPr>
          <p:cNvSpPr/>
          <p:nvPr/>
        </p:nvSpPr>
        <p:spPr>
          <a:xfrm>
            <a:off x="7227219" y="3937205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D0D9207-AB95-4DEB-95E0-EEA04BB6C1C7}"/>
              </a:ext>
            </a:extLst>
          </p:cNvPr>
          <p:cNvSpPr/>
          <p:nvPr/>
        </p:nvSpPr>
        <p:spPr>
          <a:xfrm>
            <a:off x="4334058" y="5075354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55DA590-A5DA-46C8-B2E1-9FFEABC8C42A}"/>
              </a:ext>
            </a:extLst>
          </p:cNvPr>
          <p:cNvSpPr/>
          <p:nvPr/>
        </p:nvSpPr>
        <p:spPr>
          <a:xfrm>
            <a:off x="7285531" y="4737472"/>
            <a:ext cx="415263" cy="4155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08224A-D3E9-40BA-A422-C84214BBE57F}"/>
              </a:ext>
            </a:extLst>
          </p:cNvPr>
          <p:cNvSpPr txBox="1"/>
          <p:nvPr/>
        </p:nvSpPr>
        <p:spPr>
          <a:xfrm rot="21441076">
            <a:off x="4699298" y="5250807"/>
            <a:ext cx="176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Hit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42EE8CC-5874-4078-B679-37F1AB2558BB}"/>
              </a:ext>
            </a:extLst>
          </p:cNvPr>
          <p:cNvSpPr/>
          <p:nvPr/>
        </p:nvSpPr>
        <p:spPr>
          <a:xfrm>
            <a:off x="333035" y="779162"/>
            <a:ext cx="315795" cy="3160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7787980-9D9B-4061-942A-EDFB5A7AD5D2}"/>
              </a:ext>
            </a:extLst>
          </p:cNvPr>
          <p:cNvSpPr/>
          <p:nvPr/>
        </p:nvSpPr>
        <p:spPr>
          <a:xfrm>
            <a:off x="333034" y="1127648"/>
            <a:ext cx="315795" cy="3160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797FCC7-ADB1-4DA1-B795-621E44BFA7ED}"/>
              </a:ext>
            </a:extLst>
          </p:cNvPr>
          <p:cNvSpPr/>
          <p:nvPr/>
        </p:nvSpPr>
        <p:spPr>
          <a:xfrm>
            <a:off x="333034" y="1477617"/>
            <a:ext cx="315795" cy="3160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0BFA0E7-36AA-463C-848E-411E29293045}"/>
              </a:ext>
            </a:extLst>
          </p:cNvPr>
          <p:cNvCxnSpPr>
            <a:cxnSpLocks/>
          </p:cNvCxnSpPr>
          <p:nvPr/>
        </p:nvCxnSpPr>
        <p:spPr>
          <a:xfrm>
            <a:off x="4334058" y="2456481"/>
            <a:ext cx="1514293" cy="2699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17246E2-399E-4B28-B8EC-8C2AC908E002}"/>
              </a:ext>
            </a:extLst>
          </p:cNvPr>
          <p:cNvCxnSpPr>
            <a:cxnSpLocks/>
          </p:cNvCxnSpPr>
          <p:nvPr/>
        </p:nvCxnSpPr>
        <p:spPr>
          <a:xfrm>
            <a:off x="7663123" y="2443745"/>
            <a:ext cx="1425737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Graphic 72" descr="Hourglass Finished with solid fill">
            <a:extLst>
              <a:ext uri="{FF2B5EF4-FFF2-40B4-BE49-F238E27FC236}">
                <a16:creationId xmlns:a16="http://schemas.microsoft.com/office/drawing/2014/main" id="{F48A8F53-0FBC-4816-9CE4-D14055F82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594" y="3642165"/>
            <a:ext cx="720818" cy="72081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F310B37-37C2-4A68-A806-7BCC391164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9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7"/>
    </mc:Choice>
    <mc:Fallback xmlns="">
      <p:transition spd="slow" advTm="2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4" grpId="0"/>
      <p:bldP spid="70" grpId="0"/>
      <p:bldP spid="71" grpId="0"/>
      <p:bldP spid="80" grpId="0" animBg="1"/>
      <p:bldP spid="84" grpId="0" animBg="1"/>
      <p:bldP spid="86" grpId="0"/>
      <p:bldP spid="94" grpId="0" animBg="1"/>
      <p:bldP spid="96" grpId="0" animBg="1"/>
      <p:bldP spid="97" grpId="0" animBg="1"/>
      <p:bldP spid="106" grpId="0"/>
      <p:bldP spid="81" grpId="0" animBg="1"/>
      <p:bldP spid="9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1BE8-4924-4E52-A72F-0112FD0F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Outline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58EC-9C5D-4967-B929-24B149B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30AF9-12DF-4154-852B-C7F0F137133A}"/>
              </a:ext>
            </a:extLst>
          </p:cNvPr>
          <p:cNvSpPr/>
          <p:nvPr/>
        </p:nvSpPr>
        <p:spPr>
          <a:xfrm>
            <a:off x="3287785" y="1362006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Background and Motivation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4E9DB-5449-44CC-945B-50189E4D25DA}"/>
              </a:ext>
            </a:extLst>
          </p:cNvPr>
          <p:cNvSpPr/>
          <p:nvPr/>
        </p:nvSpPr>
        <p:spPr>
          <a:xfrm>
            <a:off x="3287782" y="3108957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PMNet Design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064FC-D595-46A6-A3A8-0D34AE8553DC}"/>
              </a:ext>
            </a:extLst>
          </p:cNvPr>
          <p:cNvSpPr/>
          <p:nvPr/>
        </p:nvSpPr>
        <p:spPr>
          <a:xfrm>
            <a:off x="3287782" y="4861161"/>
            <a:ext cx="5616429" cy="75194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15EA2-DF05-451E-821C-4076F3B5E5E5}"/>
              </a:ext>
            </a:extLst>
          </p:cNvPr>
          <p:cNvSpPr/>
          <p:nvPr/>
        </p:nvSpPr>
        <p:spPr>
          <a:xfrm>
            <a:off x="3287782" y="5740928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B27E9-26AC-4C37-B51E-D42B567C5303}"/>
              </a:ext>
            </a:extLst>
          </p:cNvPr>
          <p:cNvSpPr/>
          <p:nvPr/>
        </p:nvSpPr>
        <p:spPr>
          <a:xfrm>
            <a:off x="3287782" y="3981394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Caching and Replication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8C5B5F-758C-4375-9F0B-3A366E889F1E}"/>
              </a:ext>
            </a:extLst>
          </p:cNvPr>
          <p:cNvSpPr/>
          <p:nvPr/>
        </p:nvSpPr>
        <p:spPr>
          <a:xfrm>
            <a:off x="3287782" y="2236520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In-network Data Persistence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D7D7D1-00CE-4F85-B49B-B1B2CDF2A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"/>
    </mc:Choice>
    <mc:Fallback xmlns="">
      <p:transition spd="slow" advTm="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E9CE-E4A5-4D2B-A169-FC3CE852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719"/>
            <a:ext cx="10515600" cy="968375"/>
          </a:xfrm>
        </p:spPr>
        <p:txBody>
          <a:bodyPr/>
          <a:lstStyle/>
          <a:p>
            <a:r>
              <a:rPr lang="en-US">
                <a:latin typeface="+mn-lt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AE98-3D62-44A4-980D-FEC4F090B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094"/>
            <a:ext cx="10515600" cy="3777550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Hardware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000" b="1" err="1">
                <a:latin typeface="+mn-lt"/>
              </a:rPr>
              <a:t>PMNet</a:t>
            </a:r>
            <a:endParaRPr lang="en-US" sz="2000" b="1">
              <a:latin typeface="+mn-lt"/>
            </a:endParaRPr>
          </a:p>
          <a:p>
            <a:pPr marL="0" indent="0">
              <a:lnSpc>
                <a:spcPct val="85000"/>
              </a:lnSpc>
              <a:buNone/>
            </a:pPr>
            <a:r>
              <a:rPr lang="en-US" sz="2000" b="1">
                <a:latin typeface="+mn-lt"/>
              </a:rPr>
              <a:t>Server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000" b="1">
                <a:latin typeface="+mn-lt"/>
              </a:rPr>
              <a:t>Client</a:t>
            </a:r>
          </a:p>
          <a:p>
            <a:pPr marL="0" indent="0">
              <a:lnSpc>
                <a:spcPct val="85000"/>
              </a:lnSpc>
              <a:buNone/>
            </a:pPr>
            <a:br>
              <a:rPr lang="en-US" sz="3200" b="1">
                <a:latin typeface="+mn-lt"/>
              </a:rPr>
            </a:br>
            <a:endParaRPr lang="en-US" sz="2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518A-92A5-4F46-A380-8EE5E261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E0E9D-0498-4223-A21D-1601DB28D0BF}"/>
              </a:ext>
            </a:extLst>
          </p:cNvPr>
          <p:cNvSpPr txBox="1"/>
          <p:nvPr/>
        </p:nvSpPr>
        <p:spPr>
          <a:xfrm>
            <a:off x="1878825" y="1628541"/>
            <a:ext cx="6430427" cy="1166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/>
              <a:t>Xilinx VCU118 Evaluation platform</a:t>
            </a:r>
          </a:p>
          <a:p>
            <a:pPr>
              <a:lnSpc>
                <a:spcPct val="120000"/>
              </a:lnSpc>
            </a:pPr>
            <a:r>
              <a:rPr lang="en-US" sz="2000"/>
              <a:t>Intel Cascade Lake, 20 Cores, 192GB DRAM, 256GB DCPMM</a:t>
            </a:r>
          </a:p>
          <a:p>
            <a:pPr>
              <a:lnSpc>
                <a:spcPct val="120000"/>
              </a:lnSpc>
            </a:pPr>
            <a:r>
              <a:rPr lang="en-US" sz="2000"/>
              <a:t>Intel Haswell, 6 Cores, 64GB DRAM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FBE4C-F3DE-4900-AD8A-947B6B140680}"/>
              </a:ext>
            </a:extLst>
          </p:cNvPr>
          <p:cNvSpPr txBox="1"/>
          <p:nvPr/>
        </p:nvSpPr>
        <p:spPr>
          <a:xfrm>
            <a:off x="2849561" y="6245361"/>
            <a:ext cx="309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PMNet evaluation platform</a:t>
            </a:r>
          </a:p>
        </p:txBody>
      </p:sp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BFECB66-1FB6-4928-B91D-9AC3D3334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2" y="3074821"/>
            <a:ext cx="4486696" cy="31332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9A660F-DA14-417B-B525-FEC6DB2F4836}"/>
              </a:ext>
            </a:extLst>
          </p:cNvPr>
          <p:cNvSpPr/>
          <p:nvPr/>
        </p:nvSpPr>
        <p:spPr>
          <a:xfrm>
            <a:off x="3915520" y="4562621"/>
            <a:ext cx="900333" cy="923779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8B1A69-520E-4ACE-89DD-80168A887EE3}"/>
              </a:ext>
            </a:extLst>
          </p:cNvPr>
          <p:cNvSpPr/>
          <p:nvPr/>
        </p:nvSpPr>
        <p:spPr>
          <a:xfrm>
            <a:off x="3760187" y="4595116"/>
            <a:ext cx="310666" cy="3109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2BCADA-3D84-40AF-9601-C15EAF479220}"/>
              </a:ext>
            </a:extLst>
          </p:cNvPr>
          <p:cNvSpPr/>
          <p:nvPr/>
        </p:nvSpPr>
        <p:spPr>
          <a:xfrm>
            <a:off x="7357425" y="3746756"/>
            <a:ext cx="310666" cy="3109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E5DC89-D18E-43A8-9A5E-1DD378783318}"/>
              </a:ext>
            </a:extLst>
          </p:cNvPr>
          <p:cNvSpPr/>
          <p:nvPr/>
        </p:nvSpPr>
        <p:spPr>
          <a:xfrm>
            <a:off x="4900245" y="4473526"/>
            <a:ext cx="431409" cy="1227233"/>
          </a:xfrm>
          <a:prstGeom prst="round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CF60D2-E458-486D-81F4-ECB13275936C}"/>
              </a:ext>
            </a:extLst>
          </p:cNvPr>
          <p:cNvSpPr/>
          <p:nvPr/>
        </p:nvSpPr>
        <p:spPr>
          <a:xfrm>
            <a:off x="5176321" y="4251711"/>
            <a:ext cx="310666" cy="3109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4CAA5-48EF-49B6-BC12-2FE742E62EA4}"/>
              </a:ext>
            </a:extLst>
          </p:cNvPr>
          <p:cNvSpPr txBox="1"/>
          <p:nvPr/>
        </p:nvSpPr>
        <p:spPr>
          <a:xfrm>
            <a:off x="7668091" y="3655842"/>
            <a:ext cx="3858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MAT Pipeline</a:t>
            </a:r>
          </a:p>
          <a:p>
            <a:r>
              <a:rPr lang="en-US" sz="2400"/>
              <a:t>Emulated Persistent memory</a:t>
            </a:r>
          </a:p>
          <a:p>
            <a:r>
              <a:rPr lang="en-US" sz="2400"/>
              <a:t>Network interfaces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BE2B20-6A43-44F4-82CE-4F2E310770C9}"/>
              </a:ext>
            </a:extLst>
          </p:cNvPr>
          <p:cNvSpPr/>
          <p:nvPr/>
        </p:nvSpPr>
        <p:spPr>
          <a:xfrm>
            <a:off x="7357425" y="4127461"/>
            <a:ext cx="310666" cy="3109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10134F-EC3F-4219-8E03-66B232C8A0D3}"/>
              </a:ext>
            </a:extLst>
          </p:cNvPr>
          <p:cNvSpPr/>
          <p:nvPr/>
        </p:nvSpPr>
        <p:spPr>
          <a:xfrm>
            <a:off x="7359791" y="4478496"/>
            <a:ext cx="310666" cy="3109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507F1F-DAE9-4DBB-8D02-3170B57BF235}"/>
              </a:ext>
            </a:extLst>
          </p:cNvPr>
          <p:cNvSpPr/>
          <p:nvPr/>
        </p:nvSpPr>
        <p:spPr>
          <a:xfrm>
            <a:off x="2849561" y="4790512"/>
            <a:ext cx="310666" cy="3109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2EB4C5-E4B3-466A-BD2D-38AA58C9FAD2}"/>
              </a:ext>
            </a:extLst>
          </p:cNvPr>
          <p:cNvSpPr/>
          <p:nvPr/>
        </p:nvSpPr>
        <p:spPr>
          <a:xfrm>
            <a:off x="2173907" y="5087143"/>
            <a:ext cx="1225785" cy="872870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79D7E70-8262-4163-9474-BD6F989516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6"/>
    </mc:Choice>
    <mc:Fallback xmlns="">
      <p:transition spd="slow" advTm="2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E9CE-E4A5-4D2B-A169-FC3CE852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719"/>
            <a:ext cx="10515600" cy="968375"/>
          </a:xfrm>
        </p:spPr>
        <p:txBody>
          <a:bodyPr/>
          <a:lstStyle/>
          <a:p>
            <a:r>
              <a:rPr lang="en-US">
                <a:latin typeface="+mn-lt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AE98-3D62-44A4-980D-FEC4F090B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094"/>
            <a:ext cx="10515600" cy="3777550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Design points</a:t>
            </a:r>
          </a:p>
          <a:p>
            <a:pPr marL="800100" lvl="1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000" b="1" err="1">
                <a:latin typeface="+mn-lt"/>
              </a:rPr>
              <a:t>PMNet</a:t>
            </a:r>
            <a:r>
              <a:rPr lang="en-US" sz="2000" b="1">
                <a:latin typeface="+mn-lt"/>
              </a:rPr>
              <a:t>-Switch</a:t>
            </a:r>
            <a:r>
              <a:rPr lang="en-US" sz="2000">
                <a:latin typeface="+mn-lt"/>
              </a:rPr>
              <a:t>: </a:t>
            </a:r>
            <a:r>
              <a:rPr lang="en-US" sz="2000" err="1">
                <a:latin typeface="+mn-lt"/>
              </a:rPr>
              <a:t>PMNet</a:t>
            </a:r>
            <a:r>
              <a:rPr lang="en-US" sz="2000">
                <a:latin typeface="+mn-lt"/>
              </a:rPr>
              <a:t> as a bump-in-the-wire in the TOR switch of server rack</a:t>
            </a:r>
          </a:p>
          <a:p>
            <a:pPr marL="800100" lvl="1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000" b="1" err="1">
                <a:latin typeface="+mn-lt"/>
              </a:rPr>
              <a:t>PMNet</a:t>
            </a:r>
            <a:r>
              <a:rPr lang="en-US" sz="2000" b="1">
                <a:latin typeface="+mn-lt"/>
              </a:rPr>
              <a:t>-NIC</a:t>
            </a:r>
            <a:r>
              <a:rPr lang="en-US" sz="2000">
                <a:latin typeface="+mn-lt"/>
              </a:rPr>
              <a:t>: </a:t>
            </a:r>
            <a:r>
              <a:rPr lang="en-US" sz="2000" err="1">
                <a:latin typeface="+mn-lt"/>
              </a:rPr>
              <a:t>PMNet</a:t>
            </a:r>
            <a:r>
              <a:rPr lang="en-US" sz="2000">
                <a:latin typeface="+mn-lt"/>
              </a:rPr>
              <a:t> as a bump-in-the-wire in the server’s NIC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518A-92A5-4F46-A380-8EE5E261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49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1B198-2834-4EF1-BE1A-1611080D5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7620" y="3745641"/>
            <a:ext cx="5244530" cy="1690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C7462-797E-411C-83A6-4EC45D3C4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96000" y="3745642"/>
            <a:ext cx="5244532" cy="16902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CA72EA-66F1-4CBD-AFEA-260C7CBB2105}"/>
              </a:ext>
            </a:extLst>
          </p:cNvPr>
          <p:cNvSpPr txBox="1"/>
          <p:nvPr/>
        </p:nvSpPr>
        <p:spPr>
          <a:xfrm>
            <a:off x="1498198" y="6102038"/>
            <a:ext cx="330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/>
              <a:t>PMNet</a:t>
            </a:r>
            <a:r>
              <a:rPr lang="en-US" sz="2800" b="1"/>
              <a:t>-NIC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8DC62D-1A8A-4551-B30E-F909528C0106}"/>
              </a:ext>
            </a:extLst>
          </p:cNvPr>
          <p:cNvSpPr txBox="1"/>
          <p:nvPr/>
        </p:nvSpPr>
        <p:spPr>
          <a:xfrm>
            <a:off x="7066579" y="6102038"/>
            <a:ext cx="330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/>
              <a:t>PMNet</a:t>
            </a:r>
            <a:r>
              <a:rPr lang="en-US" sz="2800" b="1"/>
              <a:t>-Switch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9ABA20-A981-4BD1-9604-9BB80FE208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2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4"/>
    </mc:Choice>
    <mc:Fallback xmlns="">
      <p:transition spd="slow" advTm="1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EE15F-29BC-4275-BBF6-0A8B8BE0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+mn-lt"/>
                <a:cs typeface="Helvetica"/>
              </a:rPr>
              <a:t>Storage Applications in Datacenter</a:t>
            </a:r>
            <a:endParaRPr lang="zh-CN">
              <a:latin typeface="+mn-lt"/>
              <a:cs typeface="Helvetic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3109A0-20A5-4C08-BA4D-9C97E998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</a:t>
            </a:fld>
            <a:endParaRPr lang="en-US"/>
          </a:p>
        </p:txBody>
      </p:sp>
      <p:grpSp>
        <p:nvGrpSpPr>
          <p:cNvPr id="9" name="Group 50">
            <a:extLst>
              <a:ext uri="{FF2B5EF4-FFF2-40B4-BE49-F238E27FC236}">
                <a16:creationId xmlns:a16="http://schemas.microsoft.com/office/drawing/2014/main" id="{9A261673-598D-45CA-A904-C98E834AA6BE}"/>
              </a:ext>
            </a:extLst>
          </p:cNvPr>
          <p:cNvGrpSpPr/>
          <p:nvPr/>
        </p:nvGrpSpPr>
        <p:grpSpPr>
          <a:xfrm>
            <a:off x="1576285" y="2149499"/>
            <a:ext cx="964896" cy="823606"/>
            <a:chOff x="1023046" y="2182983"/>
            <a:chExt cx="1598140" cy="1364127"/>
          </a:xfrm>
        </p:grpSpPr>
        <p:sp>
          <p:nvSpPr>
            <p:cNvPr id="10" name="Rectangle: Rounded Corners 51">
              <a:extLst>
                <a:ext uri="{FF2B5EF4-FFF2-40B4-BE49-F238E27FC236}">
                  <a16:creationId xmlns:a16="http://schemas.microsoft.com/office/drawing/2014/main" id="{D9EEE291-1582-4493-BF87-310116CDC403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52">
              <a:extLst>
                <a:ext uri="{FF2B5EF4-FFF2-40B4-BE49-F238E27FC236}">
                  <a16:creationId xmlns:a16="http://schemas.microsoft.com/office/drawing/2014/main" id="{FDD4B11C-DEA0-498C-84DC-2112F1F7FCE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53">
              <a:extLst>
                <a:ext uri="{FF2B5EF4-FFF2-40B4-BE49-F238E27FC236}">
                  <a16:creationId xmlns:a16="http://schemas.microsoft.com/office/drawing/2014/main" id="{A96626AA-FFFA-459A-8074-8E418BF9808D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54">
              <a:extLst>
                <a:ext uri="{FF2B5EF4-FFF2-40B4-BE49-F238E27FC236}">
                  <a16:creationId xmlns:a16="http://schemas.microsoft.com/office/drawing/2014/main" id="{16E522D0-E2FE-466F-88E1-D5808ADA11E3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55">
              <a:extLst>
                <a:ext uri="{FF2B5EF4-FFF2-40B4-BE49-F238E27FC236}">
                  <a16:creationId xmlns:a16="http://schemas.microsoft.com/office/drawing/2014/main" id="{7D477BB5-66ED-4126-9A48-8064A8CEA145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6">
              <a:extLst>
                <a:ext uri="{FF2B5EF4-FFF2-40B4-BE49-F238E27FC236}">
                  <a16:creationId xmlns:a16="http://schemas.microsoft.com/office/drawing/2014/main" id="{D057FF47-B385-491F-A9CC-7EAD1AA9097B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57">
              <a:extLst>
                <a:ext uri="{FF2B5EF4-FFF2-40B4-BE49-F238E27FC236}">
                  <a16:creationId xmlns:a16="http://schemas.microsoft.com/office/drawing/2014/main" id="{7512D9CD-7908-44D5-94D5-81DE2A32309E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9">
              <a:extLst>
                <a:ext uri="{FF2B5EF4-FFF2-40B4-BE49-F238E27FC236}">
                  <a16:creationId xmlns:a16="http://schemas.microsoft.com/office/drawing/2014/main" id="{A6400FA1-F5A8-4762-9BA2-982BDAD44E99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8">
              <a:extLst>
                <a:ext uri="{FF2B5EF4-FFF2-40B4-BE49-F238E27FC236}">
                  <a16:creationId xmlns:a16="http://schemas.microsoft.com/office/drawing/2014/main" id="{D4CEE5C1-D952-4318-B0B3-AE9915091C72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85E7A7-1519-45FD-8651-4AC7B72FB289}"/>
              </a:ext>
            </a:extLst>
          </p:cNvPr>
          <p:cNvGrpSpPr/>
          <p:nvPr/>
        </p:nvGrpSpPr>
        <p:grpSpPr>
          <a:xfrm>
            <a:off x="10050275" y="2179409"/>
            <a:ext cx="1453520" cy="1091767"/>
            <a:chOff x="8993401" y="2588208"/>
            <a:chExt cx="1453520" cy="1015753"/>
          </a:xfrm>
        </p:grpSpPr>
        <p:grpSp>
          <p:nvGrpSpPr>
            <p:cNvPr id="19" name="Group 78">
              <a:extLst>
                <a:ext uri="{FF2B5EF4-FFF2-40B4-BE49-F238E27FC236}">
                  <a16:creationId xmlns:a16="http://schemas.microsoft.com/office/drawing/2014/main" id="{5ED1B1E4-7A3E-4FD3-B967-88E8CF5F1C1C}"/>
                </a:ext>
              </a:extLst>
            </p:cNvPr>
            <p:cNvGrpSpPr/>
            <p:nvPr/>
          </p:nvGrpSpPr>
          <p:grpSpPr>
            <a:xfrm>
              <a:off x="8993401" y="2588208"/>
              <a:ext cx="964896" cy="823606"/>
              <a:chOff x="1023046" y="2182983"/>
              <a:chExt cx="1598140" cy="1364127"/>
            </a:xfrm>
          </p:grpSpPr>
          <p:sp>
            <p:nvSpPr>
              <p:cNvPr id="20" name="Rectangle: Rounded Corners 79">
                <a:extLst>
                  <a:ext uri="{FF2B5EF4-FFF2-40B4-BE49-F238E27FC236}">
                    <a16:creationId xmlns:a16="http://schemas.microsoft.com/office/drawing/2014/main" id="{B6179F0E-ED46-4ACA-A25D-533E0CFF88ED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80">
                <a:extLst>
                  <a:ext uri="{FF2B5EF4-FFF2-40B4-BE49-F238E27FC236}">
                    <a16:creationId xmlns:a16="http://schemas.microsoft.com/office/drawing/2014/main" id="{03BA9F15-B6DD-4EF9-AFD8-7F877183E0D8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85">
                <a:extLst>
                  <a:ext uri="{FF2B5EF4-FFF2-40B4-BE49-F238E27FC236}">
                    <a16:creationId xmlns:a16="http://schemas.microsoft.com/office/drawing/2014/main" id="{260AFA2E-DFF1-45AA-A2B7-C8AE6D8CDCAA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88">
                <a:extLst>
                  <a:ext uri="{FF2B5EF4-FFF2-40B4-BE49-F238E27FC236}">
                    <a16:creationId xmlns:a16="http://schemas.microsoft.com/office/drawing/2014/main" id="{8D179261-0F8D-40DF-B48C-07DF98888E92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89">
                <a:extLst>
                  <a:ext uri="{FF2B5EF4-FFF2-40B4-BE49-F238E27FC236}">
                    <a16:creationId xmlns:a16="http://schemas.microsoft.com/office/drawing/2014/main" id="{782EC2E9-7C72-4779-9FF4-F3709AA1C8A2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90">
                <a:extLst>
                  <a:ext uri="{FF2B5EF4-FFF2-40B4-BE49-F238E27FC236}">
                    <a16:creationId xmlns:a16="http://schemas.microsoft.com/office/drawing/2014/main" id="{E5D5659C-0717-461D-980C-3476CB5291C6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91">
                <a:extLst>
                  <a:ext uri="{FF2B5EF4-FFF2-40B4-BE49-F238E27FC236}">
                    <a16:creationId xmlns:a16="http://schemas.microsoft.com/office/drawing/2014/main" id="{4D713E80-A645-4410-828C-5A9DEC09CB60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92">
                <a:extLst>
                  <a:ext uri="{FF2B5EF4-FFF2-40B4-BE49-F238E27FC236}">
                    <a16:creationId xmlns:a16="http://schemas.microsoft.com/office/drawing/2014/main" id="{C521CDF8-1113-418D-8B14-15917954E6C0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93">
                <a:extLst>
                  <a:ext uri="{FF2B5EF4-FFF2-40B4-BE49-F238E27FC236}">
                    <a16:creationId xmlns:a16="http://schemas.microsoft.com/office/drawing/2014/main" id="{78F510FE-7D89-4AD6-ACFB-55D49859EB8E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图片 39">
              <a:extLst>
                <a:ext uri="{FF2B5EF4-FFF2-40B4-BE49-F238E27FC236}">
                  <a16:creationId xmlns:a16="http://schemas.microsoft.com/office/drawing/2014/main" id="{BA6A8960-1BFB-4D23-B641-2DA978161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278" y="3049326"/>
              <a:ext cx="542643" cy="554635"/>
            </a:xfrm>
            <a:prstGeom prst="rect">
              <a:avLst/>
            </a:prstGeom>
          </p:spPr>
        </p:pic>
      </p:grpSp>
      <p:grpSp>
        <p:nvGrpSpPr>
          <p:cNvPr id="34" name="组合 37">
            <a:extLst>
              <a:ext uri="{FF2B5EF4-FFF2-40B4-BE49-F238E27FC236}">
                <a16:creationId xmlns:a16="http://schemas.microsoft.com/office/drawing/2014/main" id="{A9A3843B-C8E6-481F-AF86-D3A66458E426}"/>
              </a:ext>
            </a:extLst>
          </p:cNvPr>
          <p:cNvGrpSpPr/>
          <p:nvPr/>
        </p:nvGrpSpPr>
        <p:grpSpPr>
          <a:xfrm>
            <a:off x="4877670" y="2113516"/>
            <a:ext cx="2641182" cy="1025212"/>
            <a:chOff x="4563041" y="2959340"/>
            <a:chExt cx="2960332" cy="1025212"/>
          </a:xfrm>
        </p:grpSpPr>
        <p:sp>
          <p:nvSpPr>
            <p:cNvPr id="35" name="Cloud 62">
              <a:extLst>
                <a:ext uri="{FF2B5EF4-FFF2-40B4-BE49-F238E27FC236}">
                  <a16:creationId xmlns:a16="http://schemas.microsoft.com/office/drawing/2014/main" id="{34AB29C4-737D-4FA9-8273-3A95B7DE6400}"/>
                </a:ext>
              </a:extLst>
            </p:cNvPr>
            <p:cNvSpPr/>
            <p:nvPr/>
          </p:nvSpPr>
          <p:spPr>
            <a:xfrm>
              <a:off x="4563041" y="2959340"/>
              <a:ext cx="2960332" cy="102521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9323E5B3-93A4-4DDC-B189-054B75AA2EBD}"/>
                </a:ext>
              </a:extLst>
            </p:cNvPr>
            <p:cNvSpPr txBox="1"/>
            <p:nvPr/>
          </p:nvSpPr>
          <p:spPr>
            <a:xfrm>
              <a:off x="4968878" y="3180933"/>
              <a:ext cx="207102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b="1">
                  <a:cs typeface="Helvetica"/>
                </a:rPr>
                <a:t>Network</a:t>
              </a:r>
              <a:endParaRPr lang="zh-C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F867EF9-629B-4497-B96B-B0BB35B202FD}"/>
              </a:ext>
            </a:extLst>
          </p:cNvPr>
          <p:cNvSpPr txBox="1"/>
          <p:nvPr/>
        </p:nvSpPr>
        <p:spPr>
          <a:xfrm>
            <a:off x="1740722" y="4171647"/>
            <a:ext cx="40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  <a:r>
              <a:rPr lang="en-US" sz="2400"/>
              <a:t> transfers $10 to </a:t>
            </a:r>
            <a:r>
              <a:rPr lang="en-US" sz="2400" b="1"/>
              <a:t>B</a:t>
            </a:r>
            <a:endParaRPr lang="en-US" sz="2400"/>
          </a:p>
          <a:p>
            <a:endParaRPr lang="en-US" sz="2400"/>
          </a:p>
        </p:txBody>
      </p:sp>
      <p:sp>
        <p:nvSpPr>
          <p:cNvPr id="49" name="箭头: 左右 41">
            <a:extLst>
              <a:ext uri="{FF2B5EF4-FFF2-40B4-BE49-F238E27FC236}">
                <a16:creationId xmlns:a16="http://schemas.microsoft.com/office/drawing/2014/main" id="{048E0F84-441D-4727-A01B-BADAE67FD2D3}"/>
              </a:ext>
            </a:extLst>
          </p:cNvPr>
          <p:cNvSpPr/>
          <p:nvPr/>
        </p:nvSpPr>
        <p:spPr>
          <a:xfrm>
            <a:off x="2587437" y="2444577"/>
            <a:ext cx="2220966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箭头: 左右 41">
            <a:extLst>
              <a:ext uri="{FF2B5EF4-FFF2-40B4-BE49-F238E27FC236}">
                <a16:creationId xmlns:a16="http://schemas.microsoft.com/office/drawing/2014/main" id="{F9F1B7AE-FBAF-42B1-BA44-5F917498D1FB}"/>
              </a:ext>
            </a:extLst>
          </p:cNvPr>
          <p:cNvSpPr/>
          <p:nvPr/>
        </p:nvSpPr>
        <p:spPr>
          <a:xfrm>
            <a:off x="7525134" y="2454699"/>
            <a:ext cx="2424865" cy="30956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3D1844-F663-48A0-AC1A-928A96DEAC41}"/>
              </a:ext>
            </a:extLst>
          </p:cNvPr>
          <p:cNvSpPr txBox="1"/>
          <p:nvPr/>
        </p:nvSpPr>
        <p:spPr>
          <a:xfrm>
            <a:off x="765791" y="3162053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 Applications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B378A2-CAB4-4584-B9FA-DEB3B5DBF329}"/>
              </a:ext>
            </a:extLst>
          </p:cNvPr>
          <p:cNvSpPr txBox="1"/>
          <p:nvPr/>
        </p:nvSpPr>
        <p:spPr>
          <a:xfrm>
            <a:off x="9239781" y="3162053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Storage Servers</a:t>
            </a:r>
          </a:p>
        </p:txBody>
      </p:sp>
      <p:pic>
        <p:nvPicPr>
          <p:cNvPr id="5" name="Graphic 4" descr="Bank with solid fill">
            <a:extLst>
              <a:ext uri="{FF2B5EF4-FFF2-40B4-BE49-F238E27FC236}">
                <a16:creationId xmlns:a16="http://schemas.microsoft.com/office/drawing/2014/main" id="{8BB49569-EBC1-4E91-A979-C4042F8C0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913" y="4042077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A94696-4322-48E5-AB71-0B3482C6F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8"/>
    </mc:Choice>
    <mc:Fallback xmlns="">
      <p:transition spd="slow" advTm="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988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Update request Bandwidth vs. Latency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EE4CD2A-2355-48B6-862B-D5DDC7D63B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357857"/>
              </p:ext>
            </p:extLst>
          </p:nvPr>
        </p:nvGraphicFramePr>
        <p:xfrm>
          <a:off x="1467826" y="2163177"/>
          <a:ext cx="8910419" cy="3066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6BD41D-EE56-4CD4-9381-9A6F3235F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3"/>
    </mc:Choice>
    <mc:Fallback xmlns="">
      <p:transition spd="slow" advTm="3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988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Update request Bandwidth vs. Latency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D807F-6DEC-4701-A285-C24845D72E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678032"/>
              </p:ext>
            </p:extLst>
          </p:nvPr>
        </p:nvGraphicFramePr>
        <p:xfrm>
          <a:off x="1467826" y="2163177"/>
          <a:ext cx="8910418" cy="305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7BD6C6-B941-406E-A7D4-D54B6239F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2"/>
    </mc:Choice>
    <mc:Fallback xmlns="">
      <p:transition spd="slow" advTm="16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988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Update request Bandwidth vs. Latency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4AED1C-5E80-441C-B448-8202BA7C13B2}"/>
              </a:ext>
            </a:extLst>
          </p:cNvPr>
          <p:cNvSpPr/>
          <p:nvPr/>
        </p:nvSpPr>
        <p:spPr>
          <a:xfrm>
            <a:off x="76200" y="5893266"/>
            <a:ext cx="11868147" cy="87966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Both </a:t>
            </a:r>
            <a:r>
              <a:rPr lang="en-US" sz="2400" err="1">
                <a:solidFill>
                  <a:schemeClr val="tx1"/>
                </a:solidFill>
              </a:rPr>
              <a:t>PMNet</a:t>
            </a:r>
            <a:r>
              <a:rPr lang="en-US" sz="2400">
                <a:solidFill>
                  <a:schemeClr val="tx1"/>
                </a:solidFill>
              </a:rPr>
              <a:t>-Switch and </a:t>
            </a:r>
            <a:r>
              <a:rPr lang="en-US" sz="2400" err="1">
                <a:solidFill>
                  <a:schemeClr val="tx1"/>
                </a:solidFill>
              </a:rPr>
              <a:t>PMNet</a:t>
            </a:r>
            <a:r>
              <a:rPr lang="en-US" sz="2400">
                <a:solidFill>
                  <a:schemeClr val="tx1"/>
                </a:solidFill>
              </a:rPr>
              <a:t>-NIC provide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lower update latency </a:t>
            </a:r>
            <a:r>
              <a:rPr lang="en-US" sz="2400">
                <a:solidFill>
                  <a:schemeClr val="tx1"/>
                </a:solidFill>
              </a:rPr>
              <a:t>and </a:t>
            </a:r>
          </a:p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same bandwidth</a:t>
            </a:r>
            <a:r>
              <a:rPr lang="en-US" sz="2400">
                <a:solidFill>
                  <a:schemeClr val="tx1"/>
                </a:solidFill>
              </a:rPr>
              <a:t> as the baseline.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4F804EF-D071-4093-ADB5-A3C484F8B3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987794"/>
              </p:ext>
            </p:extLst>
          </p:nvPr>
        </p:nvGraphicFramePr>
        <p:xfrm>
          <a:off x="1344422" y="2163177"/>
          <a:ext cx="8910419" cy="305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B0B1F96A-4088-49C9-A3D7-DB1D854A888C}"/>
              </a:ext>
            </a:extLst>
          </p:cNvPr>
          <p:cNvSpPr/>
          <p:nvPr/>
        </p:nvSpPr>
        <p:spPr>
          <a:xfrm>
            <a:off x="6235187" y="3269350"/>
            <a:ext cx="403123" cy="5091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5DA2F2-15C3-44AA-9DEF-F5562A432E80}"/>
              </a:ext>
            </a:extLst>
          </p:cNvPr>
          <p:cNvSpPr txBox="1"/>
          <p:nvPr/>
        </p:nvSpPr>
        <p:spPr>
          <a:xfrm>
            <a:off x="9748685" y="3076232"/>
            <a:ext cx="233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Same bandwidth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E9129C-FC54-474C-8E7A-F055F8734D72}"/>
              </a:ext>
            </a:extLst>
          </p:cNvPr>
          <p:cNvCxnSpPr>
            <a:cxnSpLocks/>
          </p:cNvCxnSpPr>
          <p:nvPr/>
        </p:nvCxnSpPr>
        <p:spPr>
          <a:xfrm>
            <a:off x="9568516" y="2692439"/>
            <a:ext cx="0" cy="1590684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DE02EA-F91A-471D-B227-55236D10F121}"/>
              </a:ext>
            </a:extLst>
          </p:cNvPr>
          <p:cNvSpPr txBox="1"/>
          <p:nvPr/>
        </p:nvSpPr>
        <p:spPr>
          <a:xfrm>
            <a:off x="4711198" y="3378420"/>
            <a:ext cx="167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Lower latency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AEA8CFA-81CF-4A59-AAE8-A6135C217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1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4"/>
    </mc:Choice>
    <mc:Fallback xmlns="">
      <p:transition spd="slow" advTm="2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3" grpId="0" animBg="1"/>
      <p:bldP spid="16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988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Tail latency: 100% Update requests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B9F5A-C401-4964-8CBB-E39206A8228A}"/>
              </a:ext>
            </a:extLst>
          </p:cNvPr>
          <p:cNvSpPr txBox="1"/>
          <p:nvPr/>
        </p:nvSpPr>
        <p:spPr>
          <a:xfrm>
            <a:off x="5079995" y="2100402"/>
            <a:ext cx="140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Redis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07FA12-C142-4A6B-B1FA-4886BDAD23C5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tx1"/>
                </a:solidFill>
              </a:rPr>
              <a:t>PMNet</a:t>
            </a:r>
            <a:r>
              <a:rPr lang="en-US" sz="2400">
                <a:solidFill>
                  <a:schemeClr val="tx1"/>
                </a:solidFill>
              </a:rPr>
              <a:t> significantly improves 99%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tail-latency</a:t>
            </a:r>
            <a:r>
              <a:rPr lang="en-US" sz="2400">
                <a:solidFill>
                  <a:schemeClr val="tx1"/>
                </a:solidFill>
              </a:rPr>
              <a:t> of update requests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A9BDEB-0965-4533-87C5-A5F7A03AB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7" y="2446294"/>
            <a:ext cx="6897057" cy="3365630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903855F1-9574-4334-BA9F-1A46E0771E5C}"/>
              </a:ext>
            </a:extLst>
          </p:cNvPr>
          <p:cNvSpPr/>
          <p:nvPr/>
        </p:nvSpPr>
        <p:spPr>
          <a:xfrm>
            <a:off x="5350529" y="2968919"/>
            <a:ext cx="2607096" cy="50402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4.5X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B587230-AF08-4086-BE71-272F6376FC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6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27"/>
    </mc:Choice>
    <mc:Fallback xmlns="">
      <p:transition spd="slow" advTm="4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1077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Tail latency: 50%-50% Update-read requests &amp; Cache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079D7C-339C-4253-AD00-92905555BADD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Without read cache, PMNet only improves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update</a:t>
            </a:r>
            <a:r>
              <a:rPr lang="en-US" sz="2400">
                <a:solidFill>
                  <a:schemeClr val="tx1"/>
                </a:solidFill>
              </a:rPr>
              <a:t> requests’ latency.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1F9217-14FC-4A42-8D42-C141E4C2B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967" y="2446294"/>
            <a:ext cx="6897056" cy="3365630"/>
          </a:xfrm>
          <a:prstGeom prst="rect">
            <a:avLst/>
          </a:prstGeom>
        </p:spPr>
      </p:pic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D9D21EA5-ADCB-42AB-8DDD-CFDFE7B5045D}"/>
              </a:ext>
            </a:extLst>
          </p:cNvPr>
          <p:cNvSpPr/>
          <p:nvPr/>
        </p:nvSpPr>
        <p:spPr>
          <a:xfrm>
            <a:off x="5785073" y="4026618"/>
            <a:ext cx="1819611" cy="50402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2.5X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3E1C6-EDF3-4D9F-9B9E-E6756B39DD9B}"/>
              </a:ext>
            </a:extLst>
          </p:cNvPr>
          <p:cNvSpPr txBox="1"/>
          <p:nvPr/>
        </p:nvSpPr>
        <p:spPr>
          <a:xfrm>
            <a:off x="5079995" y="2100402"/>
            <a:ext cx="140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Redis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F18E92-6A5A-4568-9B20-F32CB66FD9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1"/>
    </mc:Choice>
    <mc:Fallback xmlns="">
      <p:transition spd="slow" advTm="2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1077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Tail latency: 50%-50% Update-read requests &amp; Cache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1EB8BE-3290-438D-B934-62AAFD19873E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80">
                <a:solidFill>
                  <a:schemeClr val="tx1"/>
                </a:solidFill>
              </a:rPr>
              <a:t>With read cache, PMNet improves both </a:t>
            </a:r>
            <a:r>
              <a:rPr lang="en-US" sz="2400" b="1" spc="-80">
                <a:solidFill>
                  <a:schemeClr val="accent1">
                    <a:lumMod val="75000"/>
                  </a:schemeClr>
                </a:solidFill>
              </a:rPr>
              <a:t>read</a:t>
            </a:r>
            <a:r>
              <a:rPr lang="en-US" sz="2400" spc="-80">
                <a:solidFill>
                  <a:schemeClr val="tx1"/>
                </a:solidFill>
              </a:rPr>
              <a:t> and </a:t>
            </a:r>
            <a:r>
              <a:rPr lang="en-US" sz="2400" b="1" spc="-80">
                <a:solidFill>
                  <a:schemeClr val="accent1">
                    <a:lumMod val="75000"/>
                  </a:schemeClr>
                </a:solidFill>
              </a:rPr>
              <a:t>update</a:t>
            </a:r>
            <a:r>
              <a:rPr lang="en-US" sz="2400" spc="-80">
                <a:solidFill>
                  <a:schemeClr val="tx1"/>
                </a:solidFill>
              </a:rPr>
              <a:t> requests’ latency.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6B61F8-1887-4893-AF7D-9565B3887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967" y="2446294"/>
            <a:ext cx="6897056" cy="3365629"/>
          </a:xfrm>
          <a:prstGeom prst="rect">
            <a:avLst/>
          </a:prstGeom>
        </p:spPr>
      </p:pic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A6FB3080-E0CC-47DB-9396-3DD0B092C79D}"/>
              </a:ext>
            </a:extLst>
          </p:cNvPr>
          <p:cNvSpPr/>
          <p:nvPr/>
        </p:nvSpPr>
        <p:spPr>
          <a:xfrm>
            <a:off x="4994738" y="2931549"/>
            <a:ext cx="3207153" cy="50402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4.3X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F0E2E-A6DC-436F-BE7E-D02B5F828474}"/>
              </a:ext>
            </a:extLst>
          </p:cNvPr>
          <p:cNvSpPr txBox="1"/>
          <p:nvPr/>
        </p:nvSpPr>
        <p:spPr>
          <a:xfrm>
            <a:off x="5079995" y="2100402"/>
            <a:ext cx="140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Redis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B7073A-8F29-41A2-A30B-0B08B6689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6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C904FCD-DF0C-4B0B-A699-87D7935225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147045"/>
              </p:ext>
            </p:extLst>
          </p:nvPr>
        </p:nvGraphicFramePr>
        <p:xfrm>
          <a:off x="348104" y="2353056"/>
          <a:ext cx="11263310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4497489-8217-454B-8DD2-B87F520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40"/>
            <a:ext cx="10515600" cy="981074"/>
          </a:xfrm>
        </p:spPr>
        <p:txBody>
          <a:bodyPr/>
          <a:lstStyle/>
          <a:p>
            <a:r>
              <a:rPr lang="en-US">
                <a:latin typeface="+mn-lt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4593-20C7-46C5-AD61-FA91224F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B41E-3B22-45DF-9065-74FF59C8AA99}"/>
              </a:ext>
            </a:extLst>
          </p:cNvPr>
          <p:cNvSpPr txBox="1"/>
          <p:nvPr/>
        </p:nvSpPr>
        <p:spPr>
          <a:xfrm>
            <a:off x="838200" y="1366508"/>
            <a:ext cx="1077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3-way Server Replication (R=3)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11B610-1D50-4816-B085-B79CC9B800A6}"/>
              </a:ext>
            </a:extLst>
          </p:cNvPr>
          <p:cNvSpPr/>
          <p:nvPr/>
        </p:nvSpPr>
        <p:spPr>
          <a:xfrm>
            <a:off x="76200" y="5893266"/>
            <a:ext cx="11868147" cy="87966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PMNet replication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reduces replication latency </a:t>
            </a:r>
            <a:r>
              <a:rPr lang="en-US" sz="2400">
                <a:solidFill>
                  <a:schemeClr val="tx1"/>
                </a:solidFill>
              </a:rPr>
              <a:t>while offering the same level of protection.</a:t>
            </a:r>
          </a:p>
        </p:txBody>
      </p:sp>
      <p:sp>
        <p:nvSpPr>
          <p:cNvPr id="9" name="Up-Down Arrow 4">
            <a:extLst>
              <a:ext uri="{FF2B5EF4-FFF2-40B4-BE49-F238E27FC236}">
                <a16:creationId xmlns:a16="http://schemas.microsoft.com/office/drawing/2014/main" id="{89C7348E-0B47-AC47-B903-2B7215BC2B5E}"/>
              </a:ext>
            </a:extLst>
          </p:cNvPr>
          <p:cNvSpPr/>
          <p:nvPr/>
        </p:nvSpPr>
        <p:spPr>
          <a:xfrm>
            <a:off x="6027164" y="3238500"/>
            <a:ext cx="805305" cy="1409701"/>
          </a:xfrm>
          <a:prstGeom prst="up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6EC787-0737-43E6-AE1C-1567BC510407}"/>
              </a:ext>
            </a:extLst>
          </p:cNvPr>
          <p:cNvCxnSpPr/>
          <p:nvPr/>
        </p:nvCxnSpPr>
        <p:spPr>
          <a:xfrm>
            <a:off x="5023993" y="3215114"/>
            <a:ext cx="1704927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9FD56086-1E9B-4A4E-8761-2F9E9790A165}"/>
              </a:ext>
            </a:extLst>
          </p:cNvPr>
          <p:cNvSpPr txBox="1"/>
          <p:nvPr/>
        </p:nvSpPr>
        <p:spPr>
          <a:xfrm>
            <a:off x="6661760" y="3824345"/>
            <a:ext cx="988018" cy="55242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5.9X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E2DB56-B2AE-461B-8635-7A420A4DC8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3"/>
    </mc:Choice>
    <mc:Fallback xmlns="">
      <p:transition spd="slow" advTm="5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9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1BE8-4924-4E52-A72F-0112FD0F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Helvetica"/>
              </a:rPr>
              <a:t>Outline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58EC-9C5D-4967-B929-24B149B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57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30AF9-12DF-4154-852B-C7F0F137133A}"/>
              </a:ext>
            </a:extLst>
          </p:cNvPr>
          <p:cNvSpPr/>
          <p:nvPr/>
        </p:nvSpPr>
        <p:spPr>
          <a:xfrm>
            <a:off x="3287785" y="1362006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Background and Motivation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4E9DB-5449-44CC-945B-50189E4D25DA}"/>
              </a:ext>
            </a:extLst>
          </p:cNvPr>
          <p:cNvSpPr/>
          <p:nvPr/>
        </p:nvSpPr>
        <p:spPr>
          <a:xfrm>
            <a:off x="3287782" y="3108957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PMNet Design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064FC-D595-46A6-A3A8-0D34AE8553DC}"/>
              </a:ext>
            </a:extLst>
          </p:cNvPr>
          <p:cNvSpPr/>
          <p:nvPr/>
        </p:nvSpPr>
        <p:spPr>
          <a:xfrm>
            <a:off x="3287782" y="4861161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15EA2-DF05-451E-821C-4076F3B5E5E5}"/>
              </a:ext>
            </a:extLst>
          </p:cNvPr>
          <p:cNvSpPr/>
          <p:nvPr/>
        </p:nvSpPr>
        <p:spPr>
          <a:xfrm>
            <a:off x="3287782" y="5740928"/>
            <a:ext cx="5616429" cy="75194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B27E9-26AC-4C37-B51E-D42B567C5303}"/>
              </a:ext>
            </a:extLst>
          </p:cNvPr>
          <p:cNvSpPr/>
          <p:nvPr/>
        </p:nvSpPr>
        <p:spPr>
          <a:xfrm>
            <a:off x="3287782" y="3981394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Caching and Replication</a:t>
            </a:r>
            <a:endParaRPr lang="en-US" sz="2800" b="1">
              <a:solidFill>
                <a:schemeClr val="bg2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EAE1C2-BD9A-40C8-A11B-7B1EF1015F9A}"/>
              </a:ext>
            </a:extLst>
          </p:cNvPr>
          <p:cNvSpPr/>
          <p:nvPr/>
        </p:nvSpPr>
        <p:spPr>
          <a:xfrm>
            <a:off x="3287782" y="2236520"/>
            <a:ext cx="5616429" cy="751948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</a:rPr>
              <a:t>In-network Data Persistence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F617F6-5CC6-47CA-AB50-E30FF6039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FEC4-26B2-4FB5-8CE9-4F86AD5B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044498"/>
          </a:xfrm>
        </p:spPr>
        <p:txBody>
          <a:bodyPr/>
          <a:lstStyle/>
          <a:p>
            <a:r>
              <a:rPr lang="en-US">
                <a:latin typeface="+mn-lt"/>
                <a:cs typeface="Latha" panose="020B0502040204020203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56DE-B419-45B5-AE75-8C68F13AA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8506"/>
            <a:ext cx="11698481" cy="4398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en-US" sz="2300" b="1" err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PMNet</a:t>
            </a:r>
            <a:endParaRPr lang="en-US" sz="2300" b="1">
              <a:solidFill>
                <a:schemeClr val="accent1">
                  <a:lumMod val="75000"/>
                </a:schemeClr>
              </a:solidFill>
              <a:latin typeface="+mn-lt"/>
              <a:cs typeface="Latha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Logs requests in network device's persistent memory </a:t>
            </a:r>
          </a:p>
          <a:p>
            <a:pPr>
              <a:lnSpc>
                <a:spcPts val="2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Recovers server using logged requests in case of a failure</a:t>
            </a:r>
            <a:endParaRPr lang="en-US" sz="2300">
              <a:solidFill>
                <a:srgbClr val="FF0000"/>
              </a:solidFill>
              <a:latin typeface="+mn-lt"/>
              <a:cs typeface="Latha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Integrates in-network data persistence with data </a:t>
            </a: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replication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 </a:t>
            </a:r>
            <a:r>
              <a:rPr lang="en-US" sz="2300">
                <a:latin typeface="+mn-lt"/>
                <a:cs typeface="Latha" panose="020B0604020202020204" pitchFamily="34" charset="0"/>
              </a:rPr>
              <a:t>and </a:t>
            </a: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caching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None/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Evaluation</a:t>
            </a:r>
          </a:p>
          <a:p>
            <a:pPr>
              <a:lnSpc>
                <a:spcPct val="80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End-to-end FPGA  implementation of </a:t>
            </a:r>
            <a:r>
              <a:rPr lang="en-US" sz="2300" err="1">
                <a:latin typeface="+mn-lt"/>
                <a:cs typeface="Latha" panose="020B0604020202020204" pitchFamily="34" charset="0"/>
              </a:rPr>
              <a:t>PMNet</a:t>
            </a:r>
            <a:r>
              <a:rPr lang="en-US" sz="2300">
                <a:latin typeface="+mn-lt"/>
                <a:cs typeface="Latha" panose="020B0604020202020204" pitchFamily="34" charset="0"/>
              </a:rPr>
              <a:t>-enabled NIC and switch</a:t>
            </a:r>
          </a:p>
          <a:p>
            <a:pPr>
              <a:lnSpc>
                <a:spcPct val="80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Improves update throughput by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4.27x</a:t>
            </a:r>
            <a:r>
              <a:rPr lang="en-US" sz="2300">
                <a:latin typeface="+mn-lt"/>
                <a:cs typeface="Latha" panose="020B0604020202020204" pitchFamily="34" charset="0"/>
              </a:rPr>
              <a:t> and tail latency by </a:t>
            </a:r>
            <a:r>
              <a:rPr lang="en-US" sz="230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3.23x</a:t>
            </a:r>
            <a:r>
              <a:rPr lang="en-US" sz="2300">
                <a:latin typeface="+mn-lt"/>
                <a:cs typeface="Latha" panose="020B0604020202020204" pitchFamily="34" charset="0"/>
              </a:rPr>
              <a:t> over client-server baseline</a:t>
            </a:r>
          </a:p>
          <a:p>
            <a:pPr>
              <a:lnSpc>
                <a:spcPct val="80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Improves </a:t>
            </a: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3-way replication (R=3) </a:t>
            </a:r>
            <a:r>
              <a:rPr lang="en-US" sz="2300">
                <a:latin typeface="+mn-lt"/>
                <a:cs typeface="Latha" panose="020B0604020202020204" pitchFamily="34" charset="0"/>
              </a:rPr>
              <a:t>latency by </a:t>
            </a: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5.9X</a:t>
            </a:r>
            <a:r>
              <a:rPr lang="en-US" sz="2300">
                <a:latin typeface="+mn-lt"/>
                <a:cs typeface="Latha" panose="020B0604020202020204" pitchFamily="34" charset="0"/>
              </a:rPr>
              <a:t> on average</a:t>
            </a:r>
          </a:p>
          <a:p>
            <a:pPr>
              <a:lnSpc>
                <a:spcPct val="80000"/>
              </a:lnSpc>
            </a:pPr>
            <a:r>
              <a:rPr lang="en-US" sz="2300">
                <a:latin typeface="+mn-lt"/>
                <a:cs typeface="Latha" panose="020B0604020202020204" pitchFamily="34" charset="0"/>
              </a:rPr>
              <a:t>Improves </a:t>
            </a:r>
            <a:r>
              <a:rPr lang="en-US" sz="2300" b="1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50-50% read-write</a:t>
            </a:r>
            <a:r>
              <a:rPr lang="en-US" sz="2300">
                <a:latin typeface="+mn-lt"/>
                <a:cs typeface="Latha" panose="020B0604020202020204" pitchFamily="34" charset="0"/>
              </a:rPr>
              <a:t> latency by </a:t>
            </a: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+mn-lt"/>
                <a:cs typeface="Latha" panose="020B0604020202020204" pitchFamily="34" charset="0"/>
              </a:rPr>
              <a:t>3.36X</a:t>
            </a:r>
            <a:r>
              <a:rPr lang="en-US" sz="2300">
                <a:latin typeface="+mn-lt"/>
                <a:cs typeface="Latha" panose="020B0604020202020204" pitchFamily="34" charset="0"/>
              </a:rPr>
              <a:t> with read caching on average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61404-FE74-49DF-A91F-419AB1B7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C258B-208D-4043-80DA-B2561E7F7EC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FF7E2-AE18-4629-846B-BAED1B7DA174}"/>
              </a:ext>
            </a:extLst>
          </p:cNvPr>
          <p:cNvSpPr txBox="1"/>
          <p:nvPr/>
        </p:nvSpPr>
        <p:spPr>
          <a:xfrm>
            <a:off x="2822608" y="6289602"/>
            <a:ext cx="54799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Artifact available at </a:t>
            </a:r>
            <a:r>
              <a:rPr lang="en-US" sz="2000" u="sng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pmnet.persistentmemory.org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ED20B-21F2-45DC-82F7-09279FC66100}"/>
              </a:ext>
            </a:extLst>
          </p:cNvPr>
          <p:cNvGrpSpPr/>
          <p:nvPr/>
        </p:nvGrpSpPr>
        <p:grpSpPr>
          <a:xfrm>
            <a:off x="1857721" y="4723513"/>
            <a:ext cx="964896" cy="823608"/>
            <a:chOff x="1023046" y="2182983"/>
            <a:chExt cx="1598140" cy="13641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AE731A-BEA2-4EA2-A953-E63143DF17D7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36013C-F890-4524-8F39-1A795EE0CB7A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C6AB6AB-5E9C-4BA1-BB9C-DED5B5FD8D1E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4AB7D0-2615-4FF1-BA5E-D160310A700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1D77E6-D236-4F36-875B-DC646AC5CAF4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0D7757-21AE-476C-88F5-5EA2F55DE8CC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A5519-6A3C-40A8-B076-B364AE4EF229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F5272D-13F0-4DA1-880D-676CC761ED49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9287A0-8292-485C-9176-40FAD024BE9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C9FC1B-EDFB-43F2-AC49-07322F0D83D8}"/>
              </a:ext>
            </a:extLst>
          </p:cNvPr>
          <p:cNvGrpSpPr/>
          <p:nvPr/>
        </p:nvGrpSpPr>
        <p:grpSpPr>
          <a:xfrm>
            <a:off x="9161345" y="4667242"/>
            <a:ext cx="1487563" cy="1035214"/>
            <a:chOff x="9832458" y="1148141"/>
            <a:chExt cx="1487563" cy="103521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DCBA25-EDE5-472E-BED2-BDF9C0D9746E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53F6529-5021-4A9C-8133-86CBBF70C35C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328F507-86DB-46C7-87C1-E47A1AEAE69D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A5CDAA9-CAFB-4F11-8DFA-2179372B8BAA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055B882-0985-4251-977C-FD4FF45C2656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ABDF872-6BC8-43AD-8C7A-8113CE28AA5C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13E894E-1E17-4508-94B7-66C2FDF7891C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BB24FD7-C163-4647-96CE-1671D7929664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EE02165-5582-46F0-BAD3-B6ECD5E765D6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FDA80A5-521B-4EBB-8D5F-3C71774C83B5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图片 39">
              <a:extLst>
                <a:ext uri="{FF2B5EF4-FFF2-40B4-BE49-F238E27FC236}">
                  <a16:creationId xmlns:a16="http://schemas.microsoft.com/office/drawing/2014/main" id="{3AF619D4-64F2-4938-9A53-A901BB938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B836CC-A888-459A-B508-65A9E230C7B4}"/>
              </a:ext>
            </a:extLst>
          </p:cNvPr>
          <p:cNvSpPr txBox="1"/>
          <p:nvPr/>
        </p:nvSpPr>
        <p:spPr>
          <a:xfrm>
            <a:off x="1509276" y="5683027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267A1-BC61-47C9-8DCE-731A60174122}"/>
              </a:ext>
            </a:extLst>
          </p:cNvPr>
          <p:cNvSpPr txBox="1"/>
          <p:nvPr/>
        </p:nvSpPr>
        <p:spPr>
          <a:xfrm>
            <a:off x="9091163" y="5683029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Server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134747-EC8A-415C-9CA3-75F2CD6333D7}"/>
              </a:ext>
            </a:extLst>
          </p:cNvPr>
          <p:cNvSpPr txBox="1"/>
          <p:nvPr/>
        </p:nvSpPr>
        <p:spPr>
          <a:xfrm>
            <a:off x="4951509" y="5683026"/>
            <a:ext cx="208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/>
              <a:t>PMNet</a:t>
            </a:r>
            <a:endParaRPr lang="en-US" sz="2400" b="1"/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4A25CF19-B377-47BD-857F-A476CBC141F8}"/>
              </a:ext>
            </a:extLst>
          </p:cNvPr>
          <p:cNvSpPr/>
          <p:nvPr/>
        </p:nvSpPr>
        <p:spPr>
          <a:xfrm>
            <a:off x="2977363" y="5078159"/>
            <a:ext cx="1975058" cy="410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Early ACK</a:t>
            </a: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E7C5545D-C61A-4967-A1C1-8971B402D7D0}"/>
              </a:ext>
            </a:extLst>
          </p:cNvPr>
          <p:cNvSpPr/>
          <p:nvPr/>
        </p:nvSpPr>
        <p:spPr>
          <a:xfrm flipH="1">
            <a:off x="3104066" y="4733968"/>
            <a:ext cx="1895938" cy="410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Update</a:t>
            </a:r>
          </a:p>
        </p:txBody>
      </p:sp>
      <p:pic>
        <p:nvPicPr>
          <p:cNvPr id="33" name="Picture 3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212D8E07-FDBB-4375-9134-4C4C8135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25" y="4580589"/>
            <a:ext cx="1661786" cy="1160483"/>
          </a:xfrm>
          <a:prstGeom prst="rect">
            <a:avLst/>
          </a:prstGeom>
        </p:spPr>
      </p:pic>
      <p:sp>
        <p:nvSpPr>
          <p:cNvPr id="34" name="Arrow: Left 33">
            <a:extLst>
              <a:ext uri="{FF2B5EF4-FFF2-40B4-BE49-F238E27FC236}">
                <a16:creationId xmlns:a16="http://schemas.microsoft.com/office/drawing/2014/main" id="{E8B176A5-B184-4503-A1D1-7E1E83133F5B}"/>
              </a:ext>
            </a:extLst>
          </p:cNvPr>
          <p:cNvSpPr/>
          <p:nvPr/>
        </p:nvSpPr>
        <p:spPr>
          <a:xfrm flipH="1">
            <a:off x="7052549" y="5025057"/>
            <a:ext cx="1895938" cy="41051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Update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4A91B6-04AB-4F1D-A304-B72561A67FBC}"/>
              </a:ext>
            </a:extLst>
          </p:cNvPr>
          <p:cNvSpPr txBox="1"/>
          <p:nvPr/>
        </p:nvSpPr>
        <p:spPr>
          <a:xfrm>
            <a:off x="6968305" y="4716073"/>
            <a:ext cx="200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Off the critical path</a:t>
            </a: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4426B844-8BC8-4A68-837C-FC752F50E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5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1"/>
    </mc:Choice>
    <mc:Fallback xmlns="">
      <p:transition spd="slow" advTm="6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EE15F-29BC-4275-BBF6-0A8B8BE0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+mn-lt"/>
                <a:cs typeface="Helvetica"/>
              </a:rPr>
              <a:t>Storage Applications in Datacenter</a:t>
            </a:r>
            <a:endParaRPr lang="zh-CN">
              <a:latin typeface="+mn-lt"/>
              <a:cs typeface="Helvetic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3109A0-20A5-4C08-BA4D-9C97E998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6</a:t>
            </a:fld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B1A7629-688C-4A95-B926-E085A5CC7A61}"/>
              </a:ext>
            </a:extLst>
          </p:cNvPr>
          <p:cNvSpPr/>
          <p:nvPr/>
        </p:nvSpPr>
        <p:spPr>
          <a:xfrm>
            <a:off x="2591583" y="2288726"/>
            <a:ext cx="2327095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116EEC3-93E1-4E9B-B8EA-FEC0A709413D}"/>
              </a:ext>
            </a:extLst>
          </p:cNvPr>
          <p:cNvSpPr/>
          <p:nvPr/>
        </p:nvSpPr>
        <p:spPr>
          <a:xfrm>
            <a:off x="7550696" y="2292981"/>
            <a:ext cx="2399304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Request</a:t>
            </a:r>
          </a:p>
        </p:txBody>
      </p:sp>
      <p:grpSp>
        <p:nvGrpSpPr>
          <p:cNvPr id="47" name="Group 50">
            <a:extLst>
              <a:ext uri="{FF2B5EF4-FFF2-40B4-BE49-F238E27FC236}">
                <a16:creationId xmlns:a16="http://schemas.microsoft.com/office/drawing/2014/main" id="{F8795AA4-50A2-40AF-AE4F-2890644052B4}"/>
              </a:ext>
            </a:extLst>
          </p:cNvPr>
          <p:cNvGrpSpPr/>
          <p:nvPr/>
        </p:nvGrpSpPr>
        <p:grpSpPr>
          <a:xfrm>
            <a:off x="1576285" y="2149499"/>
            <a:ext cx="964896" cy="823606"/>
            <a:chOff x="1023046" y="2182983"/>
            <a:chExt cx="1598140" cy="1364127"/>
          </a:xfrm>
        </p:grpSpPr>
        <p:sp>
          <p:nvSpPr>
            <p:cNvPr id="48" name="Rectangle: Rounded Corners 51">
              <a:extLst>
                <a:ext uri="{FF2B5EF4-FFF2-40B4-BE49-F238E27FC236}">
                  <a16:creationId xmlns:a16="http://schemas.microsoft.com/office/drawing/2014/main" id="{0B12FB50-E761-4111-B986-80A1820B43D4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52">
              <a:extLst>
                <a:ext uri="{FF2B5EF4-FFF2-40B4-BE49-F238E27FC236}">
                  <a16:creationId xmlns:a16="http://schemas.microsoft.com/office/drawing/2014/main" id="{B67335EB-CB3C-44EC-AF23-E61E75FF452D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53">
              <a:extLst>
                <a:ext uri="{FF2B5EF4-FFF2-40B4-BE49-F238E27FC236}">
                  <a16:creationId xmlns:a16="http://schemas.microsoft.com/office/drawing/2014/main" id="{22C4BAE9-10DA-4A8F-8743-99E4C82563E5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F93EC3F7-DCF0-41D1-8E5D-19BD01F23D4F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87A76174-4002-4EE2-8A05-9D9C82A4F9D0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E0A2F497-469F-4C9B-8A10-5DCB3D1E5D2A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7">
              <a:extLst>
                <a:ext uri="{FF2B5EF4-FFF2-40B4-BE49-F238E27FC236}">
                  <a16:creationId xmlns:a16="http://schemas.microsoft.com/office/drawing/2014/main" id="{8925169A-BD3D-4156-859A-A5349036D7AF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9">
              <a:extLst>
                <a:ext uri="{FF2B5EF4-FFF2-40B4-BE49-F238E27FC236}">
                  <a16:creationId xmlns:a16="http://schemas.microsoft.com/office/drawing/2014/main" id="{C616963B-1879-4BAC-8073-27A5E33D46A5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362B96AC-316D-46A9-B077-9892C2C4343C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6E6392-8AFC-4913-8B79-7D2A2F93D583}"/>
              </a:ext>
            </a:extLst>
          </p:cNvPr>
          <p:cNvGrpSpPr/>
          <p:nvPr/>
        </p:nvGrpSpPr>
        <p:grpSpPr>
          <a:xfrm>
            <a:off x="10050275" y="2179409"/>
            <a:ext cx="1453520" cy="1091767"/>
            <a:chOff x="8993401" y="2588208"/>
            <a:chExt cx="1453520" cy="1015753"/>
          </a:xfrm>
        </p:grpSpPr>
        <p:grpSp>
          <p:nvGrpSpPr>
            <p:cNvPr id="58" name="Group 78">
              <a:extLst>
                <a:ext uri="{FF2B5EF4-FFF2-40B4-BE49-F238E27FC236}">
                  <a16:creationId xmlns:a16="http://schemas.microsoft.com/office/drawing/2014/main" id="{267A8887-7FC8-4520-983B-931EC4AB2641}"/>
                </a:ext>
              </a:extLst>
            </p:cNvPr>
            <p:cNvGrpSpPr/>
            <p:nvPr/>
          </p:nvGrpSpPr>
          <p:grpSpPr>
            <a:xfrm>
              <a:off x="8993401" y="2588208"/>
              <a:ext cx="964896" cy="823606"/>
              <a:chOff x="1023046" y="2182983"/>
              <a:chExt cx="1598140" cy="1364127"/>
            </a:xfrm>
          </p:grpSpPr>
          <p:sp>
            <p:nvSpPr>
              <p:cNvPr id="60" name="Rectangle: Rounded Corners 79">
                <a:extLst>
                  <a:ext uri="{FF2B5EF4-FFF2-40B4-BE49-F238E27FC236}">
                    <a16:creationId xmlns:a16="http://schemas.microsoft.com/office/drawing/2014/main" id="{5707288D-1BF1-41A1-95B5-B289B0AAF942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80">
                <a:extLst>
                  <a:ext uri="{FF2B5EF4-FFF2-40B4-BE49-F238E27FC236}">
                    <a16:creationId xmlns:a16="http://schemas.microsoft.com/office/drawing/2014/main" id="{E11C3C65-001A-4734-8443-3274808EDE45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85">
                <a:extLst>
                  <a:ext uri="{FF2B5EF4-FFF2-40B4-BE49-F238E27FC236}">
                    <a16:creationId xmlns:a16="http://schemas.microsoft.com/office/drawing/2014/main" id="{BAEF4E32-4275-4374-B09B-E3EDD1A0198F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88">
                <a:extLst>
                  <a:ext uri="{FF2B5EF4-FFF2-40B4-BE49-F238E27FC236}">
                    <a16:creationId xmlns:a16="http://schemas.microsoft.com/office/drawing/2014/main" id="{6C6E3220-F8EA-44FE-9F95-6932B240F9F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89">
                <a:extLst>
                  <a:ext uri="{FF2B5EF4-FFF2-40B4-BE49-F238E27FC236}">
                    <a16:creationId xmlns:a16="http://schemas.microsoft.com/office/drawing/2014/main" id="{D9D044FD-3C68-4424-AD4A-4EAB5C0EDAA9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90">
                <a:extLst>
                  <a:ext uri="{FF2B5EF4-FFF2-40B4-BE49-F238E27FC236}">
                    <a16:creationId xmlns:a16="http://schemas.microsoft.com/office/drawing/2014/main" id="{90452496-5C65-49E2-A9CC-7496E9F053AA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91">
                <a:extLst>
                  <a:ext uri="{FF2B5EF4-FFF2-40B4-BE49-F238E27FC236}">
                    <a16:creationId xmlns:a16="http://schemas.microsoft.com/office/drawing/2014/main" id="{AAF938BE-04F2-4E66-85C2-9B3EAFA3321D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92">
                <a:extLst>
                  <a:ext uri="{FF2B5EF4-FFF2-40B4-BE49-F238E27FC236}">
                    <a16:creationId xmlns:a16="http://schemas.microsoft.com/office/drawing/2014/main" id="{F7FEEDD0-BFB4-45FB-84F8-9C6FB024BEA6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93">
                <a:extLst>
                  <a:ext uri="{FF2B5EF4-FFF2-40B4-BE49-F238E27FC236}">
                    <a16:creationId xmlns:a16="http://schemas.microsoft.com/office/drawing/2014/main" id="{EE5DB701-D780-4F47-9CD4-5A7F45EBF8F2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图片 39">
              <a:extLst>
                <a:ext uri="{FF2B5EF4-FFF2-40B4-BE49-F238E27FC236}">
                  <a16:creationId xmlns:a16="http://schemas.microsoft.com/office/drawing/2014/main" id="{6F6BD876-61CD-4B57-8783-B5710F79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278" y="3049326"/>
              <a:ext cx="542643" cy="554635"/>
            </a:xfrm>
            <a:prstGeom prst="rect">
              <a:avLst/>
            </a:prstGeom>
          </p:spPr>
        </p:pic>
      </p:grpSp>
      <p:grpSp>
        <p:nvGrpSpPr>
          <p:cNvPr id="69" name="组合 37">
            <a:extLst>
              <a:ext uri="{FF2B5EF4-FFF2-40B4-BE49-F238E27FC236}">
                <a16:creationId xmlns:a16="http://schemas.microsoft.com/office/drawing/2014/main" id="{8712655F-A0B6-4C09-880B-F5CAABC6F1B2}"/>
              </a:ext>
            </a:extLst>
          </p:cNvPr>
          <p:cNvGrpSpPr/>
          <p:nvPr/>
        </p:nvGrpSpPr>
        <p:grpSpPr>
          <a:xfrm>
            <a:off x="4877670" y="2113516"/>
            <a:ext cx="2641182" cy="1025212"/>
            <a:chOff x="4563041" y="2959340"/>
            <a:chExt cx="2960332" cy="1025212"/>
          </a:xfrm>
        </p:grpSpPr>
        <p:sp>
          <p:nvSpPr>
            <p:cNvPr id="70" name="Cloud 62">
              <a:extLst>
                <a:ext uri="{FF2B5EF4-FFF2-40B4-BE49-F238E27FC236}">
                  <a16:creationId xmlns:a16="http://schemas.microsoft.com/office/drawing/2014/main" id="{9235CB79-9806-4CD1-B653-D4C7014F40BC}"/>
                </a:ext>
              </a:extLst>
            </p:cNvPr>
            <p:cNvSpPr/>
            <p:nvPr/>
          </p:nvSpPr>
          <p:spPr>
            <a:xfrm>
              <a:off x="4563041" y="2959340"/>
              <a:ext cx="2960332" cy="102521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40">
              <a:extLst>
                <a:ext uri="{FF2B5EF4-FFF2-40B4-BE49-F238E27FC236}">
                  <a16:creationId xmlns:a16="http://schemas.microsoft.com/office/drawing/2014/main" id="{6DDA9DE7-CDC5-4313-8248-7AB965572462}"/>
                </a:ext>
              </a:extLst>
            </p:cNvPr>
            <p:cNvSpPr txBox="1"/>
            <p:nvPr/>
          </p:nvSpPr>
          <p:spPr>
            <a:xfrm>
              <a:off x="4968878" y="3180933"/>
              <a:ext cx="207102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b="1">
                  <a:cs typeface="Helvetica"/>
                </a:rPr>
                <a:t>Network</a:t>
              </a:r>
              <a:endParaRPr lang="zh-CN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EE78F49-8495-44A4-9C7B-E23BDA66BDC4}"/>
              </a:ext>
            </a:extLst>
          </p:cNvPr>
          <p:cNvSpPr txBox="1"/>
          <p:nvPr/>
        </p:nvSpPr>
        <p:spPr>
          <a:xfrm>
            <a:off x="765791" y="3162053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 Applications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BD16C0-161B-4DBB-B806-DF1A66884E03}"/>
              </a:ext>
            </a:extLst>
          </p:cNvPr>
          <p:cNvSpPr txBox="1"/>
          <p:nvPr/>
        </p:nvSpPr>
        <p:spPr>
          <a:xfrm>
            <a:off x="9239781" y="3162053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Storage Servers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692F9-906E-4C5A-9EFB-DB8C064F9ABD}"/>
              </a:ext>
            </a:extLst>
          </p:cNvPr>
          <p:cNvSpPr txBox="1"/>
          <p:nvPr/>
        </p:nvSpPr>
        <p:spPr>
          <a:xfrm>
            <a:off x="1740722" y="4171647"/>
            <a:ext cx="40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  <a:r>
              <a:rPr lang="en-US" sz="2400"/>
              <a:t> transfers $10 to </a:t>
            </a:r>
            <a:r>
              <a:rPr lang="en-US" sz="2400" b="1"/>
              <a:t>B</a:t>
            </a:r>
            <a:endParaRPr lang="en-US" sz="2400"/>
          </a:p>
          <a:p>
            <a:endParaRPr lang="en-US" sz="2400"/>
          </a:p>
        </p:txBody>
      </p:sp>
      <p:pic>
        <p:nvPicPr>
          <p:cNvPr id="40" name="Graphic 39" descr="Bank with solid fill">
            <a:extLst>
              <a:ext uri="{FF2B5EF4-FFF2-40B4-BE49-F238E27FC236}">
                <a16:creationId xmlns:a16="http://schemas.microsoft.com/office/drawing/2014/main" id="{AF53B82C-CCCB-45BD-A07D-E0DF88214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913" y="4042077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5297BDF-5D1B-4509-9EEA-D12B01491E33}"/>
              </a:ext>
            </a:extLst>
          </p:cNvPr>
          <p:cNvSpPr txBox="1"/>
          <p:nvPr/>
        </p:nvSpPr>
        <p:spPr>
          <a:xfrm>
            <a:off x="9448800" y="4171647"/>
            <a:ext cx="2630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  <a:r>
              <a:rPr lang="en-US" sz="2400"/>
              <a:t>’s balance - 10</a:t>
            </a:r>
          </a:p>
          <a:p>
            <a:r>
              <a:rPr lang="en-US" sz="2400" b="1"/>
              <a:t>B</a:t>
            </a:r>
            <a:r>
              <a:rPr lang="en-US" sz="2400"/>
              <a:t>’s balance + 10</a:t>
            </a:r>
          </a:p>
          <a:p>
            <a:endParaRPr lang="en-US" sz="24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2EDB23-3351-4B01-8E46-0827E2FE6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1"/>
    </mc:Choice>
    <mc:Fallback xmlns="">
      <p:transition spd="slow" advTm="1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EE15F-29BC-4275-BBF6-0A8B8BE0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+mn-lt"/>
                <a:cs typeface="Helvetica"/>
              </a:rPr>
              <a:t>Storage Applications in Datacenter</a:t>
            </a:r>
            <a:endParaRPr lang="zh-CN">
              <a:latin typeface="+mn-lt"/>
              <a:cs typeface="Helvetic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3109A0-20A5-4C08-BA4D-9C97E998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/>
              <a:t>7</a:t>
            </a:fld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0D7FD0CF-2A17-47D2-8089-9E3C1127A7DE}"/>
              </a:ext>
            </a:extLst>
          </p:cNvPr>
          <p:cNvSpPr/>
          <p:nvPr/>
        </p:nvSpPr>
        <p:spPr>
          <a:xfrm flipH="1">
            <a:off x="2636346" y="2273473"/>
            <a:ext cx="2193222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5A29DFE-1E6E-47CA-8F4C-4BBFA3D95492}"/>
              </a:ext>
            </a:extLst>
          </p:cNvPr>
          <p:cNvSpPr/>
          <p:nvPr/>
        </p:nvSpPr>
        <p:spPr>
          <a:xfrm flipH="1">
            <a:off x="7526558" y="2269996"/>
            <a:ext cx="2423442" cy="638598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</a:p>
        </p:txBody>
      </p:sp>
      <p:grpSp>
        <p:nvGrpSpPr>
          <p:cNvPr id="41" name="Group 50">
            <a:extLst>
              <a:ext uri="{FF2B5EF4-FFF2-40B4-BE49-F238E27FC236}">
                <a16:creationId xmlns:a16="http://schemas.microsoft.com/office/drawing/2014/main" id="{E726E1E2-4358-4092-A46B-78E3CBA17962}"/>
              </a:ext>
            </a:extLst>
          </p:cNvPr>
          <p:cNvGrpSpPr/>
          <p:nvPr/>
        </p:nvGrpSpPr>
        <p:grpSpPr>
          <a:xfrm>
            <a:off x="1576285" y="2149499"/>
            <a:ext cx="964896" cy="823606"/>
            <a:chOff x="1023046" y="2182983"/>
            <a:chExt cx="1598140" cy="1364127"/>
          </a:xfrm>
        </p:grpSpPr>
        <p:sp>
          <p:nvSpPr>
            <p:cNvPr id="42" name="Rectangle: Rounded Corners 51">
              <a:extLst>
                <a:ext uri="{FF2B5EF4-FFF2-40B4-BE49-F238E27FC236}">
                  <a16:creationId xmlns:a16="http://schemas.microsoft.com/office/drawing/2014/main" id="{EFCB4234-DAFA-47DB-BDBA-CEC600E84818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52">
              <a:extLst>
                <a:ext uri="{FF2B5EF4-FFF2-40B4-BE49-F238E27FC236}">
                  <a16:creationId xmlns:a16="http://schemas.microsoft.com/office/drawing/2014/main" id="{67051263-D162-4DC9-B960-9E84A4CBC820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53">
              <a:extLst>
                <a:ext uri="{FF2B5EF4-FFF2-40B4-BE49-F238E27FC236}">
                  <a16:creationId xmlns:a16="http://schemas.microsoft.com/office/drawing/2014/main" id="{486C29CE-434E-4E8E-86D5-7FDD6C88B799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AE19F9D7-B687-435F-958C-C76A5DD2C316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3E38F01A-ACCD-4D25-B8D1-D47BE4369F65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C019A3E6-946B-43CD-A294-36B1F8E07E3F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7">
              <a:extLst>
                <a:ext uri="{FF2B5EF4-FFF2-40B4-BE49-F238E27FC236}">
                  <a16:creationId xmlns:a16="http://schemas.microsoft.com/office/drawing/2014/main" id="{9D1215FF-4BBF-418A-95B6-59B1EA4CC227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9">
              <a:extLst>
                <a:ext uri="{FF2B5EF4-FFF2-40B4-BE49-F238E27FC236}">
                  <a16:creationId xmlns:a16="http://schemas.microsoft.com/office/drawing/2014/main" id="{2D00C60E-B0AE-4CB6-BB3B-26CAD117962A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9D0815C7-6D9D-42F1-A4F2-F7A2D9C24745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2541C6-2EB8-4743-9886-5703B637D3FB}"/>
              </a:ext>
            </a:extLst>
          </p:cNvPr>
          <p:cNvGrpSpPr/>
          <p:nvPr/>
        </p:nvGrpSpPr>
        <p:grpSpPr>
          <a:xfrm>
            <a:off x="10050275" y="2179409"/>
            <a:ext cx="1453520" cy="1091767"/>
            <a:chOff x="8993401" y="2588208"/>
            <a:chExt cx="1453520" cy="1015753"/>
          </a:xfrm>
        </p:grpSpPr>
        <p:grpSp>
          <p:nvGrpSpPr>
            <p:cNvPr id="58" name="Group 78">
              <a:extLst>
                <a:ext uri="{FF2B5EF4-FFF2-40B4-BE49-F238E27FC236}">
                  <a16:creationId xmlns:a16="http://schemas.microsoft.com/office/drawing/2014/main" id="{E6195104-03CE-491F-A335-DE43DD5B8DC5}"/>
                </a:ext>
              </a:extLst>
            </p:cNvPr>
            <p:cNvGrpSpPr/>
            <p:nvPr/>
          </p:nvGrpSpPr>
          <p:grpSpPr>
            <a:xfrm>
              <a:off x="8993401" y="2588208"/>
              <a:ext cx="964896" cy="823606"/>
              <a:chOff x="1023046" y="2182983"/>
              <a:chExt cx="1598140" cy="1364127"/>
            </a:xfrm>
          </p:grpSpPr>
          <p:sp>
            <p:nvSpPr>
              <p:cNvPr id="60" name="Rectangle: Rounded Corners 79">
                <a:extLst>
                  <a:ext uri="{FF2B5EF4-FFF2-40B4-BE49-F238E27FC236}">
                    <a16:creationId xmlns:a16="http://schemas.microsoft.com/office/drawing/2014/main" id="{5A590BE4-09FA-4FB8-9F84-6F1D52F6FC02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80">
                <a:extLst>
                  <a:ext uri="{FF2B5EF4-FFF2-40B4-BE49-F238E27FC236}">
                    <a16:creationId xmlns:a16="http://schemas.microsoft.com/office/drawing/2014/main" id="{B90545A2-5BF5-4997-8C65-0D033B275A09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85">
                <a:extLst>
                  <a:ext uri="{FF2B5EF4-FFF2-40B4-BE49-F238E27FC236}">
                    <a16:creationId xmlns:a16="http://schemas.microsoft.com/office/drawing/2014/main" id="{ADABA95A-17F7-48EB-8638-EA0DA9968608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88">
                <a:extLst>
                  <a:ext uri="{FF2B5EF4-FFF2-40B4-BE49-F238E27FC236}">
                    <a16:creationId xmlns:a16="http://schemas.microsoft.com/office/drawing/2014/main" id="{2801B82C-CA0C-45C1-8694-1C6A66D42409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89">
                <a:extLst>
                  <a:ext uri="{FF2B5EF4-FFF2-40B4-BE49-F238E27FC236}">
                    <a16:creationId xmlns:a16="http://schemas.microsoft.com/office/drawing/2014/main" id="{62F593BA-13DB-48F1-80D1-286120E83181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90">
                <a:extLst>
                  <a:ext uri="{FF2B5EF4-FFF2-40B4-BE49-F238E27FC236}">
                    <a16:creationId xmlns:a16="http://schemas.microsoft.com/office/drawing/2014/main" id="{2860037B-5BE3-46C0-8ED5-D6B567F18B01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91">
                <a:extLst>
                  <a:ext uri="{FF2B5EF4-FFF2-40B4-BE49-F238E27FC236}">
                    <a16:creationId xmlns:a16="http://schemas.microsoft.com/office/drawing/2014/main" id="{9690A792-1762-424B-85E5-9AF53C218685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92">
                <a:extLst>
                  <a:ext uri="{FF2B5EF4-FFF2-40B4-BE49-F238E27FC236}">
                    <a16:creationId xmlns:a16="http://schemas.microsoft.com/office/drawing/2014/main" id="{C9C3EE22-9E77-4E3E-934A-FB26BE4821F1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93">
                <a:extLst>
                  <a:ext uri="{FF2B5EF4-FFF2-40B4-BE49-F238E27FC236}">
                    <a16:creationId xmlns:a16="http://schemas.microsoft.com/office/drawing/2014/main" id="{C4FCB0C9-4D8A-4027-A344-7E873451A938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图片 39">
              <a:extLst>
                <a:ext uri="{FF2B5EF4-FFF2-40B4-BE49-F238E27FC236}">
                  <a16:creationId xmlns:a16="http://schemas.microsoft.com/office/drawing/2014/main" id="{5CE40A6C-3B11-4854-87CD-8193348D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278" y="3049326"/>
              <a:ext cx="542643" cy="554635"/>
            </a:xfrm>
            <a:prstGeom prst="rect">
              <a:avLst/>
            </a:prstGeom>
          </p:spPr>
        </p:pic>
      </p:grpSp>
      <p:grpSp>
        <p:nvGrpSpPr>
          <p:cNvPr id="69" name="组合 37">
            <a:extLst>
              <a:ext uri="{FF2B5EF4-FFF2-40B4-BE49-F238E27FC236}">
                <a16:creationId xmlns:a16="http://schemas.microsoft.com/office/drawing/2014/main" id="{C7FDA748-E2D8-47B3-9FC7-D587249A9634}"/>
              </a:ext>
            </a:extLst>
          </p:cNvPr>
          <p:cNvGrpSpPr/>
          <p:nvPr/>
        </p:nvGrpSpPr>
        <p:grpSpPr>
          <a:xfrm>
            <a:off x="4877670" y="2113516"/>
            <a:ext cx="2641182" cy="1025212"/>
            <a:chOff x="4563041" y="2959340"/>
            <a:chExt cx="2960332" cy="1025212"/>
          </a:xfrm>
        </p:grpSpPr>
        <p:sp>
          <p:nvSpPr>
            <p:cNvPr id="70" name="Cloud 62">
              <a:extLst>
                <a:ext uri="{FF2B5EF4-FFF2-40B4-BE49-F238E27FC236}">
                  <a16:creationId xmlns:a16="http://schemas.microsoft.com/office/drawing/2014/main" id="{7B9FDB48-8D3A-4CC0-A3F4-F1241D30CABF}"/>
                </a:ext>
              </a:extLst>
            </p:cNvPr>
            <p:cNvSpPr/>
            <p:nvPr/>
          </p:nvSpPr>
          <p:spPr>
            <a:xfrm>
              <a:off x="4563041" y="2959340"/>
              <a:ext cx="2960332" cy="1025212"/>
            </a:xfrm>
            <a:prstGeom prst="clou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40">
              <a:extLst>
                <a:ext uri="{FF2B5EF4-FFF2-40B4-BE49-F238E27FC236}">
                  <a16:creationId xmlns:a16="http://schemas.microsoft.com/office/drawing/2014/main" id="{6A6D904D-F114-4B89-9826-35731A6261DB}"/>
                </a:ext>
              </a:extLst>
            </p:cNvPr>
            <p:cNvSpPr txBox="1"/>
            <p:nvPr/>
          </p:nvSpPr>
          <p:spPr>
            <a:xfrm>
              <a:off x="4968878" y="3180933"/>
              <a:ext cx="207102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b="1">
                  <a:cs typeface="Helvetica"/>
                </a:rPr>
                <a:t>Network</a:t>
              </a:r>
              <a:endParaRPr lang="zh-CN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C19AE27-1A90-4353-9F77-EB710693D03A}"/>
              </a:ext>
            </a:extLst>
          </p:cNvPr>
          <p:cNvSpPr txBox="1"/>
          <p:nvPr/>
        </p:nvSpPr>
        <p:spPr>
          <a:xfrm>
            <a:off x="765791" y="3162053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Client Applications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50A951B-A944-41EF-99D1-D51A7964E395}"/>
              </a:ext>
            </a:extLst>
          </p:cNvPr>
          <p:cNvSpPr txBox="1"/>
          <p:nvPr/>
        </p:nvSpPr>
        <p:spPr>
          <a:xfrm>
            <a:off x="9239781" y="3162053"/>
            <a:ext cx="25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Storage Servers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44D202-652F-42D8-ADAA-8DCA9201F8AF}"/>
              </a:ext>
            </a:extLst>
          </p:cNvPr>
          <p:cNvSpPr txBox="1"/>
          <p:nvPr/>
        </p:nvSpPr>
        <p:spPr>
          <a:xfrm>
            <a:off x="1740722" y="4171647"/>
            <a:ext cx="40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  <a:r>
              <a:rPr lang="en-US" sz="2400"/>
              <a:t> transfers $10 to </a:t>
            </a:r>
            <a:r>
              <a:rPr lang="en-US" sz="2400" b="1"/>
              <a:t>B</a:t>
            </a:r>
            <a:endParaRPr lang="en-US" sz="2400"/>
          </a:p>
          <a:p>
            <a:r>
              <a:rPr lang="en-US" sz="2400" b="1"/>
              <a:t>B</a:t>
            </a:r>
            <a:r>
              <a:rPr lang="en-US" sz="2400"/>
              <a:t> receives $10 from </a:t>
            </a:r>
            <a:r>
              <a:rPr lang="en-US" sz="2400" b="1"/>
              <a:t>A</a:t>
            </a:r>
          </a:p>
        </p:txBody>
      </p:sp>
      <p:pic>
        <p:nvPicPr>
          <p:cNvPr id="38" name="Graphic 37" descr="Bank with solid fill">
            <a:extLst>
              <a:ext uri="{FF2B5EF4-FFF2-40B4-BE49-F238E27FC236}">
                <a16:creationId xmlns:a16="http://schemas.microsoft.com/office/drawing/2014/main" id="{9CEC3BB3-C6DA-4768-9398-150D77F27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913" y="4042077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83377EA-7E95-4884-83F0-805B7B00922D}"/>
              </a:ext>
            </a:extLst>
          </p:cNvPr>
          <p:cNvSpPr txBox="1"/>
          <p:nvPr/>
        </p:nvSpPr>
        <p:spPr>
          <a:xfrm>
            <a:off x="9448800" y="4171647"/>
            <a:ext cx="2630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  <a:r>
              <a:rPr lang="en-US" sz="2400"/>
              <a:t>’s balance - 10</a:t>
            </a:r>
          </a:p>
          <a:p>
            <a:r>
              <a:rPr lang="en-US" sz="2400" b="1"/>
              <a:t>B</a:t>
            </a:r>
            <a:r>
              <a:rPr lang="en-US" sz="2400"/>
              <a:t>’s balance + 10</a:t>
            </a:r>
          </a:p>
          <a:p>
            <a:endParaRPr lang="en-US" sz="2400"/>
          </a:p>
        </p:txBody>
      </p:sp>
      <p:sp>
        <p:nvSpPr>
          <p:cNvPr id="40" name="矩形: 圆角 4">
            <a:extLst>
              <a:ext uri="{FF2B5EF4-FFF2-40B4-BE49-F238E27FC236}">
                <a16:creationId xmlns:a16="http://schemas.microsoft.com/office/drawing/2014/main" id="{D7EA4F8A-A41E-4DE4-8CAC-05CCE1FBA464}"/>
              </a:ext>
            </a:extLst>
          </p:cNvPr>
          <p:cNvSpPr/>
          <p:nvPr/>
        </p:nvSpPr>
        <p:spPr>
          <a:xfrm>
            <a:off x="1190" y="5614987"/>
            <a:ext cx="12191997" cy="9167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 requests can be 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latency-critical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</a:rPr>
              <a:t>​</a:t>
            </a:r>
            <a:endParaRPr lang="zh-CN" altLang="en-US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D15907-0D83-4AF9-A719-8FDEBE26F4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4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C5CCC72-CF24-4AC0-811F-0516153D2E78}"/>
              </a:ext>
            </a:extLst>
          </p:cNvPr>
          <p:cNvGrpSpPr/>
          <p:nvPr/>
        </p:nvGrpSpPr>
        <p:grpSpPr>
          <a:xfrm>
            <a:off x="1546807" y="2481063"/>
            <a:ext cx="9361885" cy="2602919"/>
            <a:chOff x="1577181" y="2481063"/>
            <a:chExt cx="7430151" cy="260291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2431195-A06E-45B5-B0B7-875141C92A8F}"/>
                </a:ext>
              </a:extLst>
            </p:cNvPr>
            <p:cNvGrpSpPr/>
            <p:nvPr/>
          </p:nvGrpSpPr>
          <p:grpSpPr>
            <a:xfrm>
              <a:off x="1577181" y="2481063"/>
              <a:ext cx="960687" cy="2598738"/>
              <a:chOff x="1577181" y="2481063"/>
              <a:chExt cx="960687" cy="2598738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B50C2CF-71B5-435F-8586-8058F1B643F1}"/>
                  </a:ext>
                </a:extLst>
              </p:cNvPr>
              <p:cNvSpPr/>
              <p:nvPr/>
            </p:nvSpPr>
            <p:spPr>
              <a:xfrm>
                <a:off x="1586518" y="2481063"/>
                <a:ext cx="946788" cy="259873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E953EF0-6CBE-48E4-944F-1245A720E8B1}"/>
                  </a:ext>
                </a:extLst>
              </p:cNvPr>
              <p:cNvSpPr txBox="1"/>
              <p:nvPr/>
            </p:nvSpPr>
            <p:spPr>
              <a:xfrm>
                <a:off x="1577181" y="3490590"/>
                <a:ext cx="960687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800" b="1">
                    <a:cs typeface="Calibri"/>
                  </a:rPr>
                  <a:t>9.6%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B7C660-D1E1-49D9-A57D-FAA500A52DC0}"/>
                </a:ext>
              </a:extLst>
            </p:cNvPr>
            <p:cNvGrpSpPr/>
            <p:nvPr/>
          </p:nvGrpSpPr>
          <p:grpSpPr>
            <a:xfrm>
              <a:off x="2533304" y="2485244"/>
              <a:ext cx="1440000" cy="2598738"/>
              <a:chOff x="2533304" y="2485244"/>
              <a:chExt cx="1440000" cy="2598738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39A95F5-D99F-497C-856A-FF8A821A3DF6}"/>
                  </a:ext>
                </a:extLst>
              </p:cNvPr>
              <p:cNvSpPr/>
              <p:nvPr/>
            </p:nvSpPr>
            <p:spPr>
              <a:xfrm>
                <a:off x="2533304" y="2485244"/>
                <a:ext cx="1440000" cy="259873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1D5A886-AFEB-4903-A616-C2D2C9262710}"/>
                  </a:ext>
                </a:extLst>
              </p:cNvPr>
              <p:cNvSpPr txBox="1"/>
              <p:nvPr/>
            </p:nvSpPr>
            <p:spPr>
              <a:xfrm>
                <a:off x="2651604" y="3499190"/>
                <a:ext cx="11649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cs typeface="Calibri" panose="020F0502020204030204" pitchFamily="34" charset="0"/>
                  </a:rPr>
                  <a:t>20.3%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6B2C56A-977D-4443-B987-9C1C399A2A0B}"/>
                </a:ext>
              </a:extLst>
            </p:cNvPr>
            <p:cNvGrpSpPr/>
            <p:nvPr/>
          </p:nvGrpSpPr>
          <p:grpSpPr>
            <a:xfrm>
              <a:off x="3972099" y="2485244"/>
              <a:ext cx="2160000" cy="2598738"/>
              <a:chOff x="3972099" y="2485244"/>
              <a:chExt cx="2160000" cy="2598738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F540BEC-0DCD-463F-A368-86B5A923CD31}"/>
                  </a:ext>
                </a:extLst>
              </p:cNvPr>
              <p:cNvSpPr/>
              <p:nvPr/>
            </p:nvSpPr>
            <p:spPr>
              <a:xfrm>
                <a:off x="3972099" y="2485244"/>
                <a:ext cx="2160000" cy="25987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41AE2F7-F9E1-43E6-AD66-29782A043E77}"/>
                  </a:ext>
                </a:extLst>
              </p:cNvPr>
              <p:cNvSpPr txBox="1"/>
              <p:nvPr/>
            </p:nvSpPr>
            <p:spPr>
              <a:xfrm>
                <a:off x="4268808" y="3507781"/>
                <a:ext cx="11649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cs typeface="Calibri" panose="020F0502020204030204" pitchFamily="34" charset="0"/>
                  </a:rPr>
                  <a:t>30.6%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E634798-360C-4086-9913-98B54DC507FC}"/>
                </a:ext>
              </a:extLst>
            </p:cNvPr>
            <p:cNvGrpSpPr/>
            <p:nvPr/>
          </p:nvGrpSpPr>
          <p:grpSpPr>
            <a:xfrm>
              <a:off x="6127332" y="2485244"/>
              <a:ext cx="2880000" cy="2598738"/>
              <a:chOff x="6127332" y="2485244"/>
              <a:chExt cx="2880000" cy="2598738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FDC150D-2085-47FF-86C4-D2FE44281998}"/>
                  </a:ext>
                </a:extLst>
              </p:cNvPr>
              <p:cNvSpPr/>
              <p:nvPr/>
            </p:nvSpPr>
            <p:spPr>
              <a:xfrm>
                <a:off x="6127332" y="2485244"/>
                <a:ext cx="2880000" cy="25987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A3AD137-28F7-4880-9B01-ACA2F5DD9D8D}"/>
                  </a:ext>
                </a:extLst>
              </p:cNvPr>
              <p:cNvSpPr txBox="1"/>
              <p:nvPr/>
            </p:nvSpPr>
            <p:spPr>
              <a:xfrm>
                <a:off x="6981567" y="3504762"/>
                <a:ext cx="11649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cs typeface="Calibri" panose="020F0502020204030204" pitchFamily="34" charset="0"/>
                  </a:rPr>
                  <a:t>39.6%</a:t>
                </a:r>
              </a:p>
            </p:txBody>
          </p:sp>
        </p:grp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337169"/>
            <a:ext cx="0" cy="1603947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77" y="6774"/>
            <a:ext cx="10191629" cy="1325563"/>
          </a:xfrm>
        </p:spPr>
        <p:txBody>
          <a:bodyPr/>
          <a:lstStyle/>
          <a:p>
            <a:r>
              <a:rPr lang="en-US">
                <a:latin typeface="+mn-lt"/>
                <a:cs typeface="Calibri" panose="020F0502020204030204" pitchFamily="34" charset="0"/>
              </a:rPr>
              <a:t>Latency of Accessing a Data Store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269163" y="1148141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507927" y="1180069"/>
            <a:ext cx="1709993" cy="75975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D84AA6-4210-41CC-BA87-0064A935EA93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3284376" y="1550140"/>
            <a:ext cx="2228855" cy="9805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9F45A-0338-45EF-9D1D-9FE841173B62}"/>
              </a:ext>
            </a:extLst>
          </p:cNvPr>
          <p:cNvCxnSpPr>
            <a:cxnSpLocks/>
          </p:cNvCxnSpPr>
          <p:nvPr/>
        </p:nvCxnSpPr>
        <p:spPr>
          <a:xfrm>
            <a:off x="7308454" y="1527956"/>
            <a:ext cx="2255424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-51731" y="1238224"/>
            <a:ext cx="174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>
                <a:cs typeface="Calibri" panose="020F0502020204030204" pitchFamily="34" charset="0"/>
              </a:rPr>
              <a:t>8</a:t>
            </a:fld>
            <a:endParaRPr lang="en-US">
              <a:cs typeface="Calibri" panose="020F0502020204030204" pitchFamily="34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903365"/>
            <a:ext cx="0" cy="61239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215404"/>
            <a:ext cx="7044" cy="390340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EC375E3A-5EF2-4056-A12A-7AFA84B2E4D7}"/>
              </a:ext>
            </a:extLst>
          </p:cNvPr>
          <p:cNvSpPr/>
          <p:nvPr/>
        </p:nvSpPr>
        <p:spPr>
          <a:xfrm rot="197461">
            <a:off x="1947731" y="2679341"/>
            <a:ext cx="8912728" cy="6722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Request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84326820-51E2-43AF-9ADA-CF5B4B1FBFE9}"/>
              </a:ext>
            </a:extLst>
          </p:cNvPr>
          <p:cNvSpPr/>
          <p:nvPr/>
        </p:nvSpPr>
        <p:spPr>
          <a:xfrm rot="21447258" flipH="1">
            <a:off x="1813802" y="4156104"/>
            <a:ext cx="9042792" cy="7166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Response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90BB7EE-E942-465F-A074-508910A040D5}"/>
              </a:ext>
            </a:extLst>
          </p:cNvPr>
          <p:cNvSpPr/>
          <p:nvPr/>
        </p:nvSpPr>
        <p:spPr>
          <a:xfrm>
            <a:off x="10540269" y="3487397"/>
            <a:ext cx="457378" cy="6430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1A791-31E8-4B08-B624-161AC30078D2}"/>
              </a:ext>
            </a:extLst>
          </p:cNvPr>
          <p:cNvSpPr txBox="1"/>
          <p:nvPr/>
        </p:nvSpPr>
        <p:spPr>
          <a:xfrm>
            <a:off x="10999555" y="3548953"/>
            <a:ext cx="129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cs typeface="Calibri" panose="020F0502020204030204" pitchFamily="34" charset="0"/>
              </a:rPr>
              <a:t>Process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0C29F8-E8E7-4FD6-A1C8-9288BCF36D0F}"/>
              </a:ext>
            </a:extLst>
          </p:cNvPr>
          <p:cNvGrpSpPr/>
          <p:nvPr/>
        </p:nvGrpSpPr>
        <p:grpSpPr>
          <a:xfrm>
            <a:off x="9595348" y="1148141"/>
            <a:ext cx="1487563" cy="1035214"/>
            <a:chOff x="9832458" y="1148141"/>
            <a:chExt cx="1487563" cy="103521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8051E7-884D-404B-B654-E049167135E1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99DA4CDD-7293-4C1D-9B2C-8B2813EB0BEA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F172446F-11E3-46E9-B75F-85841D61B37D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CB5B0880-1D19-4C1B-B11A-1FA6446952E6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F211DA5-8B62-4D0B-8109-6B5F5E4C37B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B8EF12F-7856-4B39-B86A-21A153ABED28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2CEB3F7-9362-47A0-B13F-06E204BF5A40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41E6350-BB27-463C-9F66-C735755A10CC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AF9F-4E30-4B28-B1EC-F79B7534E2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9A58622-44D4-41AD-9DE8-1C1AAE3504BD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图片 39">
              <a:extLst>
                <a:ext uri="{FF2B5EF4-FFF2-40B4-BE49-F238E27FC236}">
                  <a16:creationId xmlns:a16="http://schemas.microsoft.com/office/drawing/2014/main" id="{DA8453D3-517E-432D-B3B6-F1B900289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299523E-BFD2-498F-9325-38FA37B23DAE}"/>
              </a:ext>
            </a:extLst>
          </p:cNvPr>
          <p:cNvSpPr txBox="1"/>
          <p:nvPr/>
        </p:nvSpPr>
        <p:spPr>
          <a:xfrm>
            <a:off x="1920718" y="1974090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Client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EDF422-FACC-4390-B1DC-639905033B9B}"/>
              </a:ext>
            </a:extLst>
          </p:cNvPr>
          <p:cNvSpPr txBox="1"/>
          <p:nvPr/>
        </p:nvSpPr>
        <p:spPr>
          <a:xfrm>
            <a:off x="9246903" y="1974090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16EBC8-A4A3-4D66-AD08-B70C9B108389}"/>
              </a:ext>
            </a:extLst>
          </p:cNvPr>
          <p:cNvSpPr txBox="1"/>
          <p:nvPr/>
        </p:nvSpPr>
        <p:spPr>
          <a:xfrm>
            <a:off x="5363111" y="1973403"/>
            <a:ext cx="208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Network</a:t>
            </a:r>
          </a:p>
        </p:txBody>
      </p:sp>
      <p:pic>
        <p:nvPicPr>
          <p:cNvPr id="67" name="Graphic 66" descr="Hourglass Finished with solid fill">
            <a:extLst>
              <a:ext uri="{FF2B5EF4-FFF2-40B4-BE49-F238E27FC236}">
                <a16:creationId xmlns:a16="http://schemas.microsoft.com/office/drawing/2014/main" id="{9993E2EE-590E-4183-B428-ABE4D38D9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594" y="2616351"/>
            <a:ext cx="720818" cy="720818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C6C39D3-BF38-4B76-865A-2D881C722DEA}"/>
              </a:ext>
            </a:extLst>
          </p:cNvPr>
          <p:cNvSpPr txBox="1"/>
          <p:nvPr/>
        </p:nvSpPr>
        <p:spPr>
          <a:xfrm>
            <a:off x="1265089" y="5080529"/>
            <a:ext cx="1661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cs typeface="Calibri"/>
              </a:rPr>
              <a:t>Processing</a:t>
            </a:r>
            <a:endParaRPr lang="en-US" sz="2400" b="1"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F19E63-19D8-40DB-9A98-EF2105C8C255}"/>
              </a:ext>
            </a:extLst>
          </p:cNvPr>
          <p:cNvSpPr txBox="1"/>
          <p:nvPr/>
        </p:nvSpPr>
        <p:spPr>
          <a:xfrm>
            <a:off x="8259246" y="5080034"/>
            <a:ext cx="1661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cs typeface="Calibri"/>
              </a:rPr>
              <a:t>Processing</a:t>
            </a: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DA0F8CB-433C-4EEC-829F-3F7DFB06D534}"/>
              </a:ext>
            </a:extLst>
          </p:cNvPr>
          <p:cNvSpPr txBox="1"/>
          <p:nvPr/>
        </p:nvSpPr>
        <p:spPr>
          <a:xfrm>
            <a:off x="2619718" y="5136938"/>
            <a:ext cx="2254179" cy="3951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>
                <a:cs typeface="Calibri"/>
              </a:rPr>
              <a:t>Network Stack</a:t>
            </a:r>
            <a:endParaRPr lang="en-US">
              <a:cs typeface="Calibri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9110A2F-D8BC-4998-B2A6-C5FAF5EE63FD}"/>
              </a:ext>
            </a:extLst>
          </p:cNvPr>
          <p:cNvSpPr txBox="1"/>
          <p:nvPr/>
        </p:nvSpPr>
        <p:spPr>
          <a:xfrm>
            <a:off x="4727021" y="5136938"/>
            <a:ext cx="2254179" cy="3951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>
                <a:cs typeface="Calibri"/>
              </a:rPr>
              <a:t>Network Stack</a:t>
            </a:r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0968C0C-C62B-4043-90DC-A5B1E8E40C7E}"/>
              </a:ext>
            </a:extLst>
          </p:cNvPr>
          <p:cNvSpPr txBox="1"/>
          <p:nvPr/>
        </p:nvSpPr>
        <p:spPr>
          <a:xfrm>
            <a:off x="2093899" y="5593589"/>
            <a:ext cx="166178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Client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17B9A19-B5C5-4E3C-B2EA-351F68994C19}"/>
              </a:ext>
            </a:extLst>
          </p:cNvPr>
          <p:cNvSpPr txBox="1"/>
          <p:nvPr/>
        </p:nvSpPr>
        <p:spPr>
          <a:xfrm>
            <a:off x="6557821" y="5590628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10" name="Left Bracket 109">
            <a:extLst>
              <a:ext uri="{FF2B5EF4-FFF2-40B4-BE49-F238E27FC236}">
                <a16:creationId xmlns:a16="http://schemas.microsoft.com/office/drawing/2014/main" id="{E6804CFF-DDBB-412B-9B6F-B62D55E378F2}"/>
              </a:ext>
            </a:extLst>
          </p:cNvPr>
          <p:cNvSpPr/>
          <p:nvPr/>
        </p:nvSpPr>
        <p:spPr>
          <a:xfrm rot="16200000">
            <a:off x="7810851" y="2523824"/>
            <a:ext cx="153746" cy="6041931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eft Bracket 110">
            <a:extLst>
              <a:ext uri="{FF2B5EF4-FFF2-40B4-BE49-F238E27FC236}">
                <a16:creationId xmlns:a16="http://schemas.microsoft.com/office/drawing/2014/main" id="{58FFA072-2846-4D4A-A27F-9C996D17399B}"/>
              </a:ext>
            </a:extLst>
          </p:cNvPr>
          <p:cNvSpPr/>
          <p:nvPr/>
        </p:nvSpPr>
        <p:spPr>
          <a:xfrm rot="16200000">
            <a:off x="2985115" y="3995473"/>
            <a:ext cx="165424" cy="3086956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639FE0-2A82-43F7-A857-515995B9F1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5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2"/>
    </mc:Choice>
    <mc:Fallback xmlns="">
      <p:transition spd="slow" advTm="21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5" grpId="0" animBg="1"/>
      <p:bldP spid="66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C13480C-84F2-48FE-AE6A-58B6BFD5BEB4}"/>
              </a:ext>
            </a:extLst>
          </p:cNvPr>
          <p:cNvGrpSpPr/>
          <p:nvPr/>
        </p:nvGrpSpPr>
        <p:grpSpPr>
          <a:xfrm>
            <a:off x="1546807" y="2481063"/>
            <a:ext cx="9361885" cy="2602919"/>
            <a:chOff x="1577181" y="2481063"/>
            <a:chExt cx="7430151" cy="26029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917009-1B11-47B9-B1C8-5A9072202855}"/>
                </a:ext>
              </a:extLst>
            </p:cNvPr>
            <p:cNvGrpSpPr/>
            <p:nvPr/>
          </p:nvGrpSpPr>
          <p:grpSpPr>
            <a:xfrm>
              <a:off x="1577181" y="2481063"/>
              <a:ext cx="960687" cy="2598738"/>
              <a:chOff x="1577181" y="2481063"/>
              <a:chExt cx="960687" cy="2598738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40B9422-34E6-49C7-A105-90327246C9C4}"/>
                  </a:ext>
                </a:extLst>
              </p:cNvPr>
              <p:cNvSpPr/>
              <p:nvPr/>
            </p:nvSpPr>
            <p:spPr>
              <a:xfrm>
                <a:off x="1586518" y="2481063"/>
                <a:ext cx="946788" cy="259873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2AC685-3B9B-403E-81AC-91B5FFC5F13A}"/>
                  </a:ext>
                </a:extLst>
              </p:cNvPr>
              <p:cNvSpPr txBox="1"/>
              <p:nvPr/>
            </p:nvSpPr>
            <p:spPr>
              <a:xfrm>
                <a:off x="1577181" y="3490590"/>
                <a:ext cx="960687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800" b="1">
                    <a:cs typeface="Calibri"/>
                  </a:rPr>
                  <a:t>9.6%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A36BD4F-7598-4344-82FB-565FB416A807}"/>
                </a:ext>
              </a:extLst>
            </p:cNvPr>
            <p:cNvGrpSpPr/>
            <p:nvPr/>
          </p:nvGrpSpPr>
          <p:grpSpPr>
            <a:xfrm>
              <a:off x="2533304" y="2485244"/>
              <a:ext cx="1440000" cy="2598738"/>
              <a:chOff x="2533304" y="2485244"/>
              <a:chExt cx="1440000" cy="259873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65912C-0F9F-46C0-8F83-731FAE4E9591}"/>
                  </a:ext>
                </a:extLst>
              </p:cNvPr>
              <p:cNvSpPr/>
              <p:nvPr/>
            </p:nvSpPr>
            <p:spPr>
              <a:xfrm>
                <a:off x="2533304" y="2485244"/>
                <a:ext cx="1440000" cy="259873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03F401-44E1-40D4-BB0F-07543B865807}"/>
                  </a:ext>
                </a:extLst>
              </p:cNvPr>
              <p:cNvSpPr txBox="1"/>
              <p:nvPr/>
            </p:nvSpPr>
            <p:spPr>
              <a:xfrm>
                <a:off x="2651604" y="3499190"/>
                <a:ext cx="11649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cs typeface="Calibri" panose="020F0502020204030204" pitchFamily="34" charset="0"/>
                  </a:rPr>
                  <a:t>20.3%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185B59-1130-4735-952A-922EA7CBD745}"/>
                </a:ext>
              </a:extLst>
            </p:cNvPr>
            <p:cNvGrpSpPr/>
            <p:nvPr/>
          </p:nvGrpSpPr>
          <p:grpSpPr>
            <a:xfrm>
              <a:off x="3972099" y="2485244"/>
              <a:ext cx="2160000" cy="2598738"/>
              <a:chOff x="3972099" y="2485244"/>
              <a:chExt cx="2160000" cy="2598738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40F32E3-F9B2-40C6-A6F1-CCD9154B2D74}"/>
                  </a:ext>
                </a:extLst>
              </p:cNvPr>
              <p:cNvSpPr/>
              <p:nvPr/>
            </p:nvSpPr>
            <p:spPr>
              <a:xfrm>
                <a:off x="3972099" y="2485244"/>
                <a:ext cx="2160000" cy="25987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BF6CCCF-CE6E-4D46-A312-8988179B3D6A}"/>
                  </a:ext>
                </a:extLst>
              </p:cNvPr>
              <p:cNvSpPr txBox="1"/>
              <p:nvPr/>
            </p:nvSpPr>
            <p:spPr>
              <a:xfrm>
                <a:off x="4268808" y="3507781"/>
                <a:ext cx="11649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cs typeface="Calibri" panose="020F0502020204030204" pitchFamily="34" charset="0"/>
                  </a:rPr>
                  <a:t>30.6%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1E538A-D141-4F4B-8415-CCFA4726C2FD}"/>
                </a:ext>
              </a:extLst>
            </p:cNvPr>
            <p:cNvGrpSpPr/>
            <p:nvPr/>
          </p:nvGrpSpPr>
          <p:grpSpPr>
            <a:xfrm>
              <a:off x="6127332" y="2485244"/>
              <a:ext cx="2880000" cy="2598738"/>
              <a:chOff x="6127332" y="2485244"/>
              <a:chExt cx="2880000" cy="2598738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30C5534-3535-4EF3-9524-209CD1436026}"/>
                  </a:ext>
                </a:extLst>
              </p:cNvPr>
              <p:cNvSpPr/>
              <p:nvPr/>
            </p:nvSpPr>
            <p:spPr>
              <a:xfrm>
                <a:off x="6127332" y="2485244"/>
                <a:ext cx="2880000" cy="25987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7561A32-86E7-4287-A6C5-68C33B1C423D}"/>
                  </a:ext>
                </a:extLst>
              </p:cNvPr>
              <p:cNvSpPr txBox="1"/>
              <p:nvPr/>
            </p:nvSpPr>
            <p:spPr>
              <a:xfrm>
                <a:off x="6981567" y="3504762"/>
                <a:ext cx="11649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cs typeface="Calibri" panose="020F0502020204030204" pitchFamily="34" charset="0"/>
                  </a:rPr>
                  <a:t>39.6%</a:t>
                </a:r>
              </a:p>
            </p:txBody>
          </p:sp>
        </p:grp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E0ADE6-7ABB-4BFE-A03A-BE26901C23B3}"/>
              </a:ext>
            </a:extLst>
          </p:cNvPr>
          <p:cNvCxnSpPr>
            <a:cxnSpLocks/>
          </p:cNvCxnSpPr>
          <p:nvPr/>
        </p:nvCxnSpPr>
        <p:spPr>
          <a:xfrm>
            <a:off x="655033" y="3337169"/>
            <a:ext cx="0" cy="1603947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1FA3FE-1404-4E9B-A321-B155F90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77" y="6774"/>
            <a:ext cx="10191629" cy="1325563"/>
          </a:xfrm>
        </p:spPr>
        <p:txBody>
          <a:bodyPr/>
          <a:lstStyle/>
          <a:p>
            <a:r>
              <a:rPr lang="en-US">
                <a:latin typeface="+mn-lt"/>
                <a:cs typeface="Calibri" panose="020F0502020204030204" pitchFamily="34" charset="0"/>
              </a:rPr>
              <a:t>Latency of Accessing a Data Store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1C8B1B-9FC0-442E-92D0-A95D9704FE0C}"/>
              </a:ext>
            </a:extLst>
          </p:cNvPr>
          <p:cNvGrpSpPr/>
          <p:nvPr/>
        </p:nvGrpSpPr>
        <p:grpSpPr>
          <a:xfrm>
            <a:off x="2269163" y="1148141"/>
            <a:ext cx="964896" cy="823608"/>
            <a:chOff x="1023046" y="2182983"/>
            <a:chExt cx="1598140" cy="13641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1AAAD07-E67F-466C-A6CE-0F174D7947E6}"/>
                </a:ext>
              </a:extLst>
            </p:cNvPr>
            <p:cNvSpPr/>
            <p:nvPr/>
          </p:nvSpPr>
          <p:spPr>
            <a:xfrm>
              <a:off x="1023046" y="2182983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77533BC-AB69-442F-B87D-DDAE28EF8765}"/>
                </a:ext>
              </a:extLst>
            </p:cNvPr>
            <p:cNvSpPr/>
            <p:nvPr/>
          </p:nvSpPr>
          <p:spPr>
            <a:xfrm>
              <a:off x="1023046" y="26602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83A63-5617-4AB8-9397-0E1F21895F14}"/>
                </a:ext>
              </a:extLst>
            </p:cNvPr>
            <p:cNvSpPr/>
            <p:nvPr/>
          </p:nvSpPr>
          <p:spPr>
            <a:xfrm>
              <a:off x="1023046" y="3137582"/>
              <a:ext cx="1598140" cy="4095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5BB73B-0CF7-42E2-AF2F-1609AFB8D5DD}"/>
                </a:ext>
              </a:extLst>
            </p:cNvPr>
            <p:cNvSpPr/>
            <p:nvPr/>
          </p:nvSpPr>
          <p:spPr>
            <a:xfrm>
              <a:off x="1188720" y="2334407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117B188-21FF-474D-AE91-F3505C7CE803}"/>
                </a:ext>
              </a:extLst>
            </p:cNvPr>
            <p:cNvSpPr/>
            <p:nvPr/>
          </p:nvSpPr>
          <p:spPr>
            <a:xfrm>
              <a:off x="1188720" y="28117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76B3BE-F9C9-40D4-B8D2-E6AD3BE4FD05}"/>
                </a:ext>
              </a:extLst>
            </p:cNvPr>
            <p:cNvSpPr/>
            <p:nvPr/>
          </p:nvSpPr>
          <p:spPr>
            <a:xfrm>
              <a:off x="1188720" y="3289006"/>
              <a:ext cx="106680" cy="10668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FC49FA-FE4A-4A46-964B-3805BD145B76}"/>
                </a:ext>
              </a:extLst>
            </p:cNvPr>
            <p:cNvCxnSpPr/>
            <p:nvPr/>
          </p:nvCxnSpPr>
          <p:spPr>
            <a:xfrm>
              <a:off x="1453020" y="2387747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C1D1B5-39BB-4EDF-B44F-AA0941435A64}"/>
                </a:ext>
              </a:extLst>
            </p:cNvPr>
            <p:cNvCxnSpPr/>
            <p:nvPr/>
          </p:nvCxnSpPr>
          <p:spPr>
            <a:xfrm>
              <a:off x="1453020" y="28650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7E7D80-4D23-402E-90BE-2ABE2E3CB521}"/>
                </a:ext>
              </a:extLst>
            </p:cNvPr>
            <p:cNvCxnSpPr/>
            <p:nvPr/>
          </p:nvCxnSpPr>
          <p:spPr>
            <a:xfrm>
              <a:off x="1453020" y="3342346"/>
              <a:ext cx="100208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59E5C47-7F91-44F4-91A1-07223DFA59CD}"/>
              </a:ext>
            </a:extLst>
          </p:cNvPr>
          <p:cNvSpPr txBox="1"/>
          <p:nvPr/>
        </p:nvSpPr>
        <p:spPr>
          <a:xfrm>
            <a:off x="1265089" y="5080529"/>
            <a:ext cx="1661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cs typeface="Calibri"/>
              </a:rPr>
              <a:t>Processing</a:t>
            </a:r>
            <a:endParaRPr lang="en-US" sz="2400" b="1"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9FCFF-61E3-4379-B861-38986EF1E739}"/>
              </a:ext>
            </a:extLst>
          </p:cNvPr>
          <p:cNvSpPr txBox="1"/>
          <p:nvPr/>
        </p:nvSpPr>
        <p:spPr>
          <a:xfrm>
            <a:off x="8259246" y="5080034"/>
            <a:ext cx="1661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cs typeface="Calibri"/>
              </a:rPr>
              <a:t>Processing</a:t>
            </a:r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324FA46-1FB7-4854-8B6C-96227826D9D3}"/>
              </a:ext>
            </a:extLst>
          </p:cNvPr>
          <p:cNvSpPr/>
          <p:nvPr/>
        </p:nvSpPr>
        <p:spPr>
          <a:xfrm>
            <a:off x="5507927" y="1180069"/>
            <a:ext cx="1709993" cy="759752"/>
          </a:xfrm>
          <a:prstGeom prst="clou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D84AA6-4210-41CC-BA87-0064A935EA93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3284376" y="1550140"/>
            <a:ext cx="2228855" cy="9805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9F45A-0338-45EF-9D1D-9FE841173B62}"/>
              </a:ext>
            </a:extLst>
          </p:cNvPr>
          <p:cNvCxnSpPr>
            <a:cxnSpLocks/>
          </p:cNvCxnSpPr>
          <p:nvPr/>
        </p:nvCxnSpPr>
        <p:spPr>
          <a:xfrm>
            <a:off x="7308454" y="1527956"/>
            <a:ext cx="2255424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875AA7-47FA-4EB5-9B0A-035AB0FE1DF6}"/>
              </a:ext>
            </a:extLst>
          </p:cNvPr>
          <p:cNvSpPr txBox="1"/>
          <p:nvPr/>
        </p:nvSpPr>
        <p:spPr>
          <a:xfrm>
            <a:off x="-51731" y="1238224"/>
            <a:ext cx="174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Client’s progress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27F8FB3-8074-4760-AA2A-86866593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A2DE-06E9-498E-AB8C-B9260A269C9D}" type="slidenum">
              <a:rPr lang="en-US" smtClean="0">
                <a:cs typeface="Calibri" panose="020F0502020204030204" pitchFamily="34" charset="0"/>
              </a:rPr>
              <a:t>9</a:t>
            </a:fld>
            <a:endParaRPr lang="en-US">
              <a:cs typeface="Calibri" panose="020F0502020204030204" pitchFamily="34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3546262-63F0-43AE-A6CB-984C44196EC0}"/>
              </a:ext>
            </a:extLst>
          </p:cNvPr>
          <p:cNvCxnSpPr>
            <a:cxnSpLocks/>
          </p:cNvCxnSpPr>
          <p:nvPr/>
        </p:nvCxnSpPr>
        <p:spPr>
          <a:xfrm>
            <a:off x="655033" y="4903365"/>
            <a:ext cx="0" cy="612396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7CAD19A-C6A0-46CD-843E-3C5822E01BC6}"/>
              </a:ext>
            </a:extLst>
          </p:cNvPr>
          <p:cNvCxnSpPr>
            <a:cxnSpLocks/>
          </p:cNvCxnSpPr>
          <p:nvPr/>
        </p:nvCxnSpPr>
        <p:spPr>
          <a:xfrm>
            <a:off x="655033" y="2215404"/>
            <a:ext cx="7044" cy="390340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EC375E3A-5EF2-4056-A12A-7AFA84B2E4D7}"/>
              </a:ext>
            </a:extLst>
          </p:cNvPr>
          <p:cNvSpPr/>
          <p:nvPr/>
        </p:nvSpPr>
        <p:spPr>
          <a:xfrm rot="197461">
            <a:off x="1947731" y="2679341"/>
            <a:ext cx="8912728" cy="672206"/>
          </a:xfrm>
          <a:prstGeom prst="rightArrow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Request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84326820-51E2-43AF-9ADA-CF5B4B1FBFE9}"/>
              </a:ext>
            </a:extLst>
          </p:cNvPr>
          <p:cNvSpPr/>
          <p:nvPr/>
        </p:nvSpPr>
        <p:spPr>
          <a:xfrm rot="21447258" flipH="1">
            <a:off x="1813802" y="4156104"/>
            <a:ext cx="9042792" cy="716656"/>
          </a:xfrm>
          <a:prstGeom prst="rightArrow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Response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90BB7EE-E942-465F-A074-508910A040D5}"/>
              </a:ext>
            </a:extLst>
          </p:cNvPr>
          <p:cNvSpPr/>
          <p:nvPr/>
        </p:nvSpPr>
        <p:spPr>
          <a:xfrm>
            <a:off x="10540269" y="3487397"/>
            <a:ext cx="457378" cy="643021"/>
          </a:xfrm>
          <a:prstGeom prst="downArrow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1A791-31E8-4B08-B624-161AC30078D2}"/>
              </a:ext>
            </a:extLst>
          </p:cNvPr>
          <p:cNvSpPr txBox="1"/>
          <p:nvPr/>
        </p:nvSpPr>
        <p:spPr>
          <a:xfrm>
            <a:off x="10999555" y="3548953"/>
            <a:ext cx="129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cs typeface="Calibri" panose="020F0502020204030204" pitchFamily="34" charset="0"/>
              </a:rPr>
              <a:t>Process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B497FEB-1FCA-4841-A4A0-3FDA2823D9CC}"/>
              </a:ext>
            </a:extLst>
          </p:cNvPr>
          <p:cNvSpPr txBox="1"/>
          <p:nvPr/>
        </p:nvSpPr>
        <p:spPr>
          <a:xfrm>
            <a:off x="2619718" y="5136938"/>
            <a:ext cx="2254179" cy="3951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>
                <a:cs typeface="Calibri"/>
              </a:rPr>
              <a:t>Network Stack</a:t>
            </a:r>
            <a:endParaRPr lang="en-US">
              <a:cs typeface="Calibri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BCBF8F2-C51A-406A-BF66-B507D2AA3BA5}"/>
              </a:ext>
            </a:extLst>
          </p:cNvPr>
          <p:cNvSpPr txBox="1"/>
          <p:nvPr/>
        </p:nvSpPr>
        <p:spPr>
          <a:xfrm>
            <a:off x="4727021" y="5136938"/>
            <a:ext cx="2254179" cy="3951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>
                <a:cs typeface="Calibri"/>
              </a:rPr>
              <a:t>Network Stack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CB1CA1-51D7-4664-B717-A780EF04DC23}"/>
              </a:ext>
            </a:extLst>
          </p:cNvPr>
          <p:cNvSpPr/>
          <p:nvPr/>
        </p:nvSpPr>
        <p:spPr>
          <a:xfrm>
            <a:off x="76200" y="6009181"/>
            <a:ext cx="11868147" cy="7637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cs typeface="Helvetica"/>
              </a:rPr>
              <a:t>Observation : Majority of the latency is spent on the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Helvetica"/>
              </a:rPr>
              <a:t>server side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0C29F8-E8E7-4FD6-A1C8-9288BCF36D0F}"/>
              </a:ext>
            </a:extLst>
          </p:cNvPr>
          <p:cNvGrpSpPr/>
          <p:nvPr/>
        </p:nvGrpSpPr>
        <p:grpSpPr>
          <a:xfrm>
            <a:off x="9595348" y="1148141"/>
            <a:ext cx="1487563" cy="1035214"/>
            <a:chOff x="9832458" y="1148141"/>
            <a:chExt cx="1487563" cy="103521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8051E7-884D-404B-B654-E049167135E1}"/>
                </a:ext>
              </a:extLst>
            </p:cNvPr>
            <p:cNvGrpSpPr/>
            <p:nvPr/>
          </p:nvGrpSpPr>
          <p:grpSpPr>
            <a:xfrm>
              <a:off x="9832458" y="1148141"/>
              <a:ext cx="964896" cy="823608"/>
              <a:chOff x="1023046" y="2182983"/>
              <a:chExt cx="1598140" cy="136412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99DA4CDD-7293-4C1D-9B2C-8B2813EB0BEA}"/>
                  </a:ext>
                </a:extLst>
              </p:cNvPr>
              <p:cNvSpPr/>
              <p:nvPr/>
            </p:nvSpPr>
            <p:spPr>
              <a:xfrm>
                <a:off x="1023046" y="2182983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F172446F-11E3-46E9-B75F-85841D61B37D}"/>
                  </a:ext>
                </a:extLst>
              </p:cNvPr>
              <p:cNvSpPr/>
              <p:nvPr/>
            </p:nvSpPr>
            <p:spPr>
              <a:xfrm>
                <a:off x="1023046" y="26602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CB5B0880-1D19-4C1B-B11A-1FA6446952E6}"/>
                  </a:ext>
                </a:extLst>
              </p:cNvPr>
              <p:cNvSpPr/>
              <p:nvPr/>
            </p:nvSpPr>
            <p:spPr>
              <a:xfrm>
                <a:off x="1023046" y="3137582"/>
                <a:ext cx="1598140" cy="409528"/>
              </a:xfrm>
              <a:prstGeom prst="round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F211DA5-8B62-4D0B-8109-6B5F5E4C37BC}"/>
                  </a:ext>
                </a:extLst>
              </p:cNvPr>
              <p:cNvSpPr/>
              <p:nvPr/>
            </p:nvSpPr>
            <p:spPr>
              <a:xfrm>
                <a:off x="1188720" y="2334407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B8EF12F-7856-4B39-B86A-21A153ABED28}"/>
                  </a:ext>
                </a:extLst>
              </p:cNvPr>
              <p:cNvSpPr/>
              <p:nvPr/>
            </p:nvSpPr>
            <p:spPr>
              <a:xfrm>
                <a:off x="1188720" y="28117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2CEB3F7-9362-47A0-B13F-06E204BF5A40}"/>
                  </a:ext>
                </a:extLst>
              </p:cNvPr>
              <p:cNvSpPr/>
              <p:nvPr/>
            </p:nvSpPr>
            <p:spPr>
              <a:xfrm>
                <a:off x="1188720" y="3289006"/>
                <a:ext cx="106680" cy="10668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41E6350-BB27-463C-9F66-C735755A10CC}"/>
                  </a:ext>
                </a:extLst>
              </p:cNvPr>
              <p:cNvCxnSpPr/>
              <p:nvPr/>
            </p:nvCxnSpPr>
            <p:spPr>
              <a:xfrm>
                <a:off x="1453020" y="2387747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AF9F-4E30-4B28-B1EC-F79B7534E2C3}"/>
                  </a:ext>
                </a:extLst>
              </p:cNvPr>
              <p:cNvCxnSpPr/>
              <p:nvPr/>
            </p:nvCxnSpPr>
            <p:spPr>
              <a:xfrm>
                <a:off x="1453020" y="28650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9A58622-44D4-41AD-9DE8-1C1AAE3504BD}"/>
                  </a:ext>
                </a:extLst>
              </p:cNvPr>
              <p:cNvCxnSpPr/>
              <p:nvPr/>
            </p:nvCxnSpPr>
            <p:spPr>
              <a:xfrm>
                <a:off x="1453020" y="3342346"/>
                <a:ext cx="100208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图片 39">
              <a:extLst>
                <a:ext uri="{FF2B5EF4-FFF2-40B4-BE49-F238E27FC236}">
                  <a16:creationId xmlns:a16="http://schemas.microsoft.com/office/drawing/2014/main" id="{DA8453D3-517E-432D-B3B6-F1B900289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7378" y="1628720"/>
              <a:ext cx="542643" cy="554635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299523E-BFD2-498F-9325-38FA37B23DAE}"/>
              </a:ext>
            </a:extLst>
          </p:cNvPr>
          <p:cNvSpPr txBox="1"/>
          <p:nvPr/>
        </p:nvSpPr>
        <p:spPr>
          <a:xfrm>
            <a:off x="1920718" y="1974090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Client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EDF422-FACC-4390-B1DC-639905033B9B}"/>
              </a:ext>
            </a:extLst>
          </p:cNvPr>
          <p:cNvSpPr txBox="1"/>
          <p:nvPr/>
        </p:nvSpPr>
        <p:spPr>
          <a:xfrm>
            <a:off x="9246903" y="1974090"/>
            <a:ext cx="16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16EBC8-A4A3-4D66-AD08-B70C9B108389}"/>
              </a:ext>
            </a:extLst>
          </p:cNvPr>
          <p:cNvSpPr txBox="1"/>
          <p:nvPr/>
        </p:nvSpPr>
        <p:spPr>
          <a:xfrm>
            <a:off x="5363111" y="1973403"/>
            <a:ext cx="208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147897-4CF9-4A7F-84A3-BF09F38F7745}"/>
              </a:ext>
            </a:extLst>
          </p:cNvPr>
          <p:cNvSpPr txBox="1"/>
          <p:nvPr/>
        </p:nvSpPr>
        <p:spPr>
          <a:xfrm>
            <a:off x="2093899" y="5593589"/>
            <a:ext cx="166178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Client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B6F23A1-563E-4E15-877F-E98592446F51}"/>
              </a:ext>
            </a:extLst>
          </p:cNvPr>
          <p:cNvSpPr txBox="1"/>
          <p:nvPr/>
        </p:nvSpPr>
        <p:spPr>
          <a:xfrm>
            <a:off x="6557821" y="5590628"/>
            <a:ext cx="16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77" name="Left Bracket 76">
            <a:extLst>
              <a:ext uri="{FF2B5EF4-FFF2-40B4-BE49-F238E27FC236}">
                <a16:creationId xmlns:a16="http://schemas.microsoft.com/office/drawing/2014/main" id="{9E035049-3C36-49B0-9CD8-EFDB23C70F58}"/>
              </a:ext>
            </a:extLst>
          </p:cNvPr>
          <p:cNvSpPr/>
          <p:nvPr/>
        </p:nvSpPr>
        <p:spPr>
          <a:xfrm rot="16200000">
            <a:off x="7810851" y="2523824"/>
            <a:ext cx="153746" cy="6041931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Left Bracket 70">
            <a:extLst>
              <a:ext uri="{FF2B5EF4-FFF2-40B4-BE49-F238E27FC236}">
                <a16:creationId xmlns:a16="http://schemas.microsoft.com/office/drawing/2014/main" id="{7BC122D8-C570-4804-A65F-767F784D09BE}"/>
              </a:ext>
            </a:extLst>
          </p:cNvPr>
          <p:cNvSpPr/>
          <p:nvPr/>
        </p:nvSpPr>
        <p:spPr>
          <a:xfrm rot="16200000">
            <a:off x="2985115" y="3995473"/>
            <a:ext cx="165424" cy="3086956"/>
          </a:xfrm>
          <a:prstGeom prst="leftBracket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Graphic 71" descr="Hourglass Finished with solid fill">
            <a:extLst>
              <a:ext uri="{FF2B5EF4-FFF2-40B4-BE49-F238E27FC236}">
                <a16:creationId xmlns:a16="http://schemas.microsoft.com/office/drawing/2014/main" id="{ED3DF0CC-1BD6-4A4F-BA86-05639B71A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594" y="2605744"/>
            <a:ext cx="720818" cy="7208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D39C47-F4F4-475F-8EB3-C3F097CDA3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9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7|3.4|5.8|10.3|4.6|5.8|3.7|4.4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7|7|4.9|4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3|2|3.1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6|4.5|4.8|3.1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8|6.3|5.6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7|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1.5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9|4.9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9|5.9|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1|1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3|2.5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1|3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4|4.4|2.8|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|5.6|17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2|8.7|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6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5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7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14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6|3|4.6|7.4|10.9|8.3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1.1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2|3.4|11.9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8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5046</Words>
  <Application>Microsoft Macintosh PowerPoint</Application>
  <PresentationFormat>Widescreen</PresentationFormat>
  <Paragraphs>1151</Paragraphs>
  <Slides>58</Slides>
  <Notes>58</Notes>
  <HiddenSlides>0</HiddenSlides>
  <MMClips>58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等线</vt:lpstr>
      <vt:lpstr>等线 Light</vt:lpstr>
      <vt:lpstr>Arial</vt:lpstr>
      <vt:lpstr>Calibri</vt:lpstr>
      <vt:lpstr>Calibri Light</vt:lpstr>
      <vt:lpstr>Consolas</vt:lpstr>
      <vt:lpstr>Cordia New</vt:lpstr>
      <vt:lpstr>Helvetica</vt:lpstr>
      <vt:lpstr>Latha</vt:lpstr>
      <vt:lpstr>Verdana</vt:lpstr>
      <vt:lpstr>Office Theme</vt:lpstr>
      <vt:lpstr>PMNet In-Network Data Persistence</vt:lpstr>
      <vt:lpstr>Summary</vt:lpstr>
      <vt:lpstr>Outline</vt:lpstr>
      <vt:lpstr>Storage Applications in Datacenter</vt:lpstr>
      <vt:lpstr>Storage Applications in Datacenter</vt:lpstr>
      <vt:lpstr>Storage Applications in Datacenter</vt:lpstr>
      <vt:lpstr>Storage Applications in Datacenter</vt:lpstr>
      <vt:lpstr>Latency of Accessing a Data Store</vt:lpstr>
      <vt:lpstr>Latency of Accessing a Data Store</vt:lpstr>
      <vt:lpstr>Existing Approaches</vt:lpstr>
      <vt:lpstr>In-network caching: Read Requests</vt:lpstr>
      <vt:lpstr>In-network caching: Update Requests</vt:lpstr>
      <vt:lpstr>Outline</vt:lpstr>
      <vt:lpstr>Our proposal: In-network Data Persistence</vt:lpstr>
      <vt:lpstr>Key idea : Persistent logging</vt:lpstr>
      <vt:lpstr>Persistent logging Challenges</vt:lpstr>
      <vt:lpstr>Challenge: System recovery</vt:lpstr>
      <vt:lpstr>Solution: Recover from Persistent Logs</vt:lpstr>
      <vt:lpstr>Persistent logging Challenges</vt:lpstr>
      <vt:lpstr>Challenge : Request reordering</vt:lpstr>
      <vt:lpstr>Challenge : Request reordering</vt:lpstr>
      <vt:lpstr>Solution: Single-client Ordering</vt:lpstr>
      <vt:lpstr>Solution: Single-client Ordering</vt:lpstr>
      <vt:lpstr>Persistent logging Challenges</vt:lpstr>
      <vt:lpstr>Challenge : Request reordering</vt:lpstr>
      <vt:lpstr>Challenge : Request reordering</vt:lpstr>
      <vt:lpstr>Challenge : Request reordering</vt:lpstr>
      <vt:lpstr>Solution: Multi-client Ordering</vt:lpstr>
      <vt:lpstr>Outline</vt:lpstr>
      <vt:lpstr>PMNet overview</vt:lpstr>
      <vt:lpstr>Baseline NIC/Switch Architecture  </vt:lpstr>
      <vt:lpstr>PMNet NIC/Switch Architecture  </vt:lpstr>
      <vt:lpstr>PMNet Design: Protocol</vt:lpstr>
      <vt:lpstr>PMNet packet processing: Update requests</vt:lpstr>
      <vt:lpstr>PMNet packet processing: ACK</vt:lpstr>
      <vt:lpstr>PMNet packet processing: Retrans</vt:lpstr>
      <vt:lpstr>PMNet packet processing: Bypass</vt:lpstr>
      <vt:lpstr>PMNet design</vt:lpstr>
      <vt:lpstr>Outline</vt:lpstr>
      <vt:lpstr>PMNet Replication : Baseline replication</vt:lpstr>
      <vt:lpstr>PMNet Replication : Baseline replication</vt:lpstr>
      <vt:lpstr>PMNet Replication : Replication with PMNet</vt:lpstr>
      <vt:lpstr>PMNet Replication : Replication with PMNet</vt:lpstr>
      <vt:lpstr>PMNet Replication : Replication with PMNet</vt:lpstr>
      <vt:lpstr>In-network caching: Update Requests</vt:lpstr>
      <vt:lpstr>In-network caching: Read Requests</vt:lpstr>
      <vt:lpstr>Outline</vt:lpstr>
      <vt:lpstr>Methodology</vt:lpstr>
      <vt:lpstr>Methodology</vt:lpstr>
      <vt:lpstr>Results</vt:lpstr>
      <vt:lpstr>Results</vt:lpstr>
      <vt:lpstr>Results</vt:lpstr>
      <vt:lpstr>Results</vt:lpstr>
      <vt:lpstr>Results</vt:lpstr>
      <vt:lpstr>Results</vt:lpstr>
      <vt:lpstr>Results</vt:lpstr>
      <vt:lpstr>Outline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Korakit Seemakhupt</dc:creator>
  <cp:lastModifiedBy>Sihang Liu</cp:lastModifiedBy>
  <cp:revision>2</cp:revision>
  <dcterms:created xsi:type="dcterms:W3CDTF">2021-05-14T19:43:21Z</dcterms:created>
  <dcterms:modified xsi:type="dcterms:W3CDTF">2021-08-25T05:42:06Z</dcterms:modified>
</cp:coreProperties>
</file>