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56" r:id="rId2"/>
    <p:sldId id="269" r:id="rId3"/>
    <p:sldId id="257" r:id="rId4"/>
    <p:sldId id="271" r:id="rId5"/>
    <p:sldId id="272" r:id="rId6"/>
    <p:sldId id="259" r:id="rId7"/>
    <p:sldId id="276" r:id="rId8"/>
    <p:sldId id="294" r:id="rId9"/>
    <p:sldId id="273" r:id="rId10"/>
    <p:sldId id="293" r:id="rId11"/>
    <p:sldId id="289" r:id="rId12"/>
    <p:sldId id="275" r:id="rId13"/>
    <p:sldId id="277" r:id="rId14"/>
    <p:sldId id="295" r:id="rId15"/>
    <p:sldId id="270" r:id="rId16"/>
    <p:sldId id="278" r:id="rId17"/>
    <p:sldId id="281" r:id="rId18"/>
    <p:sldId id="279" r:id="rId19"/>
    <p:sldId id="280" r:id="rId20"/>
    <p:sldId id="262" r:id="rId21"/>
    <p:sldId id="267" r:id="rId22"/>
    <p:sldId id="283" r:id="rId23"/>
    <p:sldId id="285" r:id="rId24"/>
    <p:sldId id="261" r:id="rId25"/>
    <p:sldId id="287" r:id="rId26"/>
    <p:sldId id="284" r:id="rId27"/>
    <p:sldId id="264" r:id="rId28"/>
    <p:sldId id="266" r:id="rId29"/>
    <p:sldId id="288" r:id="rId30"/>
    <p:sldId id="29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4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71" autoAdjust="0"/>
    <p:restoredTop sz="79361"/>
  </p:normalViewPr>
  <p:slideViewPr>
    <p:cSldViewPr snapToGrid="0">
      <p:cViewPr varScale="1">
        <p:scale>
          <a:sx n="102" d="100"/>
          <a:sy n="102" d="100"/>
        </p:scale>
        <p:origin x="15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8A934-4B56-454F-9F95-60BC06F53B61}" type="datetimeFigureOut">
              <a:rPr lang="en-US" smtClean="0"/>
              <a:t>5/23/19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555A42-A897-4F5B-8522-7BEEEDA255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899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232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0977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333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4773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971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Fix animation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7802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39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83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Attack model is time sharing</a:t>
            </a:r>
          </a:p>
          <a:p>
            <a:r>
              <a:rPr lang="en-US" dirty="0"/>
              <a:t>Show time sharing but with different VMs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084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4261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482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685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555A42-A897-4F5B-8522-7BEEEDA255A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471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41B5-4E75-453F-80D0-F3F039B0E03A}" type="datetime1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58838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C1FA92-34A1-4C4D-909D-75633622C1C2}" type="datetime1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B7289-EA19-4ED0-B223-2D4BBEC68304}" type="datetime1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>
                <a:latin typeface="Franklin Gothic Medium" panose="020B06030201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Franklin Gothic Medium" panose="020B0603020102020204" pitchFamily="34" charset="0"/>
              </a:defRPr>
            </a:lvl1pPr>
            <a:lvl2pPr>
              <a:defRPr>
                <a:latin typeface="Franklin Gothic Medium" panose="020B0603020102020204" pitchFamily="34" charset="0"/>
              </a:defRPr>
            </a:lvl2pPr>
            <a:lvl3pPr>
              <a:defRPr>
                <a:latin typeface="Franklin Gothic Medium" panose="020B0603020102020204" pitchFamily="34" charset="0"/>
              </a:defRPr>
            </a:lvl3pPr>
            <a:lvl4pPr>
              <a:defRPr>
                <a:latin typeface="Franklin Gothic Medium" panose="020B0603020102020204" pitchFamily="34" charset="0"/>
              </a:defRPr>
            </a:lvl4pPr>
            <a:lvl5pPr>
              <a:defRPr>
                <a:latin typeface="Franklin Gothic Medium" panose="020B06030201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2FB4A9-C03A-41D5-A56D-4FBF8C2AC62F}" type="datetime1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B1409-FFB3-4C39-BF5C-2E03D280ED88}" type="datetime1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E68AC-298E-4A9D-89DB-75F22C2BB692}" type="datetime1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478E8-4545-4917-80C7-B590814DA4F6}" type="datetime1">
              <a:rPr lang="en-US" smtClean="0"/>
              <a:t>5/23/19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1486FE-F2AF-4146-9CB1-ED6A08EDADD4}" type="datetime1">
              <a:rPr lang="en-US" smtClean="0"/>
              <a:t>5/23/19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E8F39-DF80-4519-98FE-FE0B21A585E7}" type="datetime1">
              <a:rPr lang="en-US" smtClean="0"/>
              <a:t>5/23/19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4E6C-37D8-4D82-91AF-E44C6C75AE93}" type="datetime1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6CB28-6DCD-4D72-8AC3-C76C11FA696B}" type="datetime1">
              <a:rPr lang="en-US" smtClean="0"/>
              <a:t>5/23/19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87741-51D8-4020-A763-6DAE4E7D0804}" type="datetime1">
              <a:rPr lang="en-US" smtClean="0"/>
              <a:t>5/23/19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Franklin Gothic Medium" panose="020B0603020102020204" pitchFamily="34" charset="0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3.png"/><Relationship Id="rId7" Type="http://schemas.openxmlformats.org/officeDocument/2006/relationships/image" Target="../media/image16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5.jpeg"/><Relationship Id="rId9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2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4.png"/><Relationship Id="rId7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659" y="1409833"/>
            <a:ext cx="9446548" cy="2019167"/>
          </a:xfrm>
        </p:spPr>
        <p:txBody>
          <a:bodyPr>
            <a:noAutofit/>
          </a:bodyPr>
          <a:lstStyle/>
          <a:p>
            <a:r>
              <a:rPr lang="en-US" sz="4500" b="1" dirty="0">
                <a:latin typeface="Franklin Gothic Medium" panose="020B0603020102020204" pitchFamily="34" charset="0"/>
                <a:ea typeface="+mj-lt"/>
                <a:cs typeface="+mj-lt"/>
              </a:rPr>
              <a:t>Side Channel Attacks in </a:t>
            </a:r>
            <a:br>
              <a:rPr lang="en-US" sz="4500" b="1" dirty="0">
                <a:latin typeface="Franklin Gothic Medium" panose="020B0603020102020204" pitchFamily="34" charset="0"/>
                <a:ea typeface="+mj-lt"/>
                <a:cs typeface="+mj-lt"/>
              </a:rPr>
            </a:br>
            <a:r>
              <a:rPr lang="en-US" sz="4500" b="1" dirty="0">
                <a:latin typeface="Franklin Gothic Medium" panose="020B0603020102020204" pitchFamily="34" charset="0"/>
                <a:ea typeface="+mj-lt"/>
                <a:cs typeface="+mj-lt"/>
              </a:rPr>
              <a:t>Computation Offloading Systems </a:t>
            </a:r>
            <a:br>
              <a:rPr lang="en-US" sz="4500" b="1" dirty="0">
                <a:latin typeface="Franklin Gothic Medium" panose="020B0603020102020204" pitchFamily="34" charset="0"/>
                <a:ea typeface="+mj-lt"/>
                <a:cs typeface="+mj-lt"/>
              </a:rPr>
            </a:br>
            <a:r>
              <a:rPr lang="en-US" sz="4500" b="1" dirty="0">
                <a:latin typeface="Franklin Gothic Medium" panose="020B0603020102020204" pitchFamily="34" charset="0"/>
                <a:ea typeface="+mj-lt"/>
                <a:cs typeface="+mj-lt"/>
              </a:rPr>
              <a:t>with GPU Virtualization</a:t>
            </a:r>
            <a:endParaRPr lang="en-US" sz="4500" b="1" dirty="0">
              <a:latin typeface="Franklin Gothic Medium" panose="020B0603020102020204" pitchFamily="34" charset="0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371" y="3949381"/>
            <a:ext cx="11513126" cy="11603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Sihang Liu</a:t>
            </a:r>
            <a:r>
              <a:rPr lang="en-US" sz="2800" dirty="0">
                <a:latin typeface="Franklin Gothic Medium" panose="020B0603020102020204" pitchFamily="34" charset="0"/>
              </a:rPr>
              <a:t>, </a:t>
            </a:r>
            <a:r>
              <a:rPr lang="en-US" sz="2800" dirty="0" err="1">
                <a:latin typeface="Franklin Gothic Medium" panose="020B0603020102020204" pitchFamily="34" charset="0"/>
              </a:rPr>
              <a:t>Yizhou</a:t>
            </a:r>
            <a:r>
              <a:rPr lang="en-US" sz="2800" dirty="0">
                <a:latin typeface="Franklin Gothic Medium" panose="020B0603020102020204" pitchFamily="34" charset="0"/>
              </a:rPr>
              <a:t> Wei, </a:t>
            </a:r>
            <a:r>
              <a:rPr lang="en-US" sz="2800" dirty="0" err="1">
                <a:latin typeface="Franklin Gothic Medium" panose="020B0603020102020204" pitchFamily="34" charset="0"/>
              </a:rPr>
              <a:t>Jianfeng</a:t>
            </a:r>
            <a:r>
              <a:rPr lang="en-US" sz="2800" dirty="0">
                <a:latin typeface="Franklin Gothic Medium" panose="020B0603020102020204" pitchFamily="34" charset="0"/>
              </a:rPr>
              <a:t> Chi, Faysal Hossain </a:t>
            </a:r>
            <a:r>
              <a:rPr lang="en-US" sz="2800" dirty="0" err="1">
                <a:latin typeface="Franklin Gothic Medium" panose="020B0603020102020204" pitchFamily="34" charset="0"/>
              </a:rPr>
              <a:t>Shezan</a:t>
            </a:r>
            <a:r>
              <a:rPr lang="en-US" sz="2800" dirty="0">
                <a:latin typeface="Franklin Gothic Medium" panose="020B0603020102020204" pitchFamily="34" charset="0"/>
              </a:rPr>
              <a:t>, Yuan Tian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Franklin Gothic Medium" panose="020B0603020102020204" pitchFamily="34" charset="0"/>
              </a:rPr>
              <a:t>University of Virginia</a:t>
            </a:r>
          </a:p>
        </p:txBody>
      </p:sp>
      <p:pic>
        <p:nvPicPr>
          <p:cNvPr id="1026" name="Picture 2" descr="Image result for university of virginia">
            <a:extLst>
              <a:ext uri="{FF2B5EF4-FFF2-40B4-BE49-F238E27FC236}">
                <a16:creationId xmlns:a16="http://schemas.microsoft.com/office/drawing/2014/main" id="{D551D5A8-25B4-4CC4-A36C-1DAA2EECB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7"/>
          <a:stretch/>
        </p:blipFill>
        <p:spPr bwMode="auto">
          <a:xfrm>
            <a:off x="72041" y="5561094"/>
            <a:ext cx="1972889" cy="11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6CAB9-E04B-2940-890B-B75844A07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Virtualization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B859932-D953-EB46-9A88-CE9245C3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10</a:t>
            </a:fld>
            <a:endParaRPr lang="en-US"/>
          </a:p>
        </p:txBody>
      </p:sp>
      <p:sp>
        <p:nvSpPr>
          <p:cNvPr id="5" name="Rectangle: Rounded Corners 34">
            <a:extLst>
              <a:ext uri="{FF2B5EF4-FFF2-40B4-BE49-F238E27FC236}">
                <a16:creationId xmlns:a16="http://schemas.microsoft.com/office/drawing/2014/main" id="{CD20B9E0-BC17-8340-92B6-EB07D63D52F5}"/>
              </a:ext>
            </a:extLst>
          </p:cNvPr>
          <p:cNvSpPr/>
          <p:nvPr/>
        </p:nvSpPr>
        <p:spPr>
          <a:xfrm>
            <a:off x="0" y="5757128"/>
            <a:ext cx="12192000" cy="6733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GPU virtualization provides isolation among users</a:t>
            </a:r>
          </a:p>
        </p:txBody>
      </p:sp>
      <p:sp>
        <p:nvSpPr>
          <p:cNvPr id="6" name="Google Shape;67;p14">
            <a:extLst>
              <a:ext uri="{FF2B5EF4-FFF2-40B4-BE49-F238E27FC236}">
                <a16:creationId xmlns:a16="http://schemas.microsoft.com/office/drawing/2014/main" id="{7407072D-4DA0-2847-9B26-E9CDE0D4BB16}"/>
              </a:ext>
            </a:extLst>
          </p:cNvPr>
          <p:cNvSpPr/>
          <p:nvPr/>
        </p:nvSpPr>
        <p:spPr>
          <a:xfrm>
            <a:off x="4540748" y="3101995"/>
            <a:ext cx="2479701" cy="1498578"/>
          </a:xfrm>
          <a:prstGeom prst="cloud">
            <a:avLst/>
          </a:prstGeom>
          <a:noFill/>
          <a:ln w="127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" name="Picture 2" descr="NVIDIA Tesla P40">
            <a:extLst>
              <a:ext uri="{FF2B5EF4-FFF2-40B4-BE49-F238E27FC236}">
                <a16:creationId xmlns:a16="http://schemas.microsoft.com/office/drawing/2014/main" id="{0863A42B-64EB-6F4E-82BA-9E71CAC2D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76" y="3467335"/>
            <a:ext cx="1891005" cy="90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16583BB-8B2F-AA49-BD30-6E85B57140D7}"/>
              </a:ext>
            </a:extLst>
          </p:cNvPr>
          <p:cNvGrpSpPr/>
          <p:nvPr/>
        </p:nvGrpSpPr>
        <p:grpSpPr>
          <a:xfrm>
            <a:off x="3343989" y="2000424"/>
            <a:ext cx="1846301" cy="1701103"/>
            <a:chOff x="3542304" y="4028173"/>
            <a:chExt cx="1597542" cy="1471907"/>
          </a:xfrm>
        </p:grpSpPr>
        <p:pic>
          <p:nvPicPr>
            <p:cNvPr id="16" name="Picture 4" descr="Image result for user">
              <a:extLst>
                <a:ext uri="{FF2B5EF4-FFF2-40B4-BE49-F238E27FC236}">
                  <a16:creationId xmlns:a16="http://schemas.microsoft.com/office/drawing/2014/main" id="{1FE84595-7E49-5A4E-BB76-6ABEEA53126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8412" y="4307813"/>
              <a:ext cx="442018" cy="44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8" descr="Image result for 3d rendering car">
              <a:extLst>
                <a:ext uri="{FF2B5EF4-FFF2-40B4-BE49-F238E27FC236}">
                  <a16:creationId xmlns:a16="http://schemas.microsoft.com/office/drawing/2014/main" id="{28452E9E-D31D-A340-9405-57F87DA0C80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9" t="5042" r="7565" b="6734"/>
            <a:stretch/>
          </p:blipFill>
          <p:spPr bwMode="auto">
            <a:xfrm>
              <a:off x="3592569" y="4762622"/>
              <a:ext cx="935100" cy="540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0E3A973-EF3A-8842-B7A8-12F403328BD1}"/>
                </a:ext>
              </a:extLst>
            </p:cNvPr>
            <p:cNvCxnSpPr>
              <a:cxnSpLocks/>
            </p:cNvCxnSpPr>
            <p:nvPr/>
          </p:nvCxnSpPr>
          <p:spPr>
            <a:xfrm>
              <a:off x="4577819" y="5119975"/>
              <a:ext cx="562027" cy="380105"/>
            </a:xfrm>
            <a:prstGeom prst="line">
              <a:avLst/>
            </a:prstGeom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: Rounded Corners 6">
              <a:extLst>
                <a:ext uri="{FF2B5EF4-FFF2-40B4-BE49-F238E27FC236}">
                  <a16:creationId xmlns:a16="http://schemas.microsoft.com/office/drawing/2014/main" id="{3F2D9822-4F50-3841-B44C-251FA29D3D2B}"/>
                </a:ext>
              </a:extLst>
            </p:cNvPr>
            <p:cNvSpPr/>
            <p:nvPr/>
          </p:nvSpPr>
          <p:spPr>
            <a:xfrm>
              <a:off x="3542304" y="4081664"/>
              <a:ext cx="1023222" cy="1256498"/>
            </a:xfrm>
            <a:prstGeom prst="roundRect">
              <a:avLst>
                <a:gd name="adj" fmla="val 8702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1E26CD5-DD53-5145-9E04-8E2D529623E6}"/>
                </a:ext>
              </a:extLst>
            </p:cNvPr>
            <p:cNvSpPr/>
            <p:nvPr/>
          </p:nvSpPr>
          <p:spPr>
            <a:xfrm>
              <a:off x="3777425" y="4028173"/>
              <a:ext cx="543991" cy="3195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Franklin Gothic Medium" panose="020B0603020102020204" pitchFamily="34" charset="0"/>
                </a:rPr>
                <a:t>VM2</a:t>
              </a:r>
              <a:endParaRPr lang="en-US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96EBFBE-4C3A-6640-8CB3-F727E2E79E45}"/>
              </a:ext>
            </a:extLst>
          </p:cNvPr>
          <p:cNvGrpSpPr/>
          <p:nvPr/>
        </p:nvGrpSpPr>
        <p:grpSpPr>
          <a:xfrm>
            <a:off x="3128318" y="3631728"/>
            <a:ext cx="2063010" cy="1513973"/>
            <a:chOff x="3355691" y="5439685"/>
            <a:chExt cx="1785053" cy="1309989"/>
          </a:xfrm>
        </p:grpSpPr>
        <p:pic>
          <p:nvPicPr>
            <p:cNvPr id="22" name="Picture 6" descr="Image result for DNA ">
              <a:extLst>
                <a:ext uri="{FF2B5EF4-FFF2-40B4-BE49-F238E27FC236}">
                  <a16:creationId xmlns:a16="http://schemas.microsoft.com/office/drawing/2014/main" id="{07086F27-E30F-2B4C-9D73-46AEFB1BF94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20" r="3566"/>
            <a:stretch/>
          </p:blipFill>
          <p:spPr bwMode="auto">
            <a:xfrm rot="19666800">
              <a:off x="3372472" y="6181355"/>
              <a:ext cx="972247" cy="4398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6A2DAE92-D7EA-D146-B236-4AD7023CE6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393225" y="5744082"/>
              <a:ext cx="747519" cy="202578"/>
            </a:xfrm>
            <a:prstGeom prst="line">
              <a:avLst/>
            </a:prstGeom>
            <a:ln w="381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Picture 4" descr="Image result for user">
              <a:extLst>
                <a:ext uri="{FF2B5EF4-FFF2-40B4-BE49-F238E27FC236}">
                  <a16:creationId xmlns:a16="http://schemas.microsoft.com/office/drawing/2014/main" id="{C236C620-2C04-FA49-81FB-22FE631AD3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52777" y="5710419"/>
              <a:ext cx="442018" cy="44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021CCF3B-9A15-CD44-AE53-4E895E200B9D}"/>
                </a:ext>
              </a:extLst>
            </p:cNvPr>
            <p:cNvSpPr/>
            <p:nvPr/>
          </p:nvSpPr>
          <p:spPr>
            <a:xfrm>
              <a:off x="3355691" y="5493176"/>
              <a:ext cx="1023222" cy="1256498"/>
            </a:xfrm>
            <a:prstGeom prst="roundRect">
              <a:avLst>
                <a:gd name="adj" fmla="val 8702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F04C45B-D3E6-0D45-A71F-2E75FBB6F3C3}"/>
                </a:ext>
              </a:extLst>
            </p:cNvPr>
            <p:cNvSpPr/>
            <p:nvPr/>
          </p:nvSpPr>
          <p:spPr>
            <a:xfrm>
              <a:off x="3590812" y="5439685"/>
              <a:ext cx="543991" cy="319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Franklin Gothic Medium" panose="020B0603020102020204" pitchFamily="34" charset="0"/>
                </a:rPr>
                <a:t>VM1</a:t>
              </a:r>
              <a:endParaRPr lang="en-US" dirty="0"/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027E533-AF06-7645-A3BB-21FB42F79134}"/>
              </a:ext>
            </a:extLst>
          </p:cNvPr>
          <p:cNvGrpSpPr/>
          <p:nvPr/>
        </p:nvGrpSpPr>
        <p:grpSpPr>
          <a:xfrm>
            <a:off x="5201541" y="1571420"/>
            <a:ext cx="1182552" cy="2122128"/>
            <a:chOff x="5201541" y="1571420"/>
            <a:chExt cx="1182552" cy="2122128"/>
          </a:xfrm>
        </p:grpSpPr>
        <p:pic>
          <p:nvPicPr>
            <p:cNvPr id="8" name="Picture 4" descr="Image result for user">
              <a:extLst>
                <a:ext uri="{FF2B5EF4-FFF2-40B4-BE49-F238E27FC236}">
                  <a16:creationId xmlns:a16="http://schemas.microsoft.com/office/drawing/2014/main" id="{31C003FC-2691-C64D-8121-F2CFEB267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60100" y="1896125"/>
              <a:ext cx="510846" cy="510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Google Shape;78;p15">
              <a:extLst>
                <a:ext uri="{FF2B5EF4-FFF2-40B4-BE49-F238E27FC236}">
                  <a16:creationId xmlns:a16="http://schemas.microsoft.com/office/drawing/2014/main" id="{18724B3E-FF68-8740-B16B-B8749DD3F807}"/>
                </a:ext>
              </a:extLst>
            </p:cNvPr>
            <p:cNvPicPr preferRelativeResize="0"/>
            <p:nvPr/>
          </p:nvPicPr>
          <p:blipFill rotWithShape="1">
            <a:blip r:embed="rId6">
              <a:alphaModFix/>
            </a:blip>
            <a:srcRect r="31511"/>
            <a:stretch/>
          </p:blipFill>
          <p:spPr>
            <a:xfrm>
              <a:off x="5424157" y="2409050"/>
              <a:ext cx="732630" cy="640196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C945BF46-8B4E-0647-AECA-17CECB32A919}"/>
                </a:ext>
              </a:extLst>
            </p:cNvPr>
            <p:cNvCxnSpPr>
              <a:cxnSpLocks/>
              <a:stCxn id="27" idx="2"/>
            </p:cNvCxnSpPr>
            <p:nvPr/>
          </p:nvCxnSpPr>
          <p:spPr>
            <a:xfrm>
              <a:off x="5792817" y="3081255"/>
              <a:ext cx="0" cy="612293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: Rounded Corners 6">
              <a:extLst>
                <a:ext uri="{FF2B5EF4-FFF2-40B4-BE49-F238E27FC236}">
                  <a16:creationId xmlns:a16="http://schemas.microsoft.com/office/drawing/2014/main" id="{1022A2F8-9F0D-9B49-B03D-3199A47963C3}"/>
                </a:ext>
              </a:extLst>
            </p:cNvPr>
            <p:cNvSpPr/>
            <p:nvPr/>
          </p:nvSpPr>
          <p:spPr>
            <a:xfrm>
              <a:off x="5201541" y="1629103"/>
              <a:ext cx="1182552" cy="1452152"/>
            </a:xfrm>
            <a:prstGeom prst="roundRect">
              <a:avLst>
                <a:gd name="adj" fmla="val 8702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C1F4FBFE-48E5-6140-965A-E133FEDE56C9}"/>
                </a:ext>
              </a:extLst>
            </p:cNvPr>
            <p:cNvSpPr/>
            <p:nvPr/>
          </p:nvSpPr>
          <p:spPr>
            <a:xfrm>
              <a:off x="5452226" y="1571420"/>
              <a:ext cx="726595" cy="369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>
                  <a:latin typeface="Franklin Gothic Medium" panose="020B0603020102020204" pitchFamily="34" charset="0"/>
                </a:rPr>
                <a:t>VM3</a:t>
              </a:r>
              <a:endParaRPr lang="en-US" dirty="0"/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8F8803A0-6288-3F4A-8835-ABBB61B9D08A}"/>
              </a:ext>
            </a:extLst>
          </p:cNvPr>
          <p:cNvGrpSpPr/>
          <p:nvPr/>
        </p:nvGrpSpPr>
        <p:grpSpPr>
          <a:xfrm>
            <a:off x="6389546" y="2046558"/>
            <a:ext cx="1895014" cy="1654969"/>
            <a:chOff x="6389546" y="2046558"/>
            <a:chExt cx="1895014" cy="1654969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29C41E9-681D-5F43-A694-84F7AD20812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89546" y="3284506"/>
              <a:ext cx="717134" cy="417021"/>
            </a:xfrm>
            <a:prstGeom prst="line">
              <a:avLst/>
            </a:pr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5DA03133-7328-384D-A988-449175710F52}"/>
                </a:ext>
              </a:extLst>
            </p:cNvPr>
            <p:cNvGrpSpPr/>
            <p:nvPr/>
          </p:nvGrpSpPr>
          <p:grpSpPr>
            <a:xfrm>
              <a:off x="7102008" y="2046558"/>
              <a:ext cx="1182552" cy="1513973"/>
              <a:chOff x="6793990" y="4068091"/>
              <a:chExt cx="1023222" cy="1309989"/>
            </a:xfrm>
          </p:grpSpPr>
          <p:pic>
            <p:nvPicPr>
              <p:cNvPr id="30" name="Picture 4" descr="Image result for user">
                <a:extLst>
                  <a:ext uri="{FF2B5EF4-FFF2-40B4-BE49-F238E27FC236}">
                    <a16:creationId xmlns:a16="http://schemas.microsoft.com/office/drawing/2014/main" id="{4D2C6089-DDBF-644F-AD2D-16B9702A69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0098" y="4354780"/>
                <a:ext cx="442018" cy="44201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10" descr="Image result for fluid dynamics">
                <a:extLst>
                  <a:ext uri="{FF2B5EF4-FFF2-40B4-BE49-F238E27FC236}">
                    <a16:creationId xmlns:a16="http://schemas.microsoft.com/office/drawing/2014/main" id="{8BA84211-5F58-0441-9DE3-BFA30393072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11" t="16452" r="11721" b="24559"/>
              <a:stretch/>
            </p:blipFill>
            <p:spPr bwMode="auto">
              <a:xfrm>
                <a:off x="6801359" y="4809008"/>
                <a:ext cx="1015853" cy="38408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: Rounded Corners 6">
                <a:extLst>
                  <a:ext uri="{FF2B5EF4-FFF2-40B4-BE49-F238E27FC236}">
                    <a16:creationId xmlns:a16="http://schemas.microsoft.com/office/drawing/2014/main" id="{63E008AE-DC0D-7C4B-BBD3-84E7CE97DAD0}"/>
                  </a:ext>
                </a:extLst>
              </p:cNvPr>
              <p:cNvSpPr/>
              <p:nvPr/>
            </p:nvSpPr>
            <p:spPr>
              <a:xfrm>
                <a:off x="6793990" y="4121582"/>
                <a:ext cx="1023222" cy="1256498"/>
              </a:xfrm>
              <a:prstGeom prst="roundRect">
                <a:avLst>
                  <a:gd name="adj" fmla="val 8702"/>
                </a:avLst>
              </a:prstGeom>
              <a:noFill/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69E5F22E-093E-D64F-BF2A-00423210A809}"/>
                  </a:ext>
                </a:extLst>
              </p:cNvPr>
              <p:cNvSpPr/>
              <p:nvPr/>
            </p:nvSpPr>
            <p:spPr>
              <a:xfrm>
                <a:off x="7029111" y="4068091"/>
                <a:ext cx="543991" cy="3195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dirty="0">
                    <a:latin typeface="Franklin Gothic Medium" panose="020B0603020102020204" pitchFamily="34" charset="0"/>
                  </a:rPr>
                  <a:t>VM4</a:t>
                </a:r>
                <a:endParaRPr lang="en-US" dirty="0"/>
              </a:p>
            </p:txBody>
          </p:sp>
        </p:grp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FB03090B-DF50-CF46-94F2-D7B99DCD52D9}"/>
              </a:ext>
            </a:extLst>
          </p:cNvPr>
          <p:cNvGrpSpPr/>
          <p:nvPr/>
        </p:nvGrpSpPr>
        <p:grpSpPr>
          <a:xfrm>
            <a:off x="6387262" y="3625590"/>
            <a:ext cx="2055488" cy="1513973"/>
            <a:chOff x="6175545" y="5434374"/>
            <a:chExt cx="1778544" cy="1309989"/>
          </a:xfrm>
        </p:grpSpPr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AB73B681-5D4B-994D-A869-49BFBA0FCF30}"/>
                </a:ext>
              </a:extLst>
            </p:cNvPr>
            <p:cNvGrpSpPr/>
            <p:nvPr/>
          </p:nvGrpSpPr>
          <p:grpSpPr>
            <a:xfrm>
              <a:off x="7035218" y="6150391"/>
              <a:ext cx="805532" cy="554581"/>
              <a:chOff x="6825640" y="4859484"/>
              <a:chExt cx="1478099" cy="1048973"/>
            </a:xfrm>
          </p:grpSpPr>
          <p:pic>
            <p:nvPicPr>
              <p:cNvPr id="40" name="Picture 2" descr="Image result for cat garden">
                <a:extLst>
                  <a:ext uri="{FF2B5EF4-FFF2-40B4-BE49-F238E27FC236}">
                    <a16:creationId xmlns:a16="http://schemas.microsoft.com/office/drawing/2014/main" id="{334FBC52-9DE6-6346-8551-853FD25AB9D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5640" y="4923059"/>
                <a:ext cx="1478099" cy="98539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1" name="Google Shape;83;p14">
                <a:extLst>
                  <a:ext uri="{FF2B5EF4-FFF2-40B4-BE49-F238E27FC236}">
                    <a16:creationId xmlns:a16="http://schemas.microsoft.com/office/drawing/2014/main" id="{BEE58EBA-2E87-6E44-A0FC-2FD05E946C0F}"/>
                  </a:ext>
                </a:extLst>
              </p:cNvPr>
              <p:cNvSpPr/>
              <p:nvPr/>
            </p:nvSpPr>
            <p:spPr>
              <a:xfrm>
                <a:off x="7229968" y="5028281"/>
                <a:ext cx="1054786" cy="786184"/>
              </a:xfrm>
              <a:prstGeom prst="rect">
                <a:avLst/>
              </a:prstGeom>
              <a:noFill/>
              <a:ln w="38100" cap="flat" cmpd="sng">
                <a:solidFill>
                  <a:srgbClr val="FF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6C499592-B2F3-3540-A1D7-DE514A9FCDF1}"/>
                  </a:ext>
                </a:extLst>
              </p:cNvPr>
              <p:cNvSpPr/>
              <p:nvPr/>
            </p:nvSpPr>
            <p:spPr>
              <a:xfrm>
                <a:off x="7221550" y="4859484"/>
                <a:ext cx="461175" cy="181452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800" b="1" dirty="0"/>
              </a:p>
            </p:txBody>
          </p:sp>
        </p:grp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112C4880-D533-534D-A4D4-8138BDA579C0}"/>
                </a:ext>
              </a:extLst>
            </p:cNvPr>
            <p:cNvCxnSpPr>
              <a:cxnSpLocks/>
            </p:cNvCxnSpPr>
            <p:nvPr/>
          </p:nvCxnSpPr>
          <p:spPr>
            <a:xfrm>
              <a:off x="6175545" y="5745902"/>
              <a:ext cx="764498" cy="285353"/>
            </a:xfrm>
            <a:prstGeom prst="line">
              <a:avLst/>
            </a:prstGeom>
            <a:ln w="38100"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4" descr="Image result for user">
              <a:extLst>
                <a:ext uri="{FF2B5EF4-FFF2-40B4-BE49-F238E27FC236}">
                  <a16:creationId xmlns:a16="http://schemas.microsoft.com/office/drawing/2014/main" id="{B3D20D44-80CE-104D-87FF-718F1E778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16975" y="5714970"/>
              <a:ext cx="442018" cy="4420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D7232025-3912-3449-A763-42399D088674}"/>
                </a:ext>
              </a:extLst>
            </p:cNvPr>
            <p:cNvSpPr/>
            <p:nvPr/>
          </p:nvSpPr>
          <p:spPr>
            <a:xfrm>
              <a:off x="6930867" y="5487865"/>
              <a:ext cx="1023222" cy="1256498"/>
            </a:xfrm>
            <a:prstGeom prst="roundRect">
              <a:avLst>
                <a:gd name="adj" fmla="val 8702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9A8D71D-B76C-FE4B-9BFE-871F4CB6B847}"/>
                </a:ext>
              </a:extLst>
            </p:cNvPr>
            <p:cNvSpPr/>
            <p:nvPr/>
          </p:nvSpPr>
          <p:spPr>
            <a:xfrm>
              <a:off x="7165988" y="5434374"/>
              <a:ext cx="543991" cy="3195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Franklin Gothic Medium" panose="020B0603020102020204" pitchFamily="34" charset="0"/>
                </a:rPr>
                <a:t>VM5</a:t>
              </a:r>
              <a:endParaRPr lang="en-US" dirty="0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F6B8841E-8FAC-2C4B-9416-A15BE6CF12EC}"/>
              </a:ext>
            </a:extLst>
          </p:cNvPr>
          <p:cNvGrpSpPr/>
          <p:nvPr/>
        </p:nvGrpSpPr>
        <p:grpSpPr>
          <a:xfrm>
            <a:off x="5195092" y="4100388"/>
            <a:ext cx="1182552" cy="1559181"/>
            <a:chOff x="5195092" y="4219656"/>
            <a:chExt cx="1182552" cy="1559181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F6F2B38D-0D77-4C4D-A77D-F2A2FCB7277B}"/>
                </a:ext>
              </a:extLst>
            </p:cNvPr>
            <p:cNvGrpSpPr/>
            <p:nvPr/>
          </p:nvGrpSpPr>
          <p:grpSpPr>
            <a:xfrm>
              <a:off x="5437755" y="4219656"/>
              <a:ext cx="710123" cy="1462682"/>
              <a:chOff x="5183202" y="4848525"/>
              <a:chExt cx="935991" cy="1927917"/>
            </a:xfrm>
          </p:grpSpPr>
          <p:pic>
            <p:nvPicPr>
              <p:cNvPr id="13" name="Picture 6" descr="Image result for hacker icon">
                <a:extLst>
                  <a:ext uri="{FF2B5EF4-FFF2-40B4-BE49-F238E27FC236}">
                    <a16:creationId xmlns:a16="http://schemas.microsoft.com/office/drawing/2014/main" id="{3974AA2F-5DCD-B149-A6F3-13B4CB141AE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1620" t="19708" r="20319" b="19749"/>
              <a:stretch/>
            </p:blipFill>
            <p:spPr bwMode="auto">
              <a:xfrm>
                <a:off x="5183202" y="6072271"/>
                <a:ext cx="935991" cy="70417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BD80C426-A410-4A43-B92E-05DA8EEF463A}"/>
                  </a:ext>
                </a:extLst>
              </p:cNvPr>
              <p:cNvCxnSpPr>
                <a:cxnSpLocks/>
                <a:endCxn id="47" idx="0"/>
              </p:cNvCxnSpPr>
              <p:nvPr/>
            </p:nvCxnSpPr>
            <p:spPr>
              <a:xfrm>
                <a:off x="5642700" y="4848525"/>
                <a:ext cx="0" cy="763714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7" name="Rectangle: Rounded Corners 6">
              <a:extLst>
                <a:ext uri="{FF2B5EF4-FFF2-40B4-BE49-F238E27FC236}">
                  <a16:creationId xmlns:a16="http://schemas.microsoft.com/office/drawing/2014/main" id="{D2666C3B-DE25-5F40-93C0-84FA4736DCB7}"/>
                </a:ext>
              </a:extLst>
            </p:cNvPr>
            <p:cNvSpPr/>
            <p:nvPr/>
          </p:nvSpPr>
          <p:spPr>
            <a:xfrm>
              <a:off x="5195092" y="4799073"/>
              <a:ext cx="1182552" cy="979764"/>
            </a:xfrm>
            <a:prstGeom prst="roundRect">
              <a:avLst>
                <a:gd name="adj" fmla="val 8702"/>
              </a:avLst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39EBC89-9CDA-8849-B08E-1755105BC2C2}"/>
                </a:ext>
              </a:extLst>
            </p:cNvPr>
            <p:cNvSpPr/>
            <p:nvPr/>
          </p:nvSpPr>
          <p:spPr>
            <a:xfrm>
              <a:off x="5488379" y="4766275"/>
              <a:ext cx="6286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dirty="0">
                  <a:latin typeface="Franklin Gothic Medium" panose="020B0603020102020204" pitchFamily="34" charset="0"/>
                </a:rPr>
                <a:t>VM6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39452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FFB7-04DA-437D-B694-9420F2F2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5781-8129-4D53-8128-FCD05AA3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/>
              <a:t>Attack challenges and key ideas</a:t>
            </a:r>
          </a:p>
          <a:p>
            <a:r>
              <a:rPr lang="en-US" dirty="0"/>
              <a:t>Method Details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CD0F5-7278-4F75-B13D-22694289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672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364179-125F-4922-A29D-F7485A7C6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Do existing GPU attacks still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351FFE-8D78-4D74-8EE3-F210D595E5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63257"/>
            <a:ext cx="10515600" cy="2691472"/>
          </a:xfrm>
        </p:spPr>
        <p:txBody>
          <a:bodyPr/>
          <a:lstStyle/>
          <a:p>
            <a:r>
              <a:rPr lang="en-US" dirty="0"/>
              <a:t>Side channel attacks</a:t>
            </a:r>
          </a:p>
          <a:p>
            <a:pPr lvl="1"/>
            <a:r>
              <a:rPr lang="en-US" dirty="0"/>
              <a:t>Virtual GPUs do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not have access </a:t>
            </a:r>
            <a:r>
              <a:rPr lang="en-US" dirty="0"/>
              <a:t>to performance counters</a:t>
            </a:r>
          </a:p>
          <a:p>
            <a:pPr lvl="1"/>
            <a:r>
              <a:rPr lang="en-US" dirty="0"/>
              <a:t>It is hard to launch side channel attacks</a:t>
            </a:r>
          </a:p>
          <a:p>
            <a:r>
              <a:rPr lang="en-US" dirty="0"/>
              <a:t>Library/runtime-based attacks</a:t>
            </a:r>
          </a:p>
          <a:p>
            <a:pPr lvl="1"/>
            <a:r>
              <a:rPr lang="en-US" dirty="0"/>
              <a:t>Each virtual machine has an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individual</a:t>
            </a:r>
            <a:r>
              <a:rPr lang="en-US" dirty="0"/>
              <a:t> virtual GPU and software stack</a:t>
            </a:r>
          </a:p>
          <a:p>
            <a:pPr lvl="1"/>
            <a:r>
              <a:rPr lang="en-US" dirty="0"/>
              <a:t>Existing attacks on library/runtime no long work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5444CA-14DF-4B56-A3BF-74293020D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12</a:t>
            </a:fld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8F9C09F-4504-4FC9-84AE-F051386CC79B}"/>
              </a:ext>
            </a:extLst>
          </p:cNvPr>
          <p:cNvSpPr/>
          <p:nvPr/>
        </p:nvSpPr>
        <p:spPr>
          <a:xfrm>
            <a:off x="2397823" y="4319053"/>
            <a:ext cx="1742157" cy="2179947"/>
          </a:xfrm>
          <a:prstGeom prst="roundRect">
            <a:avLst>
              <a:gd name="adj" fmla="val 870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5393DA4-FF3E-4368-9F45-B8EC7F8CA1F2}"/>
              </a:ext>
            </a:extLst>
          </p:cNvPr>
          <p:cNvSpPr/>
          <p:nvPr/>
        </p:nvSpPr>
        <p:spPr>
          <a:xfrm>
            <a:off x="2500651" y="5877158"/>
            <a:ext cx="1536499" cy="476248"/>
          </a:xfrm>
          <a:prstGeom prst="roundRect">
            <a:avLst>
              <a:gd name="adj" fmla="val 87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GPU</a:t>
            </a:r>
          </a:p>
        </p:txBody>
      </p:sp>
      <p:pic>
        <p:nvPicPr>
          <p:cNvPr id="11" name="Picture 6" descr="Image result for hacker icon">
            <a:extLst>
              <a:ext uri="{FF2B5EF4-FFF2-40B4-BE49-F238E27FC236}">
                <a16:creationId xmlns:a16="http://schemas.microsoft.com/office/drawing/2014/main" id="{3E45EF2B-695D-4E3B-A0F5-7225FBF0CF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3322004" y="4493643"/>
            <a:ext cx="752072" cy="5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user">
            <a:extLst>
              <a:ext uri="{FF2B5EF4-FFF2-40B4-BE49-F238E27FC236}">
                <a16:creationId xmlns:a16="http://schemas.microsoft.com/office/drawing/2014/main" id="{97F03C64-3793-40C4-ABE4-D771AB53A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2209" y="4439881"/>
            <a:ext cx="673331" cy="6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EFA66227-52C0-46E5-80E2-F794BF3975BD}"/>
              </a:ext>
            </a:extLst>
          </p:cNvPr>
          <p:cNvSpPr/>
          <p:nvPr/>
        </p:nvSpPr>
        <p:spPr>
          <a:xfrm>
            <a:off x="7235814" y="4322314"/>
            <a:ext cx="1074208" cy="1633644"/>
          </a:xfrm>
          <a:prstGeom prst="roundRect">
            <a:avLst>
              <a:gd name="adj" fmla="val 870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99BC441-ABA4-47CE-BDDC-26985D2B53B8}"/>
              </a:ext>
            </a:extLst>
          </p:cNvPr>
          <p:cNvSpPr/>
          <p:nvPr/>
        </p:nvSpPr>
        <p:spPr>
          <a:xfrm>
            <a:off x="7235814" y="6022752"/>
            <a:ext cx="2286720" cy="476248"/>
          </a:xfrm>
          <a:prstGeom prst="roundRect">
            <a:avLst>
              <a:gd name="adj" fmla="val 87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GPU</a:t>
            </a:r>
          </a:p>
        </p:txBody>
      </p:sp>
      <p:pic>
        <p:nvPicPr>
          <p:cNvPr id="15" name="Picture 6" descr="Image result for hacker icon">
            <a:extLst>
              <a:ext uri="{FF2B5EF4-FFF2-40B4-BE49-F238E27FC236}">
                <a16:creationId xmlns:a16="http://schemas.microsoft.com/office/drawing/2014/main" id="{028E7F40-2EC5-41D1-8C60-A11D7EDDB93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8609394" y="4776158"/>
            <a:ext cx="752072" cy="5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Image result for user">
            <a:extLst>
              <a:ext uri="{FF2B5EF4-FFF2-40B4-BE49-F238E27FC236}">
                <a16:creationId xmlns:a16="http://schemas.microsoft.com/office/drawing/2014/main" id="{EA8CEE92-347B-4ED7-971F-298CC76BEC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6252" y="4720213"/>
            <a:ext cx="673331" cy="6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04267F-B352-4EA6-A4B4-5CDE9383C155}"/>
              </a:ext>
            </a:extLst>
          </p:cNvPr>
          <p:cNvSpPr/>
          <p:nvPr/>
        </p:nvSpPr>
        <p:spPr>
          <a:xfrm>
            <a:off x="8448326" y="4322314"/>
            <a:ext cx="1074208" cy="1633644"/>
          </a:xfrm>
          <a:prstGeom prst="roundRect">
            <a:avLst>
              <a:gd name="adj" fmla="val 870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6F885A-1795-45BA-9DDA-C38E36505F76}"/>
              </a:ext>
            </a:extLst>
          </p:cNvPr>
          <p:cNvSpPr/>
          <p:nvPr/>
        </p:nvSpPr>
        <p:spPr>
          <a:xfrm>
            <a:off x="2500650" y="5295350"/>
            <a:ext cx="1536499" cy="476248"/>
          </a:xfrm>
          <a:prstGeom prst="roundRect">
            <a:avLst>
              <a:gd name="adj" fmla="val 87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Library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68B9A374-FD95-4043-8220-F9253F4FF86A}"/>
              </a:ext>
            </a:extLst>
          </p:cNvPr>
          <p:cNvSpPr/>
          <p:nvPr/>
        </p:nvSpPr>
        <p:spPr>
          <a:xfrm>
            <a:off x="7287403" y="5524169"/>
            <a:ext cx="971031" cy="357668"/>
          </a:xfrm>
          <a:prstGeom prst="roundRect">
            <a:avLst>
              <a:gd name="adj" fmla="val 87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Library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8A3B2FC-CA5E-497D-B267-82762BEBF548}"/>
              </a:ext>
            </a:extLst>
          </p:cNvPr>
          <p:cNvSpPr/>
          <p:nvPr/>
        </p:nvSpPr>
        <p:spPr>
          <a:xfrm>
            <a:off x="8499915" y="5530705"/>
            <a:ext cx="971031" cy="357668"/>
          </a:xfrm>
          <a:prstGeom prst="roundRect">
            <a:avLst>
              <a:gd name="adj" fmla="val 87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Library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E45F15EF-C3F3-46EE-B74D-F893FD6F9337}"/>
              </a:ext>
            </a:extLst>
          </p:cNvPr>
          <p:cNvSpPr/>
          <p:nvPr/>
        </p:nvSpPr>
        <p:spPr>
          <a:xfrm>
            <a:off x="4936548" y="5275924"/>
            <a:ext cx="1464251" cy="48456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759E31B-16E1-4109-BC8A-404F28F30D46}"/>
              </a:ext>
            </a:extLst>
          </p:cNvPr>
          <p:cNvSpPr/>
          <p:nvPr/>
        </p:nvSpPr>
        <p:spPr>
          <a:xfrm>
            <a:off x="4405747" y="4737232"/>
            <a:ext cx="2560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GPU Virtualization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A264F33-4280-4694-BA0B-AC1A166EDF38}"/>
              </a:ext>
            </a:extLst>
          </p:cNvPr>
          <p:cNvSpPr/>
          <p:nvPr/>
        </p:nvSpPr>
        <p:spPr>
          <a:xfrm>
            <a:off x="7421002" y="4308977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VM1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AA900E9-A72F-47E5-8AF9-30A1D7350949}"/>
              </a:ext>
            </a:extLst>
          </p:cNvPr>
          <p:cNvSpPr/>
          <p:nvPr/>
        </p:nvSpPr>
        <p:spPr>
          <a:xfrm>
            <a:off x="8646234" y="4308977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VM2</a:t>
            </a:r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98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9883-A790-45F5-86AE-221391E9C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Threat Model Comparison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1A2449-CE38-411E-A224-486904EA7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13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ADC724B-3717-4DBA-B10F-7C1A9653FEB9}"/>
              </a:ext>
            </a:extLst>
          </p:cNvPr>
          <p:cNvSpPr/>
          <p:nvPr/>
        </p:nvSpPr>
        <p:spPr>
          <a:xfrm>
            <a:off x="4748566" y="1831274"/>
            <a:ext cx="1625138" cy="1920240"/>
          </a:xfrm>
          <a:prstGeom prst="roundRect">
            <a:avLst>
              <a:gd name="adj" fmla="val 87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8AA3AA36-F62E-4F42-BDF9-F011C3ADA23B}"/>
              </a:ext>
            </a:extLst>
          </p:cNvPr>
          <p:cNvSpPr/>
          <p:nvPr/>
        </p:nvSpPr>
        <p:spPr>
          <a:xfrm>
            <a:off x="4844488" y="3203444"/>
            <a:ext cx="1433294" cy="444259"/>
          </a:xfrm>
          <a:prstGeom prst="roundRect">
            <a:avLst>
              <a:gd name="adj" fmla="val 87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GPU</a:t>
            </a:r>
          </a:p>
        </p:txBody>
      </p:sp>
      <p:pic>
        <p:nvPicPr>
          <p:cNvPr id="7" name="Picture 6" descr="Image result for hacker icon">
            <a:extLst>
              <a:ext uri="{FF2B5EF4-FFF2-40B4-BE49-F238E27FC236}">
                <a16:creationId xmlns:a16="http://schemas.microsoft.com/office/drawing/2014/main" id="{97287381-33D1-4256-81C2-44BC2FCC83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5606244" y="1988887"/>
            <a:ext cx="701555" cy="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user">
            <a:extLst>
              <a:ext uri="{FF2B5EF4-FFF2-40B4-BE49-F238E27FC236}">
                <a16:creationId xmlns:a16="http://schemas.microsoft.com/office/drawing/2014/main" id="{E4212DBB-ECA5-443F-91D0-CD3D071E91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60" y="1942347"/>
            <a:ext cx="628104" cy="6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4927C89-23E0-4B6D-8854-2C356F87FB14}"/>
              </a:ext>
            </a:extLst>
          </p:cNvPr>
          <p:cNvSpPr/>
          <p:nvPr/>
        </p:nvSpPr>
        <p:spPr>
          <a:xfrm>
            <a:off x="4837579" y="2693134"/>
            <a:ext cx="1433294" cy="444259"/>
          </a:xfrm>
          <a:prstGeom prst="roundRect">
            <a:avLst>
              <a:gd name="adj" fmla="val 87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Library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3AADC22-3E93-4BBF-A8E9-D1F094D9F86D}"/>
              </a:ext>
            </a:extLst>
          </p:cNvPr>
          <p:cNvSpPr/>
          <p:nvPr/>
        </p:nvSpPr>
        <p:spPr>
          <a:xfrm>
            <a:off x="7626317" y="1829894"/>
            <a:ext cx="1002055" cy="1400566"/>
          </a:xfrm>
          <a:prstGeom prst="roundRect">
            <a:avLst>
              <a:gd name="adj" fmla="val 87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FF6BB32-116E-4DA8-8ABB-4F8BD174D47B}"/>
              </a:ext>
            </a:extLst>
          </p:cNvPr>
          <p:cNvSpPr/>
          <p:nvPr/>
        </p:nvSpPr>
        <p:spPr>
          <a:xfrm>
            <a:off x="7626317" y="3326796"/>
            <a:ext cx="2133124" cy="451734"/>
          </a:xfrm>
          <a:prstGeom prst="roundRect">
            <a:avLst>
              <a:gd name="adj" fmla="val 87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GPU</a:t>
            </a:r>
          </a:p>
        </p:txBody>
      </p:sp>
      <p:pic>
        <p:nvPicPr>
          <p:cNvPr id="12" name="Picture 6" descr="Image result for hacker icon">
            <a:extLst>
              <a:ext uri="{FF2B5EF4-FFF2-40B4-BE49-F238E27FC236}">
                <a16:creationId xmlns:a16="http://schemas.microsoft.com/office/drawing/2014/main" id="{B671A80E-E49A-42BB-A3C1-302D0C1611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8887369" y="2212061"/>
            <a:ext cx="701555" cy="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Image result for user">
            <a:extLst>
              <a:ext uri="{FF2B5EF4-FFF2-40B4-BE49-F238E27FC236}">
                <a16:creationId xmlns:a16="http://schemas.microsoft.com/office/drawing/2014/main" id="{92901F0D-0132-4EF2-A644-1FDD04511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9830" y="2163290"/>
            <a:ext cx="628104" cy="6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BD5CC8-5E77-492F-8E69-60AE27B616A2}"/>
              </a:ext>
            </a:extLst>
          </p:cNvPr>
          <p:cNvSpPr/>
          <p:nvPr/>
        </p:nvSpPr>
        <p:spPr>
          <a:xfrm>
            <a:off x="8730760" y="1829894"/>
            <a:ext cx="1002055" cy="1400566"/>
          </a:xfrm>
          <a:prstGeom prst="roundRect">
            <a:avLst>
              <a:gd name="adj" fmla="val 87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4BEF8784-CBDE-484B-9D56-4A8D977C3DBB}"/>
              </a:ext>
            </a:extLst>
          </p:cNvPr>
          <p:cNvSpPr/>
          <p:nvPr/>
        </p:nvSpPr>
        <p:spPr>
          <a:xfrm>
            <a:off x="7670977" y="2837974"/>
            <a:ext cx="905808" cy="333644"/>
          </a:xfrm>
          <a:prstGeom prst="roundRect">
            <a:avLst>
              <a:gd name="adj" fmla="val 87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Library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8B7DB91-87F5-4435-9706-AB97EA76BD82}"/>
              </a:ext>
            </a:extLst>
          </p:cNvPr>
          <p:cNvSpPr/>
          <p:nvPr/>
        </p:nvSpPr>
        <p:spPr>
          <a:xfrm>
            <a:off x="8775420" y="2844510"/>
            <a:ext cx="905808" cy="333644"/>
          </a:xfrm>
          <a:prstGeom prst="roundRect">
            <a:avLst>
              <a:gd name="adj" fmla="val 87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Library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34FDBD-684C-472A-B6AB-B1B863CB75F8}"/>
              </a:ext>
            </a:extLst>
          </p:cNvPr>
          <p:cNvSpPr/>
          <p:nvPr/>
        </p:nvSpPr>
        <p:spPr>
          <a:xfrm>
            <a:off x="7731412" y="1780206"/>
            <a:ext cx="779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VM1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84D514B-39C9-4743-AE6D-0D50E56519F8}"/>
              </a:ext>
            </a:extLst>
          </p:cNvPr>
          <p:cNvSpPr/>
          <p:nvPr/>
        </p:nvSpPr>
        <p:spPr>
          <a:xfrm>
            <a:off x="8848575" y="1780206"/>
            <a:ext cx="779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VM2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3543B93-3C7C-45A7-8CCA-9E7AF154A0B1}"/>
              </a:ext>
            </a:extLst>
          </p:cNvPr>
          <p:cNvSpPr txBox="1"/>
          <p:nvPr/>
        </p:nvSpPr>
        <p:spPr>
          <a:xfrm>
            <a:off x="693355" y="4405276"/>
            <a:ext cx="351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Franklin Gothic Medium" panose="020B0603020102020204" pitchFamily="34" charset="0"/>
              </a:rPr>
              <a:t>Operating System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5F4935C-6E15-4BA8-B502-76365051E38E}"/>
              </a:ext>
            </a:extLst>
          </p:cNvPr>
          <p:cNvSpPr txBox="1"/>
          <p:nvPr/>
        </p:nvSpPr>
        <p:spPr>
          <a:xfrm>
            <a:off x="388307" y="3844363"/>
            <a:ext cx="38247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Franklin Gothic Medium" panose="020B0603020102020204" pitchFamily="34" charset="0"/>
              </a:rPr>
              <a:t>Same Physical GPU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1903054-374A-4A2D-962D-19B48B030B7F}"/>
              </a:ext>
            </a:extLst>
          </p:cNvPr>
          <p:cNvSpPr txBox="1"/>
          <p:nvPr/>
        </p:nvSpPr>
        <p:spPr>
          <a:xfrm>
            <a:off x="4656340" y="3840279"/>
            <a:ext cx="189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Share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1D53505-889C-4C7B-B62D-5141107AAE99}"/>
              </a:ext>
            </a:extLst>
          </p:cNvPr>
          <p:cNvSpPr txBox="1"/>
          <p:nvPr/>
        </p:nvSpPr>
        <p:spPr>
          <a:xfrm>
            <a:off x="7678468" y="3874149"/>
            <a:ext cx="189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Share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F8ED880-4591-4A35-AB38-215A78F0635B}"/>
              </a:ext>
            </a:extLst>
          </p:cNvPr>
          <p:cNvSpPr txBox="1"/>
          <p:nvPr/>
        </p:nvSpPr>
        <p:spPr>
          <a:xfrm>
            <a:off x="4656340" y="4419244"/>
            <a:ext cx="189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Share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6B2676-B90C-4D8D-BC56-C471CA8E035D}"/>
              </a:ext>
            </a:extLst>
          </p:cNvPr>
          <p:cNvSpPr txBox="1"/>
          <p:nvPr/>
        </p:nvSpPr>
        <p:spPr>
          <a:xfrm>
            <a:off x="7527843" y="4415775"/>
            <a:ext cx="2348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Separate VMs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50C85715-D339-478C-B2D7-E595F80D6715}"/>
              </a:ext>
            </a:extLst>
          </p:cNvPr>
          <p:cNvSpPr/>
          <p:nvPr/>
        </p:nvSpPr>
        <p:spPr>
          <a:xfrm>
            <a:off x="0" y="6100826"/>
            <a:ext cx="12192000" cy="6733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Is it possible to attack systems with virtualized GPUs?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89BACBD-D04B-0547-A670-9EA27609070D}"/>
              </a:ext>
            </a:extLst>
          </p:cNvPr>
          <p:cNvSpPr/>
          <p:nvPr/>
        </p:nvSpPr>
        <p:spPr>
          <a:xfrm>
            <a:off x="4565254" y="1358485"/>
            <a:ext cx="20056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Without </a:t>
            </a:r>
            <a:r>
              <a:rPr lang="en-US" sz="2400" dirty="0" err="1">
                <a:latin typeface="Franklin Gothic Medium" panose="020B0603020102020204" pitchFamily="34" charset="0"/>
              </a:rPr>
              <a:t>vGPU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CF94272-3523-9A45-8C6C-3717396EDDCE}"/>
              </a:ext>
            </a:extLst>
          </p:cNvPr>
          <p:cNvSpPr/>
          <p:nvPr/>
        </p:nvSpPr>
        <p:spPr>
          <a:xfrm>
            <a:off x="7794000" y="1357490"/>
            <a:ext cx="17155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With </a:t>
            </a:r>
            <a:r>
              <a:rPr lang="en-US" sz="2400" dirty="0" err="1">
                <a:latin typeface="Franklin Gothic Medium" panose="020B0603020102020204" pitchFamily="34" charset="0"/>
              </a:rPr>
              <a:t>vGPUs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23EAA73-BD71-4D43-AD61-9EF7D638AE86}"/>
              </a:ext>
            </a:extLst>
          </p:cNvPr>
          <p:cNvSpPr txBox="1"/>
          <p:nvPr/>
        </p:nvSpPr>
        <p:spPr>
          <a:xfrm>
            <a:off x="757928" y="5557729"/>
            <a:ext cx="345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Franklin Gothic Medium" panose="020B0603020102020204" pitchFamily="34" charset="0"/>
              </a:rPr>
              <a:t>Performance Counter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810CD10-F54D-724A-B2A8-125279C8DAB4}"/>
              </a:ext>
            </a:extLst>
          </p:cNvPr>
          <p:cNvSpPr txBox="1"/>
          <p:nvPr/>
        </p:nvSpPr>
        <p:spPr>
          <a:xfrm>
            <a:off x="4436412" y="5557729"/>
            <a:ext cx="2348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Yes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020AB34-9915-3D40-BE82-9184E13FB1C6}"/>
              </a:ext>
            </a:extLst>
          </p:cNvPr>
          <p:cNvSpPr txBox="1"/>
          <p:nvPr/>
        </p:nvSpPr>
        <p:spPr>
          <a:xfrm>
            <a:off x="7523048" y="5558794"/>
            <a:ext cx="23483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No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9B5C850-0039-5644-BA9B-7180A2629B0E}"/>
              </a:ext>
            </a:extLst>
          </p:cNvPr>
          <p:cNvSpPr txBox="1"/>
          <p:nvPr/>
        </p:nvSpPr>
        <p:spPr>
          <a:xfrm>
            <a:off x="693355" y="4982762"/>
            <a:ext cx="3519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latin typeface="Franklin Gothic Medium" panose="020B0603020102020204" pitchFamily="34" charset="0"/>
              </a:rPr>
              <a:t>GPU Library/Runtime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B09673B-ECDF-8B40-80D6-823E8D57A98E}"/>
              </a:ext>
            </a:extLst>
          </p:cNvPr>
          <p:cNvSpPr txBox="1"/>
          <p:nvPr/>
        </p:nvSpPr>
        <p:spPr>
          <a:xfrm>
            <a:off x="4656340" y="4996730"/>
            <a:ext cx="18998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Share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2BDF41B-71A9-3647-BA24-73C7E8E4030C}"/>
              </a:ext>
            </a:extLst>
          </p:cNvPr>
          <p:cNvSpPr txBox="1"/>
          <p:nvPr/>
        </p:nvSpPr>
        <p:spPr>
          <a:xfrm>
            <a:off x="6999383" y="4982762"/>
            <a:ext cx="35952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Separate Libraries</a:t>
            </a:r>
          </a:p>
        </p:txBody>
      </p:sp>
    </p:spTree>
    <p:extLst>
      <p:ext uri="{BB962C8B-B14F-4D97-AF65-F5344CB8AC3E}">
        <p14:creationId xmlns:p14="http://schemas.microsoft.com/office/powerpoint/2010/main" val="96579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30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F9FE96-7E34-FD4E-A07E-2CDF4F0DA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in This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0217C7-F4ED-D54B-9E0D-78B0D155DE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attacker and victim share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same physical GPU</a:t>
            </a:r>
          </a:p>
          <a:p>
            <a:r>
              <a:rPr lang="en-US" dirty="0"/>
              <a:t>But run in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separate</a:t>
            </a:r>
            <a:r>
              <a:rPr lang="en-US" dirty="0"/>
              <a:t> virtual machines and runtime libraries</a:t>
            </a:r>
          </a:p>
          <a:p>
            <a:r>
              <a:rPr lang="en-US" dirty="0"/>
              <a:t>The attacker has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no access </a:t>
            </a:r>
            <a:r>
              <a:rPr lang="en-US" dirty="0"/>
              <a:t>to GPU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performance 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85DAAC-DE02-E448-BD09-F9FC4FEB4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1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B168F8-3FEB-47AA-8079-2FFBE7746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0197D8-0AFE-4333-9674-06D9CC40D9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4697" cy="1843902"/>
          </a:xfrm>
        </p:spPr>
        <p:txBody>
          <a:bodyPr/>
          <a:lstStyle/>
          <a:p>
            <a:r>
              <a:rPr lang="en-US" dirty="0"/>
              <a:t>Virtualization prevents attacker from accessing private data through the library or runtime</a:t>
            </a:r>
          </a:p>
          <a:p>
            <a:r>
              <a:rPr lang="en-US" dirty="0"/>
              <a:t>Side channel attacks are still possible as VMs are physically co-located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F60999-824B-4419-8AFC-BF806F52A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15</a:t>
            </a:fld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8326B44-95C8-4731-AABE-6ACDA4D48D6B}"/>
              </a:ext>
            </a:extLst>
          </p:cNvPr>
          <p:cNvSpPr/>
          <p:nvPr/>
        </p:nvSpPr>
        <p:spPr>
          <a:xfrm>
            <a:off x="2235687" y="3940747"/>
            <a:ext cx="1002055" cy="1112307"/>
          </a:xfrm>
          <a:prstGeom prst="roundRect">
            <a:avLst>
              <a:gd name="adj" fmla="val 87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CD368D66-2E8F-4B38-837C-94E34ABF81B6}"/>
              </a:ext>
            </a:extLst>
          </p:cNvPr>
          <p:cNvSpPr/>
          <p:nvPr/>
        </p:nvSpPr>
        <p:spPr>
          <a:xfrm>
            <a:off x="2235687" y="5160583"/>
            <a:ext cx="2133124" cy="451734"/>
          </a:xfrm>
          <a:prstGeom prst="roundRect">
            <a:avLst>
              <a:gd name="adj" fmla="val 87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GPU</a:t>
            </a:r>
          </a:p>
        </p:txBody>
      </p:sp>
      <p:pic>
        <p:nvPicPr>
          <p:cNvPr id="16" name="Picture 6" descr="Image result for hacker icon">
            <a:extLst>
              <a:ext uri="{FF2B5EF4-FFF2-40B4-BE49-F238E27FC236}">
                <a16:creationId xmlns:a16="http://schemas.microsoft.com/office/drawing/2014/main" id="{48770F24-12AB-46CA-AAD1-C01687EB14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3496739" y="4374447"/>
            <a:ext cx="701555" cy="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Image result for user">
            <a:extLst>
              <a:ext uri="{FF2B5EF4-FFF2-40B4-BE49-F238E27FC236}">
                <a16:creationId xmlns:a16="http://schemas.microsoft.com/office/drawing/2014/main" id="{B285A1F0-DE62-427D-A0E9-7004D82A3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200" y="4274143"/>
            <a:ext cx="628104" cy="6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ABDB8DC-4625-4C65-B70C-630F78836E71}"/>
              </a:ext>
            </a:extLst>
          </p:cNvPr>
          <p:cNvSpPr/>
          <p:nvPr/>
        </p:nvSpPr>
        <p:spPr>
          <a:xfrm>
            <a:off x="3340130" y="3940747"/>
            <a:ext cx="1002055" cy="1112307"/>
          </a:xfrm>
          <a:prstGeom prst="roundRect">
            <a:avLst>
              <a:gd name="adj" fmla="val 87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D5D3F66-B205-4E22-A118-6F402BF6B1FE}"/>
              </a:ext>
            </a:extLst>
          </p:cNvPr>
          <p:cNvSpPr/>
          <p:nvPr/>
        </p:nvSpPr>
        <p:spPr>
          <a:xfrm>
            <a:off x="2340782" y="3891059"/>
            <a:ext cx="779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VM1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E28996-89ED-422E-8C9D-698B210FD49B}"/>
              </a:ext>
            </a:extLst>
          </p:cNvPr>
          <p:cNvSpPr/>
          <p:nvPr/>
        </p:nvSpPr>
        <p:spPr>
          <a:xfrm>
            <a:off x="3457945" y="3891059"/>
            <a:ext cx="779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VM2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cxnSp>
        <p:nvCxnSpPr>
          <p:cNvPr id="37" name="Connector: Curved 36">
            <a:extLst>
              <a:ext uri="{FF2B5EF4-FFF2-40B4-BE49-F238E27FC236}">
                <a16:creationId xmlns:a16="http://schemas.microsoft.com/office/drawing/2014/main" id="{0E493DFE-5288-470C-9214-22ED9FDC37C9}"/>
              </a:ext>
            </a:extLst>
          </p:cNvPr>
          <p:cNvCxnSpPr>
            <a:cxnSpLocks/>
          </p:cNvCxnSpPr>
          <p:nvPr/>
        </p:nvCxnSpPr>
        <p:spPr>
          <a:xfrm rot="5400000">
            <a:off x="3272674" y="4103629"/>
            <a:ext cx="12700" cy="1124265"/>
          </a:xfrm>
          <a:prstGeom prst="curvedConnector3">
            <a:avLst>
              <a:gd name="adj1" fmla="val -3928701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Multiplication Sign 40">
            <a:extLst>
              <a:ext uri="{FF2B5EF4-FFF2-40B4-BE49-F238E27FC236}">
                <a16:creationId xmlns:a16="http://schemas.microsoft.com/office/drawing/2014/main" id="{BA7446D7-12CB-4D9C-8510-BB13074F4D8B}"/>
              </a:ext>
            </a:extLst>
          </p:cNvPr>
          <p:cNvSpPr/>
          <p:nvPr/>
        </p:nvSpPr>
        <p:spPr>
          <a:xfrm>
            <a:off x="2659901" y="3689921"/>
            <a:ext cx="1156915" cy="1035657"/>
          </a:xfrm>
          <a:prstGeom prst="mathMultiply">
            <a:avLst>
              <a:gd name="adj1" fmla="val 1469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9AA795BA-BEBA-40BC-98AF-6103641BA83D}"/>
              </a:ext>
            </a:extLst>
          </p:cNvPr>
          <p:cNvSpPr/>
          <p:nvPr/>
        </p:nvSpPr>
        <p:spPr>
          <a:xfrm>
            <a:off x="6756629" y="3940747"/>
            <a:ext cx="1002055" cy="1112307"/>
          </a:xfrm>
          <a:prstGeom prst="roundRect">
            <a:avLst>
              <a:gd name="adj" fmla="val 87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: Rounded Corners 42">
            <a:extLst>
              <a:ext uri="{FF2B5EF4-FFF2-40B4-BE49-F238E27FC236}">
                <a16:creationId xmlns:a16="http://schemas.microsoft.com/office/drawing/2014/main" id="{FD73B880-6C51-4C86-825B-0FD8ADF622A9}"/>
              </a:ext>
            </a:extLst>
          </p:cNvPr>
          <p:cNvSpPr/>
          <p:nvPr/>
        </p:nvSpPr>
        <p:spPr>
          <a:xfrm>
            <a:off x="6756629" y="5160583"/>
            <a:ext cx="2133124" cy="451734"/>
          </a:xfrm>
          <a:prstGeom prst="roundRect">
            <a:avLst>
              <a:gd name="adj" fmla="val 87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GPU</a:t>
            </a:r>
          </a:p>
        </p:txBody>
      </p:sp>
      <p:pic>
        <p:nvPicPr>
          <p:cNvPr id="44" name="Picture 6" descr="Image result for hacker icon">
            <a:extLst>
              <a:ext uri="{FF2B5EF4-FFF2-40B4-BE49-F238E27FC236}">
                <a16:creationId xmlns:a16="http://schemas.microsoft.com/office/drawing/2014/main" id="{ED0AF7E0-0BDD-4360-8947-DA55EC51E4B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8017681" y="4374447"/>
            <a:ext cx="701555" cy="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" descr="Image result for user">
            <a:extLst>
              <a:ext uri="{FF2B5EF4-FFF2-40B4-BE49-F238E27FC236}">
                <a16:creationId xmlns:a16="http://schemas.microsoft.com/office/drawing/2014/main" id="{209AFF87-2DAF-43C1-A72F-3004C1207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0142" y="4274143"/>
            <a:ext cx="628104" cy="6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4175770D-1CE6-4977-96D6-F89BAC90AFBF}"/>
              </a:ext>
            </a:extLst>
          </p:cNvPr>
          <p:cNvSpPr/>
          <p:nvPr/>
        </p:nvSpPr>
        <p:spPr>
          <a:xfrm>
            <a:off x="7861072" y="3940747"/>
            <a:ext cx="1002055" cy="1112307"/>
          </a:xfrm>
          <a:prstGeom prst="roundRect">
            <a:avLst>
              <a:gd name="adj" fmla="val 870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80F4C38-3693-4A3A-830E-B3EC31FC916C}"/>
              </a:ext>
            </a:extLst>
          </p:cNvPr>
          <p:cNvSpPr/>
          <p:nvPr/>
        </p:nvSpPr>
        <p:spPr>
          <a:xfrm>
            <a:off x="6861724" y="3891059"/>
            <a:ext cx="779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VM1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7F3F03B3-E1D5-46DC-8E87-E23D4F53AC9F}"/>
              </a:ext>
            </a:extLst>
          </p:cNvPr>
          <p:cNvSpPr/>
          <p:nvPr/>
        </p:nvSpPr>
        <p:spPr>
          <a:xfrm>
            <a:off x="7978887" y="3891059"/>
            <a:ext cx="779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VM2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cxnSp>
        <p:nvCxnSpPr>
          <p:cNvPr id="49" name="Connector: Curved 48">
            <a:extLst>
              <a:ext uri="{FF2B5EF4-FFF2-40B4-BE49-F238E27FC236}">
                <a16:creationId xmlns:a16="http://schemas.microsoft.com/office/drawing/2014/main" id="{0D110617-C099-41E2-8D0C-1D75EFD4AF4B}"/>
              </a:ext>
            </a:extLst>
          </p:cNvPr>
          <p:cNvCxnSpPr>
            <a:cxnSpLocks/>
            <a:stCxn id="46" idx="2"/>
          </p:cNvCxnSpPr>
          <p:nvPr/>
        </p:nvCxnSpPr>
        <p:spPr>
          <a:xfrm rot="5400000" flipH="1">
            <a:off x="7609496" y="4300450"/>
            <a:ext cx="380942" cy="1124266"/>
          </a:xfrm>
          <a:prstGeom prst="curvedConnector4">
            <a:avLst>
              <a:gd name="adj1" fmla="val -109060"/>
              <a:gd name="adj2" fmla="val 72282"/>
            </a:avLst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AEFD76E-32F5-42CB-BD99-0F193D4FCE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5121" y="4476925"/>
            <a:ext cx="948145" cy="948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2B47F8D-4FF6-4241-AD6E-922E4D474ADF}"/>
              </a:ext>
            </a:extLst>
          </p:cNvPr>
          <p:cNvSpPr/>
          <p:nvPr/>
        </p:nvSpPr>
        <p:spPr>
          <a:xfrm>
            <a:off x="8987193" y="4963405"/>
            <a:ext cx="1888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Side channel</a:t>
            </a:r>
          </a:p>
        </p:txBody>
      </p:sp>
    </p:spTree>
    <p:extLst>
      <p:ext uri="{BB962C8B-B14F-4D97-AF65-F5344CB8AC3E}">
        <p14:creationId xmlns:p14="http://schemas.microsoft.com/office/powerpoint/2010/main" val="3656439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 animBg="1"/>
      <p:bldP spid="21" grpId="0"/>
      <p:bldP spid="22" grpId="0"/>
      <p:bldP spid="41" grpId="0" animBg="1"/>
      <p:bldP spid="42" grpId="0" animBg="1"/>
      <p:bldP spid="43" grpId="0" animBg="1"/>
      <p:bldP spid="46" grpId="0" animBg="1"/>
      <p:bldP spid="47" grpId="0"/>
      <p:bldP spid="48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7BC0-3726-46C2-A3D5-A5FCEADB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Key Idea I: Probe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F65D-FE7C-4169-9199-5E0FCB66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643977" cy="4351338"/>
          </a:xfrm>
        </p:spPr>
        <p:txBody>
          <a:bodyPr/>
          <a:lstStyle/>
          <a:p>
            <a:r>
              <a:rPr lang="en-US" dirty="0"/>
              <a:t>GPU consists of</a:t>
            </a:r>
          </a:p>
          <a:p>
            <a:pPr lvl="1"/>
            <a:r>
              <a:rPr lang="en-US" dirty="0"/>
              <a:t>Processing elements</a:t>
            </a:r>
          </a:p>
          <a:p>
            <a:pPr lvl="1"/>
            <a:r>
              <a:rPr lang="en-US" dirty="0"/>
              <a:t>Caches</a:t>
            </a:r>
          </a:p>
          <a:p>
            <a:pPr lvl="1"/>
            <a:r>
              <a:rPr lang="en-US" dirty="0"/>
              <a:t>Memory</a:t>
            </a:r>
          </a:p>
          <a:p>
            <a:r>
              <a:rPr lang="en-US" dirty="0"/>
              <a:t>Even virtualized, these physical hardware components are still shared</a:t>
            </a:r>
          </a:p>
          <a:p>
            <a:r>
              <a:rPr lang="en-US" dirty="0"/>
              <a:t>The resource sharing can leak information about user’s activities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B9D4B-83E4-4B25-A480-00BDAE4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16</a:t>
            </a:fld>
            <a:endParaRPr lang="en-US" dirty="0"/>
          </a:p>
        </p:txBody>
      </p:sp>
      <p:sp>
        <p:nvSpPr>
          <p:cNvPr id="70" name="Rectangle: Rounded Corners 69">
            <a:extLst>
              <a:ext uri="{FF2B5EF4-FFF2-40B4-BE49-F238E27FC236}">
                <a16:creationId xmlns:a16="http://schemas.microsoft.com/office/drawing/2014/main" id="{59D9CB9A-998A-4D69-A3FB-1332DD2FAF5B}"/>
              </a:ext>
            </a:extLst>
          </p:cNvPr>
          <p:cNvSpPr/>
          <p:nvPr/>
        </p:nvSpPr>
        <p:spPr>
          <a:xfrm>
            <a:off x="8407645" y="1829651"/>
            <a:ext cx="1002055" cy="1048696"/>
          </a:xfrm>
          <a:prstGeom prst="roundRect">
            <a:avLst>
              <a:gd name="adj" fmla="val 870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: Rounded Corners 70">
            <a:extLst>
              <a:ext uri="{FF2B5EF4-FFF2-40B4-BE49-F238E27FC236}">
                <a16:creationId xmlns:a16="http://schemas.microsoft.com/office/drawing/2014/main" id="{F1166400-A399-45D3-9AC8-701165B64290}"/>
              </a:ext>
            </a:extLst>
          </p:cNvPr>
          <p:cNvSpPr/>
          <p:nvPr/>
        </p:nvSpPr>
        <p:spPr>
          <a:xfrm>
            <a:off x="8401771" y="3109859"/>
            <a:ext cx="2133124" cy="2718446"/>
          </a:xfrm>
          <a:prstGeom prst="roundRect">
            <a:avLst>
              <a:gd name="adj" fmla="val 478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2" name="Picture 71" descr="Image result for hacker icon">
            <a:extLst>
              <a:ext uri="{FF2B5EF4-FFF2-40B4-BE49-F238E27FC236}">
                <a16:creationId xmlns:a16="http://schemas.microsoft.com/office/drawing/2014/main" id="{B883A10F-AA86-4658-BF1C-5A4F9AD44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9668697" y="2235674"/>
            <a:ext cx="701555" cy="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4" descr="Image result for user">
            <a:extLst>
              <a:ext uri="{FF2B5EF4-FFF2-40B4-BE49-F238E27FC236}">
                <a16:creationId xmlns:a16="http://schemas.microsoft.com/office/drawing/2014/main" id="{4634B92E-25B4-4D14-B079-E0799A000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58" y="2186903"/>
            <a:ext cx="628104" cy="6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926E380-71FC-46BC-B130-103101E70290}"/>
              </a:ext>
            </a:extLst>
          </p:cNvPr>
          <p:cNvSpPr/>
          <p:nvPr/>
        </p:nvSpPr>
        <p:spPr>
          <a:xfrm>
            <a:off x="9512088" y="1829651"/>
            <a:ext cx="1002055" cy="1048696"/>
          </a:xfrm>
          <a:prstGeom prst="roundRect">
            <a:avLst>
              <a:gd name="adj" fmla="val 870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EB942F99-61A5-409C-9E93-3DF064759156}"/>
              </a:ext>
            </a:extLst>
          </p:cNvPr>
          <p:cNvSpPr/>
          <p:nvPr/>
        </p:nvSpPr>
        <p:spPr>
          <a:xfrm>
            <a:off x="8512740" y="1779963"/>
            <a:ext cx="77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VM1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48B0E126-9E36-45C2-BDD2-ACB796F1E7E4}"/>
              </a:ext>
            </a:extLst>
          </p:cNvPr>
          <p:cNvSpPr/>
          <p:nvPr/>
        </p:nvSpPr>
        <p:spPr>
          <a:xfrm>
            <a:off x="9629903" y="1779963"/>
            <a:ext cx="77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VM2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FACB882-9903-4158-B54F-54C0420D27F5}"/>
              </a:ext>
            </a:extLst>
          </p:cNvPr>
          <p:cNvSpPr/>
          <p:nvPr/>
        </p:nvSpPr>
        <p:spPr>
          <a:xfrm>
            <a:off x="9090337" y="5800999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GPU</a:t>
            </a:r>
            <a:endParaRPr lang="en-US" sz="2800" dirty="0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28C786C7-5940-472E-A417-E6C5A8D05183}"/>
              </a:ext>
            </a:extLst>
          </p:cNvPr>
          <p:cNvSpPr/>
          <p:nvPr/>
        </p:nvSpPr>
        <p:spPr>
          <a:xfrm>
            <a:off x="8511777" y="5184005"/>
            <a:ext cx="1901510" cy="555775"/>
          </a:xfrm>
          <a:prstGeom prst="roundRect">
            <a:avLst>
              <a:gd name="adj" fmla="val 877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Memory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4926C04A-DDE6-4F11-8FB9-DC0B545CC3B3}"/>
              </a:ext>
            </a:extLst>
          </p:cNvPr>
          <p:cNvSpPr/>
          <p:nvPr/>
        </p:nvSpPr>
        <p:spPr>
          <a:xfrm>
            <a:off x="8506359" y="4838800"/>
            <a:ext cx="1901510" cy="296767"/>
          </a:xfrm>
          <a:prstGeom prst="roundRect">
            <a:avLst>
              <a:gd name="adj" fmla="val 1532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Cache</a:t>
            </a: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87A7424C-692B-4109-881C-0FD6397268B3}"/>
              </a:ext>
            </a:extLst>
          </p:cNvPr>
          <p:cNvGrpSpPr/>
          <p:nvPr/>
        </p:nvGrpSpPr>
        <p:grpSpPr>
          <a:xfrm>
            <a:off x="8507233" y="3511884"/>
            <a:ext cx="1901510" cy="1278478"/>
            <a:chOff x="8507233" y="3484052"/>
            <a:chExt cx="1901510" cy="1278478"/>
          </a:xfrm>
        </p:grpSpPr>
        <p:sp>
          <p:nvSpPr>
            <p:cNvPr id="81" name="Rectangle 80">
              <a:extLst>
                <a:ext uri="{FF2B5EF4-FFF2-40B4-BE49-F238E27FC236}">
                  <a16:creationId xmlns:a16="http://schemas.microsoft.com/office/drawing/2014/main" id="{ABD80337-3E55-42A1-B91F-28E58B41FDDD}"/>
                </a:ext>
              </a:extLst>
            </p:cNvPr>
            <p:cNvSpPr/>
            <p:nvPr/>
          </p:nvSpPr>
          <p:spPr>
            <a:xfrm>
              <a:off x="8507233" y="3484055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A835239F-674C-4168-A6EF-086C1817E0C0}"/>
                </a:ext>
              </a:extLst>
            </p:cNvPr>
            <p:cNvSpPr/>
            <p:nvPr/>
          </p:nvSpPr>
          <p:spPr>
            <a:xfrm>
              <a:off x="8789987" y="3484054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BCCE5385-B2EC-43B4-B4ED-72E85FF7CC86}"/>
                </a:ext>
              </a:extLst>
            </p:cNvPr>
            <p:cNvSpPr/>
            <p:nvPr/>
          </p:nvSpPr>
          <p:spPr>
            <a:xfrm>
              <a:off x="9636501" y="3484053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BBC54852-240F-4A23-A019-69BE65CC5F49}"/>
                </a:ext>
              </a:extLst>
            </p:cNvPr>
            <p:cNvSpPr/>
            <p:nvPr/>
          </p:nvSpPr>
          <p:spPr>
            <a:xfrm>
              <a:off x="9072741" y="3484054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D1B0DC5E-C129-419D-A428-B750F0E64EF0}"/>
                </a:ext>
              </a:extLst>
            </p:cNvPr>
            <p:cNvSpPr/>
            <p:nvPr/>
          </p:nvSpPr>
          <p:spPr>
            <a:xfrm>
              <a:off x="9353747" y="3484053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6C448E6D-647C-4200-BBBF-364CB1399F39}"/>
                </a:ext>
              </a:extLst>
            </p:cNvPr>
            <p:cNvSpPr/>
            <p:nvPr/>
          </p:nvSpPr>
          <p:spPr>
            <a:xfrm>
              <a:off x="9919255" y="3484053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B42148AB-2D8F-4BC5-ADF4-F1EB4A644062}"/>
                </a:ext>
              </a:extLst>
            </p:cNvPr>
            <p:cNvSpPr/>
            <p:nvPr/>
          </p:nvSpPr>
          <p:spPr>
            <a:xfrm>
              <a:off x="10202009" y="3484052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DCDB54C8-E8DE-49E4-9F28-1498DEFF5473}"/>
                </a:ext>
              </a:extLst>
            </p:cNvPr>
            <p:cNvSpPr/>
            <p:nvPr/>
          </p:nvSpPr>
          <p:spPr>
            <a:xfrm>
              <a:off x="8507233" y="3748451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18C25D24-E2F3-4FC4-B47D-EFCF307432F1}"/>
                </a:ext>
              </a:extLst>
            </p:cNvPr>
            <p:cNvSpPr/>
            <p:nvPr/>
          </p:nvSpPr>
          <p:spPr>
            <a:xfrm>
              <a:off x="8789987" y="3748450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80EE3825-02C1-4140-B1D9-D87CA9DA3EFF}"/>
                </a:ext>
              </a:extLst>
            </p:cNvPr>
            <p:cNvSpPr/>
            <p:nvPr/>
          </p:nvSpPr>
          <p:spPr>
            <a:xfrm>
              <a:off x="9636501" y="3748449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8FE7973D-785E-4368-9283-732687865537}"/>
                </a:ext>
              </a:extLst>
            </p:cNvPr>
            <p:cNvSpPr/>
            <p:nvPr/>
          </p:nvSpPr>
          <p:spPr>
            <a:xfrm>
              <a:off x="9072741" y="3748450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Rectangle 91">
              <a:extLst>
                <a:ext uri="{FF2B5EF4-FFF2-40B4-BE49-F238E27FC236}">
                  <a16:creationId xmlns:a16="http://schemas.microsoft.com/office/drawing/2014/main" id="{B9E7532C-B6F8-4592-B6B7-EFF36B774D92}"/>
                </a:ext>
              </a:extLst>
            </p:cNvPr>
            <p:cNvSpPr/>
            <p:nvPr/>
          </p:nvSpPr>
          <p:spPr>
            <a:xfrm>
              <a:off x="9353747" y="3748449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760D51BE-5DE4-43AA-BB78-C535EF84F2FA}"/>
                </a:ext>
              </a:extLst>
            </p:cNvPr>
            <p:cNvSpPr/>
            <p:nvPr/>
          </p:nvSpPr>
          <p:spPr>
            <a:xfrm>
              <a:off x="9919255" y="3748449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F1C42171-1B47-41AF-AA3D-0B5B8A5C48D8}"/>
                </a:ext>
              </a:extLst>
            </p:cNvPr>
            <p:cNvSpPr/>
            <p:nvPr/>
          </p:nvSpPr>
          <p:spPr>
            <a:xfrm>
              <a:off x="10202009" y="3748448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0E497972-10FE-43DE-A3BD-E68D3209C427}"/>
                </a:ext>
              </a:extLst>
            </p:cNvPr>
            <p:cNvSpPr/>
            <p:nvPr/>
          </p:nvSpPr>
          <p:spPr>
            <a:xfrm>
              <a:off x="8507233" y="4017569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095F4FF-10B8-477B-AF2C-B9E3D2815694}"/>
                </a:ext>
              </a:extLst>
            </p:cNvPr>
            <p:cNvSpPr/>
            <p:nvPr/>
          </p:nvSpPr>
          <p:spPr>
            <a:xfrm>
              <a:off x="8789987" y="4017568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4E8C5091-FDD8-4781-B0BA-91BAC7CB3DFB}"/>
                </a:ext>
              </a:extLst>
            </p:cNvPr>
            <p:cNvSpPr/>
            <p:nvPr/>
          </p:nvSpPr>
          <p:spPr>
            <a:xfrm>
              <a:off x="9636501" y="4017567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DF325284-A89F-4BE4-8DB2-5E46F40AA84E}"/>
                </a:ext>
              </a:extLst>
            </p:cNvPr>
            <p:cNvSpPr/>
            <p:nvPr/>
          </p:nvSpPr>
          <p:spPr>
            <a:xfrm>
              <a:off x="9072741" y="4017568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D62EAA59-FF92-489D-8A68-4C0B42E79FFF}"/>
                </a:ext>
              </a:extLst>
            </p:cNvPr>
            <p:cNvSpPr/>
            <p:nvPr/>
          </p:nvSpPr>
          <p:spPr>
            <a:xfrm>
              <a:off x="9353747" y="4017567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30222E47-B692-41DA-A564-49EF84B83F32}"/>
                </a:ext>
              </a:extLst>
            </p:cNvPr>
            <p:cNvSpPr/>
            <p:nvPr/>
          </p:nvSpPr>
          <p:spPr>
            <a:xfrm>
              <a:off x="9919255" y="4017567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6C2961D6-7096-4AC1-B304-E88E1CF52E34}"/>
                </a:ext>
              </a:extLst>
            </p:cNvPr>
            <p:cNvSpPr/>
            <p:nvPr/>
          </p:nvSpPr>
          <p:spPr>
            <a:xfrm>
              <a:off x="10202009" y="4017566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D504F0AB-B376-446F-BD58-40C4FD2F49DC}"/>
                </a:ext>
              </a:extLst>
            </p:cNvPr>
            <p:cNvSpPr/>
            <p:nvPr/>
          </p:nvSpPr>
          <p:spPr>
            <a:xfrm>
              <a:off x="8507233" y="4286684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B2BB269B-4ED7-4786-B0F2-B8298686920B}"/>
                </a:ext>
              </a:extLst>
            </p:cNvPr>
            <p:cNvSpPr/>
            <p:nvPr/>
          </p:nvSpPr>
          <p:spPr>
            <a:xfrm>
              <a:off x="8789987" y="4286683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C49EE929-2D66-4DF8-9702-6594F48BB957}"/>
                </a:ext>
              </a:extLst>
            </p:cNvPr>
            <p:cNvSpPr/>
            <p:nvPr/>
          </p:nvSpPr>
          <p:spPr>
            <a:xfrm>
              <a:off x="9636501" y="4286682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A29A6827-62D9-4226-94CC-B51C824E398C}"/>
                </a:ext>
              </a:extLst>
            </p:cNvPr>
            <p:cNvSpPr/>
            <p:nvPr/>
          </p:nvSpPr>
          <p:spPr>
            <a:xfrm>
              <a:off x="9072741" y="4286683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559A88FB-5BCA-440F-93BE-38B369702607}"/>
                </a:ext>
              </a:extLst>
            </p:cNvPr>
            <p:cNvSpPr/>
            <p:nvPr/>
          </p:nvSpPr>
          <p:spPr>
            <a:xfrm>
              <a:off x="9353747" y="4286682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54B7940-3087-4300-9271-99DD204B94F3}"/>
                </a:ext>
              </a:extLst>
            </p:cNvPr>
            <p:cNvSpPr/>
            <p:nvPr/>
          </p:nvSpPr>
          <p:spPr>
            <a:xfrm>
              <a:off x="9919255" y="4286682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99DCEF73-B567-4C9E-B218-544C7E2F3C8B}"/>
                </a:ext>
              </a:extLst>
            </p:cNvPr>
            <p:cNvSpPr/>
            <p:nvPr/>
          </p:nvSpPr>
          <p:spPr>
            <a:xfrm>
              <a:off x="10202009" y="4286681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C7C576D7-C10C-4141-B95A-7F4BADA3556F}"/>
                </a:ext>
              </a:extLst>
            </p:cNvPr>
            <p:cNvSpPr/>
            <p:nvPr/>
          </p:nvSpPr>
          <p:spPr>
            <a:xfrm>
              <a:off x="8507233" y="4555797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6C48D222-94AE-4A15-A982-DA9F118B88D5}"/>
                </a:ext>
              </a:extLst>
            </p:cNvPr>
            <p:cNvSpPr/>
            <p:nvPr/>
          </p:nvSpPr>
          <p:spPr>
            <a:xfrm>
              <a:off x="8789987" y="4555796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0D438DC9-612D-4C51-BB48-D2E2B0F2CBC6}"/>
                </a:ext>
              </a:extLst>
            </p:cNvPr>
            <p:cNvSpPr/>
            <p:nvPr/>
          </p:nvSpPr>
          <p:spPr>
            <a:xfrm>
              <a:off x="9636501" y="4555795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5772E714-D0F9-4C19-A8F3-6BFE39EBBA96}"/>
                </a:ext>
              </a:extLst>
            </p:cNvPr>
            <p:cNvSpPr/>
            <p:nvPr/>
          </p:nvSpPr>
          <p:spPr>
            <a:xfrm>
              <a:off x="9072741" y="4555796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0D2D2B4E-EAAF-4E4D-85B1-C7CE9FA9DB86}"/>
                </a:ext>
              </a:extLst>
            </p:cNvPr>
            <p:cNvSpPr/>
            <p:nvPr/>
          </p:nvSpPr>
          <p:spPr>
            <a:xfrm>
              <a:off x="9353747" y="4555795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093DC006-9390-415B-92F4-F15B5CEB0DA9}"/>
                </a:ext>
              </a:extLst>
            </p:cNvPr>
            <p:cNvSpPr/>
            <p:nvPr/>
          </p:nvSpPr>
          <p:spPr>
            <a:xfrm>
              <a:off x="9919255" y="4555795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A2BFFD3E-0EBF-4432-BC54-9CA34D0FC209}"/>
                </a:ext>
              </a:extLst>
            </p:cNvPr>
            <p:cNvSpPr/>
            <p:nvPr/>
          </p:nvSpPr>
          <p:spPr>
            <a:xfrm>
              <a:off x="10202009" y="4555794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Rectangle 115">
            <a:extLst>
              <a:ext uri="{FF2B5EF4-FFF2-40B4-BE49-F238E27FC236}">
                <a16:creationId xmlns:a16="http://schemas.microsoft.com/office/drawing/2014/main" id="{15A2FE57-650B-4DFF-8D8A-4EEC5CC8F26A}"/>
              </a:ext>
            </a:extLst>
          </p:cNvPr>
          <p:cNvSpPr/>
          <p:nvPr/>
        </p:nvSpPr>
        <p:spPr>
          <a:xfrm>
            <a:off x="8624307" y="3062190"/>
            <a:ext cx="1626151" cy="479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Processors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203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 animBg="1"/>
      <p:bldP spid="71" grpId="0" animBg="1"/>
      <p:bldP spid="74" grpId="0" animBg="1"/>
      <p:bldP spid="75" grpId="0"/>
      <p:bldP spid="76" grpId="0"/>
      <p:bldP spid="77" grpId="0"/>
      <p:bldP spid="78" grpId="0" animBg="1"/>
      <p:bldP spid="79" grpId="0" animBg="1"/>
      <p:bldP spid="1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FA7BC0-3726-46C2-A3D5-A5FCEADBA7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Key Idea I: Probe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7BF65D-FE7C-4169-9199-5E0FCB669B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185050" cy="4895850"/>
          </a:xfrm>
        </p:spPr>
        <p:txBody>
          <a:bodyPr>
            <a:normAutofit/>
          </a:bodyPr>
          <a:lstStyle/>
          <a:p>
            <a:r>
              <a:rPr lang="en-US" dirty="0"/>
              <a:t>For example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Computational intensive workloads occupy processing elements for a longer time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Memory intensive workloads utilize more cache </a:t>
            </a:r>
            <a:br>
              <a:rPr lang="en-US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and memory resources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Intensive workloads increase GPU clock frequency</a:t>
            </a:r>
          </a:p>
          <a:p>
            <a:r>
              <a:rPr lang="en-US" dirty="0"/>
              <a:t>Execution time of GPU programs can work as a performance counter</a:t>
            </a:r>
          </a:p>
          <a:p>
            <a:r>
              <a:rPr lang="en-US" dirty="0"/>
              <a:t>Our idea is to time simple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probing programs (prober) </a:t>
            </a:r>
            <a:r>
              <a:rPr lang="en-US" dirty="0"/>
              <a:t>to infer victim’s GPU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3B9D4B-83E4-4B25-A480-00BDAE4E9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2D4BA2E-A73D-47B9-A59A-E0FBB3060E35}"/>
              </a:ext>
            </a:extLst>
          </p:cNvPr>
          <p:cNvSpPr/>
          <p:nvPr/>
        </p:nvSpPr>
        <p:spPr>
          <a:xfrm>
            <a:off x="8407645" y="1829651"/>
            <a:ext cx="1002055" cy="1048696"/>
          </a:xfrm>
          <a:prstGeom prst="roundRect">
            <a:avLst>
              <a:gd name="adj" fmla="val 870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CEE9E1F-CFCA-4906-B857-849B4430B3A2}"/>
              </a:ext>
            </a:extLst>
          </p:cNvPr>
          <p:cNvSpPr/>
          <p:nvPr/>
        </p:nvSpPr>
        <p:spPr>
          <a:xfrm>
            <a:off x="8401771" y="3109859"/>
            <a:ext cx="2133124" cy="2718446"/>
          </a:xfrm>
          <a:prstGeom prst="roundRect">
            <a:avLst>
              <a:gd name="adj" fmla="val 4788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  <a:p>
            <a:pPr algn="ctr"/>
            <a:endParaRPr lang="en-US" sz="2800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7" name="Picture 6" descr="Image result for hacker icon">
            <a:extLst>
              <a:ext uri="{FF2B5EF4-FFF2-40B4-BE49-F238E27FC236}">
                <a16:creationId xmlns:a16="http://schemas.microsoft.com/office/drawing/2014/main" id="{DF606596-FCBA-4A6C-A9E7-62AB17D94E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9668697" y="2235674"/>
            <a:ext cx="701555" cy="52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user">
            <a:extLst>
              <a:ext uri="{FF2B5EF4-FFF2-40B4-BE49-F238E27FC236}">
                <a16:creationId xmlns:a16="http://schemas.microsoft.com/office/drawing/2014/main" id="{554B1AFF-6A5B-41F3-ADDC-3A49FC30DA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158" y="2186903"/>
            <a:ext cx="628104" cy="628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29B7438-9D4B-401E-AD56-DE95181CB940}"/>
              </a:ext>
            </a:extLst>
          </p:cNvPr>
          <p:cNvSpPr/>
          <p:nvPr/>
        </p:nvSpPr>
        <p:spPr>
          <a:xfrm>
            <a:off x="9512088" y="1829651"/>
            <a:ext cx="1002055" cy="1048696"/>
          </a:xfrm>
          <a:prstGeom prst="roundRect">
            <a:avLst>
              <a:gd name="adj" fmla="val 8702"/>
            </a:avLst>
          </a:prstGeom>
          <a:noFill/>
          <a:ln w="285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C077C7E-38BC-433E-B6D0-07F0229B1254}"/>
              </a:ext>
            </a:extLst>
          </p:cNvPr>
          <p:cNvSpPr/>
          <p:nvPr/>
        </p:nvSpPr>
        <p:spPr>
          <a:xfrm>
            <a:off x="8512740" y="1779963"/>
            <a:ext cx="77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VM1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60B55E6-DC90-4D3B-A9E9-B102AE2CAFA4}"/>
              </a:ext>
            </a:extLst>
          </p:cNvPr>
          <p:cNvSpPr/>
          <p:nvPr/>
        </p:nvSpPr>
        <p:spPr>
          <a:xfrm>
            <a:off x="9629903" y="1779963"/>
            <a:ext cx="7791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VM2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5B47DB8-55D4-4987-81EF-0377B3D9A396}"/>
              </a:ext>
            </a:extLst>
          </p:cNvPr>
          <p:cNvSpPr/>
          <p:nvPr/>
        </p:nvSpPr>
        <p:spPr>
          <a:xfrm>
            <a:off x="9090337" y="5800999"/>
            <a:ext cx="8435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Franklin Gothic Medium" panose="020B0603020102020204" pitchFamily="34" charset="0"/>
              </a:rPr>
              <a:t>GPU</a:t>
            </a:r>
            <a:endParaRPr lang="en-US" sz="2800" dirty="0"/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B87FD8E1-A9C0-4A51-B6DD-46CEAA2E0AB7}"/>
              </a:ext>
            </a:extLst>
          </p:cNvPr>
          <p:cNvSpPr/>
          <p:nvPr/>
        </p:nvSpPr>
        <p:spPr>
          <a:xfrm>
            <a:off x="8511777" y="5184005"/>
            <a:ext cx="1901510" cy="555775"/>
          </a:xfrm>
          <a:prstGeom prst="roundRect">
            <a:avLst>
              <a:gd name="adj" fmla="val 8771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Memory</a:t>
            </a:r>
          </a:p>
        </p:txBody>
      </p:sp>
      <p:sp>
        <p:nvSpPr>
          <p:cNvPr id="60" name="Rectangle: Rounded Corners 59">
            <a:extLst>
              <a:ext uri="{FF2B5EF4-FFF2-40B4-BE49-F238E27FC236}">
                <a16:creationId xmlns:a16="http://schemas.microsoft.com/office/drawing/2014/main" id="{8D2E0E4A-9EBE-4A1F-9087-335000CCBC63}"/>
              </a:ext>
            </a:extLst>
          </p:cNvPr>
          <p:cNvSpPr/>
          <p:nvPr/>
        </p:nvSpPr>
        <p:spPr>
          <a:xfrm>
            <a:off x="8506359" y="4838800"/>
            <a:ext cx="1901510" cy="296767"/>
          </a:xfrm>
          <a:prstGeom prst="roundRect">
            <a:avLst>
              <a:gd name="adj" fmla="val 15327"/>
            </a:avLst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Cache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E986606-AC63-46D0-A573-AA635CBE4E6C}"/>
              </a:ext>
            </a:extLst>
          </p:cNvPr>
          <p:cNvGrpSpPr/>
          <p:nvPr/>
        </p:nvGrpSpPr>
        <p:grpSpPr>
          <a:xfrm>
            <a:off x="8507233" y="3511884"/>
            <a:ext cx="1901510" cy="1278478"/>
            <a:chOff x="8507233" y="3484052"/>
            <a:chExt cx="1901510" cy="12784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2B8B82-CDCA-4258-89B8-2BE77EE0C47D}"/>
                </a:ext>
              </a:extLst>
            </p:cNvPr>
            <p:cNvSpPr/>
            <p:nvPr/>
          </p:nvSpPr>
          <p:spPr>
            <a:xfrm>
              <a:off x="8507233" y="3484055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6AF9E30-0BD6-4553-85F8-0AAC3EFAA771}"/>
                </a:ext>
              </a:extLst>
            </p:cNvPr>
            <p:cNvSpPr/>
            <p:nvPr/>
          </p:nvSpPr>
          <p:spPr>
            <a:xfrm>
              <a:off x="8789987" y="3484054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F8A2B51-0FD6-4A32-BF7D-02AF4753D50B}"/>
                </a:ext>
              </a:extLst>
            </p:cNvPr>
            <p:cNvSpPr/>
            <p:nvPr/>
          </p:nvSpPr>
          <p:spPr>
            <a:xfrm>
              <a:off x="9636501" y="3484053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A8B7389-CCF7-40D0-AE1A-72A5A45639D3}"/>
                </a:ext>
              </a:extLst>
            </p:cNvPr>
            <p:cNvSpPr/>
            <p:nvPr/>
          </p:nvSpPr>
          <p:spPr>
            <a:xfrm>
              <a:off x="9072741" y="3484054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22A9B001-3EE3-4B58-94C8-8377F6694FDD}"/>
                </a:ext>
              </a:extLst>
            </p:cNvPr>
            <p:cNvSpPr/>
            <p:nvPr/>
          </p:nvSpPr>
          <p:spPr>
            <a:xfrm>
              <a:off x="9353747" y="3484053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AC4FDBD-B8DF-486B-9F03-0BB4D9AAF855}"/>
                </a:ext>
              </a:extLst>
            </p:cNvPr>
            <p:cNvSpPr/>
            <p:nvPr/>
          </p:nvSpPr>
          <p:spPr>
            <a:xfrm>
              <a:off x="9919255" y="3484053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4875E83-6397-4991-9A76-D6F2BDFFEE01}"/>
                </a:ext>
              </a:extLst>
            </p:cNvPr>
            <p:cNvSpPr/>
            <p:nvPr/>
          </p:nvSpPr>
          <p:spPr>
            <a:xfrm>
              <a:off x="10202009" y="3484052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6DFBDFC0-CB08-484D-8089-9F44E08A701B}"/>
                </a:ext>
              </a:extLst>
            </p:cNvPr>
            <p:cNvSpPr/>
            <p:nvPr/>
          </p:nvSpPr>
          <p:spPr>
            <a:xfrm>
              <a:off x="8507233" y="3748451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20BC6328-E970-4A28-AF3E-6249F28B89E0}"/>
                </a:ext>
              </a:extLst>
            </p:cNvPr>
            <p:cNvSpPr/>
            <p:nvPr/>
          </p:nvSpPr>
          <p:spPr>
            <a:xfrm>
              <a:off x="8789987" y="3748450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C8E8B68A-CFC5-4345-A0C4-F3A66E9BAB22}"/>
                </a:ext>
              </a:extLst>
            </p:cNvPr>
            <p:cNvSpPr/>
            <p:nvPr/>
          </p:nvSpPr>
          <p:spPr>
            <a:xfrm>
              <a:off x="9636501" y="3748449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B95D1FF8-6B1B-4441-ACCB-FADD3CC97F6A}"/>
                </a:ext>
              </a:extLst>
            </p:cNvPr>
            <p:cNvSpPr/>
            <p:nvPr/>
          </p:nvSpPr>
          <p:spPr>
            <a:xfrm>
              <a:off x="9072741" y="3748450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ACF47269-DE26-4412-865E-040EF30E8766}"/>
                </a:ext>
              </a:extLst>
            </p:cNvPr>
            <p:cNvSpPr/>
            <p:nvPr/>
          </p:nvSpPr>
          <p:spPr>
            <a:xfrm>
              <a:off x="9353747" y="3748449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448096B1-AE16-44FD-9A09-14CE76A94CFB}"/>
                </a:ext>
              </a:extLst>
            </p:cNvPr>
            <p:cNvSpPr/>
            <p:nvPr/>
          </p:nvSpPr>
          <p:spPr>
            <a:xfrm>
              <a:off x="9919255" y="3748449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FE5F6C-1876-48D4-B1F4-D6B3C950E6E1}"/>
                </a:ext>
              </a:extLst>
            </p:cNvPr>
            <p:cNvSpPr/>
            <p:nvPr/>
          </p:nvSpPr>
          <p:spPr>
            <a:xfrm>
              <a:off x="10202009" y="3748448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807915A4-8795-44A6-B065-B859A41844D4}"/>
                </a:ext>
              </a:extLst>
            </p:cNvPr>
            <p:cNvSpPr/>
            <p:nvPr/>
          </p:nvSpPr>
          <p:spPr>
            <a:xfrm>
              <a:off x="8507233" y="4017569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72F7DF4-BB11-4E85-82C2-E8FBF4CC785A}"/>
                </a:ext>
              </a:extLst>
            </p:cNvPr>
            <p:cNvSpPr/>
            <p:nvPr/>
          </p:nvSpPr>
          <p:spPr>
            <a:xfrm>
              <a:off x="8789987" y="4017568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277498B-E82C-4637-A343-40FD0CCC4E4C}"/>
                </a:ext>
              </a:extLst>
            </p:cNvPr>
            <p:cNvSpPr/>
            <p:nvPr/>
          </p:nvSpPr>
          <p:spPr>
            <a:xfrm>
              <a:off x="9636501" y="4017567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23B89DC1-4944-4188-8B1F-4B7350E23A9F}"/>
                </a:ext>
              </a:extLst>
            </p:cNvPr>
            <p:cNvSpPr/>
            <p:nvPr/>
          </p:nvSpPr>
          <p:spPr>
            <a:xfrm>
              <a:off x="9072741" y="4017568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D3462A5-B003-4207-8775-BFDD9DB2020D}"/>
                </a:ext>
              </a:extLst>
            </p:cNvPr>
            <p:cNvSpPr/>
            <p:nvPr/>
          </p:nvSpPr>
          <p:spPr>
            <a:xfrm>
              <a:off x="9353747" y="4017567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272B9C5-2D3B-41C1-80CC-F4B14AF0CC24}"/>
                </a:ext>
              </a:extLst>
            </p:cNvPr>
            <p:cNvSpPr/>
            <p:nvPr/>
          </p:nvSpPr>
          <p:spPr>
            <a:xfrm>
              <a:off x="9919255" y="4017567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A7D9CDE5-5D3B-47C2-8675-944840F563E2}"/>
                </a:ext>
              </a:extLst>
            </p:cNvPr>
            <p:cNvSpPr/>
            <p:nvPr/>
          </p:nvSpPr>
          <p:spPr>
            <a:xfrm>
              <a:off x="10202009" y="4017566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8E5DEEC-8ECD-488A-83C0-DC2F04504B8D}"/>
                </a:ext>
              </a:extLst>
            </p:cNvPr>
            <p:cNvSpPr/>
            <p:nvPr/>
          </p:nvSpPr>
          <p:spPr>
            <a:xfrm>
              <a:off x="8507233" y="4286684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3DB904FB-E91D-409E-A2B9-4E9926B5CD37}"/>
                </a:ext>
              </a:extLst>
            </p:cNvPr>
            <p:cNvSpPr/>
            <p:nvPr/>
          </p:nvSpPr>
          <p:spPr>
            <a:xfrm>
              <a:off x="8789987" y="4286683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AAFA643A-462A-48B3-B451-A2E32BA3239D}"/>
                </a:ext>
              </a:extLst>
            </p:cNvPr>
            <p:cNvSpPr/>
            <p:nvPr/>
          </p:nvSpPr>
          <p:spPr>
            <a:xfrm>
              <a:off x="9636501" y="4286682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73C22138-53EC-43FB-AB58-63F788DABB35}"/>
                </a:ext>
              </a:extLst>
            </p:cNvPr>
            <p:cNvSpPr/>
            <p:nvPr/>
          </p:nvSpPr>
          <p:spPr>
            <a:xfrm>
              <a:off x="9072741" y="4286683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5F1BE0B-8BDB-4C6A-B2B5-5869E3EE5B4B}"/>
                </a:ext>
              </a:extLst>
            </p:cNvPr>
            <p:cNvSpPr/>
            <p:nvPr/>
          </p:nvSpPr>
          <p:spPr>
            <a:xfrm>
              <a:off x="9353747" y="4286682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08753BC8-DA24-401B-8DC0-F3A611D7C401}"/>
                </a:ext>
              </a:extLst>
            </p:cNvPr>
            <p:cNvSpPr/>
            <p:nvPr/>
          </p:nvSpPr>
          <p:spPr>
            <a:xfrm>
              <a:off x="9919255" y="4286682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9A46088D-3646-4B5F-8722-DBF67E0A2224}"/>
                </a:ext>
              </a:extLst>
            </p:cNvPr>
            <p:cNvSpPr/>
            <p:nvPr/>
          </p:nvSpPr>
          <p:spPr>
            <a:xfrm>
              <a:off x="10202009" y="4286681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61B6687D-9118-4292-ACDB-D7F4925EFEDA}"/>
                </a:ext>
              </a:extLst>
            </p:cNvPr>
            <p:cNvSpPr/>
            <p:nvPr/>
          </p:nvSpPr>
          <p:spPr>
            <a:xfrm>
              <a:off x="8507233" y="4555797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7B99AE29-E1EB-4F13-8A93-B51263F7CA25}"/>
                </a:ext>
              </a:extLst>
            </p:cNvPr>
            <p:cNvSpPr/>
            <p:nvPr/>
          </p:nvSpPr>
          <p:spPr>
            <a:xfrm>
              <a:off x="8789987" y="4555796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AF227C3-D5D4-4814-9A7F-57BF6BC6FEEB}"/>
                </a:ext>
              </a:extLst>
            </p:cNvPr>
            <p:cNvSpPr/>
            <p:nvPr/>
          </p:nvSpPr>
          <p:spPr>
            <a:xfrm>
              <a:off x="9636501" y="4555795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DCF61896-21D5-4444-94C0-F3BE5CDA7656}"/>
                </a:ext>
              </a:extLst>
            </p:cNvPr>
            <p:cNvSpPr/>
            <p:nvPr/>
          </p:nvSpPr>
          <p:spPr>
            <a:xfrm>
              <a:off x="9072741" y="4555796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733FAB9-B086-49D9-A5FC-7525492FC3B1}"/>
                </a:ext>
              </a:extLst>
            </p:cNvPr>
            <p:cNvSpPr/>
            <p:nvPr/>
          </p:nvSpPr>
          <p:spPr>
            <a:xfrm>
              <a:off x="9353747" y="4555795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AE881032-0FEA-42EC-9AC8-4DE5D5A0D7D6}"/>
                </a:ext>
              </a:extLst>
            </p:cNvPr>
            <p:cNvSpPr/>
            <p:nvPr/>
          </p:nvSpPr>
          <p:spPr>
            <a:xfrm>
              <a:off x="9919255" y="4555795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DCC863C3-C4D6-4B7A-8117-DF3FD9E028BF}"/>
                </a:ext>
              </a:extLst>
            </p:cNvPr>
            <p:cNvSpPr/>
            <p:nvPr/>
          </p:nvSpPr>
          <p:spPr>
            <a:xfrm>
              <a:off x="10202009" y="4555794"/>
              <a:ext cx="206734" cy="20673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2FFBE2C2-37DF-4D6B-A7F8-41879FFFA750}"/>
              </a:ext>
            </a:extLst>
          </p:cNvPr>
          <p:cNvSpPr/>
          <p:nvPr/>
        </p:nvSpPr>
        <p:spPr>
          <a:xfrm>
            <a:off x="8624307" y="3062190"/>
            <a:ext cx="1626151" cy="4791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2400" dirty="0">
                <a:latin typeface="Franklin Gothic Medium" panose="020B0603020102020204" pitchFamily="34" charset="0"/>
              </a:rPr>
              <a:t>Processors</a:t>
            </a:r>
            <a:endParaRPr lang="en-US" sz="2400" dirty="0"/>
          </a:p>
        </p:txBody>
      </p:sp>
      <p:pic>
        <p:nvPicPr>
          <p:cNvPr id="2050" name="Picture 2" descr="Image result for digital wave  icon">
            <a:extLst>
              <a:ext uri="{FF2B5EF4-FFF2-40B4-BE49-F238E27FC236}">
                <a16:creationId xmlns:a16="http://schemas.microsoft.com/office/drawing/2014/main" id="{1CE2F3C2-2BDF-4567-A573-4556134C8B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85" r="18583" b="52906"/>
          <a:stretch/>
        </p:blipFill>
        <p:spPr bwMode="auto">
          <a:xfrm>
            <a:off x="10633900" y="4319249"/>
            <a:ext cx="770361" cy="47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rrow: Striped Right 9">
            <a:extLst>
              <a:ext uri="{FF2B5EF4-FFF2-40B4-BE49-F238E27FC236}">
                <a16:creationId xmlns:a16="http://schemas.microsoft.com/office/drawing/2014/main" id="{BDDEB8D4-72ED-4BC9-8FB3-BF3BA977C55E}"/>
              </a:ext>
            </a:extLst>
          </p:cNvPr>
          <p:cNvSpPr/>
          <p:nvPr/>
        </p:nvSpPr>
        <p:spPr>
          <a:xfrm rot="16200000">
            <a:off x="11401545" y="4209382"/>
            <a:ext cx="735496" cy="623728"/>
          </a:xfrm>
          <a:prstGeom prst="stripedRightArrow">
            <a:avLst>
              <a:gd name="adj1" fmla="val 47450"/>
              <a:gd name="adj2" fmla="val 5063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95B16B2-0F4E-4BD3-808C-8BA80E9A923C}"/>
              </a:ext>
            </a:extLst>
          </p:cNvPr>
          <p:cNvSpPr/>
          <p:nvPr/>
        </p:nvSpPr>
        <p:spPr>
          <a:xfrm>
            <a:off x="8457991" y="3475998"/>
            <a:ext cx="1998245" cy="1341868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Rectangle 144">
            <a:extLst>
              <a:ext uri="{FF2B5EF4-FFF2-40B4-BE49-F238E27FC236}">
                <a16:creationId xmlns:a16="http://schemas.microsoft.com/office/drawing/2014/main" id="{403B6A3C-E37B-4D68-9CF8-6A5FB2EEDB25}"/>
              </a:ext>
            </a:extLst>
          </p:cNvPr>
          <p:cNvSpPr/>
          <p:nvPr/>
        </p:nvSpPr>
        <p:spPr>
          <a:xfrm>
            <a:off x="8457991" y="4813572"/>
            <a:ext cx="1998245" cy="95237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Related image">
            <a:extLst>
              <a:ext uri="{FF2B5EF4-FFF2-40B4-BE49-F238E27FC236}">
                <a16:creationId xmlns:a16="http://schemas.microsoft.com/office/drawing/2014/main" id="{7AF1775A-28C0-4996-9B57-76CD448F7C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6861" y="2049512"/>
            <a:ext cx="876504" cy="87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6A0AC14-53A3-4B08-BE59-75ADFFF42312}"/>
              </a:ext>
            </a:extLst>
          </p:cNvPr>
          <p:cNvGrpSpPr/>
          <p:nvPr/>
        </p:nvGrpSpPr>
        <p:grpSpPr>
          <a:xfrm>
            <a:off x="10179157" y="3054007"/>
            <a:ext cx="1998245" cy="959556"/>
            <a:chOff x="10179157" y="3054007"/>
            <a:chExt cx="1998245" cy="95955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7B5E02F2-3208-460B-85CA-3F535E2E6B5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8" t="11270" r="28229" b="11468"/>
            <a:stretch/>
          </p:blipFill>
          <p:spPr>
            <a:xfrm flipH="1">
              <a:off x="10179157" y="3079588"/>
              <a:ext cx="931406" cy="933975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1C9A11D7-0303-4F50-BEE5-183038856B93}"/>
                </a:ext>
              </a:extLst>
            </p:cNvPr>
            <p:cNvSpPr/>
            <p:nvPr/>
          </p:nvSpPr>
          <p:spPr>
            <a:xfrm>
              <a:off x="11129295" y="3054007"/>
              <a:ext cx="104810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400" b="1" dirty="0"/>
                <a:t>Prober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693234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45" grpId="0" animBg="1"/>
      <p:bldP spid="14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23BFA-532A-4620-B5B2-41BC7428F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Idea II: Classify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0FAFF-C1F5-4A93-A072-0201A0A62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txBody>
          <a:bodyPr/>
          <a:lstStyle/>
          <a:p>
            <a:r>
              <a:rPr lang="en-US" dirty="0"/>
              <a:t>Prober has lower resolution compared to performance counter</a:t>
            </a:r>
          </a:p>
          <a:p>
            <a:r>
              <a:rPr lang="en-US" dirty="0"/>
              <a:t>Our idea is to use ML techniques to classify the victim’s activity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8307BC-2BA3-409A-AE37-49CBFD75D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18</a:t>
            </a:fld>
            <a:endParaRPr lang="en-US"/>
          </a:p>
        </p:txBody>
      </p:sp>
      <p:pic>
        <p:nvPicPr>
          <p:cNvPr id="3076" name="Picture 4" descr="Image result for SVM icon">
            <a:extLst>
              <a:ext uri="{FF2B5EF4-FFF2-40B4-BE49-F238E27FC236}">
                <a16:creationId xmlns:a16="http://schemas.microsoft.com/office/drawing/2014/main" id="{CC78092F-304A-4BB6-9324-24D67492D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4324" y="3616122"/>
            <a:ext cx="1344089" cy="124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D4B8D9B-80BA-4AD8-8B1D-EE357D3EFBB0}"/>
              </a:ext>
            </a:extLst>
          </p:cNvPr>
          <p:cNvSpPr txBox="1"/>
          <p:nvPr/>
        </p:nvSpPr>
        <p:spPr>
          <a:xfrm>
            <a:off x="6811376" y="4813763"/>
            <a:ext cx="1828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ML Model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EEDBBA6-C710-4219-9E68-19C60BBB5706}"/>
              </a:ext>
            </a:extLst>
          </p:cNvPr>
          <p:cNvSpPr/>
          <p:nvPr/>
        </p:nvSpPr>
        <p:spPr>
          <a:xfrm>
            <a:off x="1158754" y="4813372"/>
            <a:ext cx="10629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Prober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AC6DE2-3DC4-4726-B698-AB7F7218D9B2}"/>
              </a:ext>
            </a:extLst>
          </p:cNvPr>
          <p:cNvSpPr txBox="1"/>
          <p:nvPr/>
        </p:nvSpPr>
        <p:spPr>
          <a:xfrm>
            <a:off x="9492469" y="4859801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Victim’s GPU Activity</a:t>
            </a:r>
          </a:p>
        </p:txBody>
      </p:sp>
      <p:pic>
        <p:nvPicPr>
          <p:cNvPr id="3078" name="Picture 6" descr="Image result for gpu program icon">
            <a:extLst>
              <a:ext uri="{FF2B5EF4-FFF2-40B4-BE49-F238E27FC236}">
                <a16:creationId xmlns:a16="http://schemas.microsoft.com/office/drawing/2014/main" id="{0AA28D08-1BC1-445F-82BF-24CF3E4A92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0" t="9097" r="27946" b="8545"/>
          <a:stretch/>
        </p:blipFill>
        <p:spPr bwMode="auto">
          <a:xfrm>
            <a:off x="4186921" y="3863291"/>
            <a:ext cx="918906" cy="909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FA99AF2F-2C98-477A-8F78-3FEEF2683AED}"/>
              </a:ext>
            </a:extLst>
          </p:cNvPr>
          <p:cNvGrpSpPr/>
          <p:nvPr/>
        </p:nvGrpSpPr>
        <p:grpSpPr>
          <a:xfrm>
            <a:off x="3327315" y="4765594"/>
            <a:ext cx="2636201" cy="802093"/>
            <a:chOff x="3311959" y="4438335"/>
            <a:chExt cx="2636201" cy="80209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AC82745-4791-4C1B-A06E-8BDA5F3AD9CC}"/>
                </a:ext>
              </a:extLst>
            </p:cNvPr>
            <p:cNvSpPr/>
            <p:nvPr/>
          </p:nvSpPr>
          <p:spPr>
            <a:xfrm>
              <a:off x="3632505" y="4532542"/>
              <a:ext cx="1902765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ts val="2400"/>
                </a:lnSpc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Performance</a:t>
              </a:r>
            </a:p>
            <a:p>
              <a:pPr algn="ctr">
                <a:lnSpc>
                  <a:spcPts val="2400"/>
                </a:lnSpc>
              </a:pPr>
              <a:r>
                <a:rPr lang="en-US" sz="24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 Counters</a:t>
              </a:r>
              <a:endParaRPr lang="en-US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  <p:pic>
          <p:nvPicPr>
            <p:cNvPr id="3090" name="Picture 18" descr="File:Quotation Marks.svg">
              <a:extLst>
                <a:ext uri="{FF2B5EF4-FFF2-40B4-BE49-F238E27FC236}">
                  <a16:creationId xmlns:a16="http://schemas.microsoft.com/office/drawing/2014/main" id="{CF34A905-F383-4310-8E35-2BB8D9FF52D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7821" b="70463"/>
            <a:stretch/>
          </p:blipFill>
          <p:spPr bwMode="auto">
            <a:xfrm>
              <a:off x="3311959" y="4438335"/>
              <a:ext cx="396104" cy="3750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8" descr="File:Quotation Marks.svg">
              <a:extLst>
                <a:ext uri="{FF2B5EF4-FFF2-40B4-BE49-F238E27FC236}">
                  <a16:creationId xmlns:a16="http://schemas.microsoft.com/office/drawing/2014/main" id="{ED268C25-1E78-48C9-B786-ADA64200B625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04" t="63642"/>
            <a:stretch/>
          </p:blipFill>
          <p:spPr bwMode="auto">
            <a:xfrm>
              <a:off x="5471384" y="4692183"/>
              <a:ext cx="476776" cy="46166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Arrow: Right 9">
            <a:extLst>
              <a:ext uri="{FF2B5EF4-FFF2-40B4-BE49-F238E27FC236}">
                <a16:creationId xmlns:a16="http://schemas.microsoft.com/office/drawing/2014/main" id="{0FB08563-9287-4C31-BA65-517BC4A060DD}"/>
              </a:ext>
            </a:extLst>
          </p:cNvPr>
          <p:cNvSpPr/>
          <p:nvPr/>
        </p:nvSpPr>
        <p:spPr>
          <a:xfrm>
            <a:off x="2528166" y="4155394"/>
            <a:ext cx="564325" cy="4175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D5955CD9-223F-4580-98D4-10A1E59BD74C}"/>
              </a:ext>
            </a:extLst>
          </p:cNvPr>
          <p:cNvSpPr/>
          <p:nvPr/>
        </p:nvSpPr>
        <p:spPr>
          <a:xfrm>
            <a:off x="5974990" y="4179598"/>
            <a:ext cx="564325" cy="4175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173047B2-4339-49A8-89B0-B1385B1B0C48}"/>
              </a:ext>
            </a:extLst>
          </p:cNvPr>
          <p:cNvSpPr/>
          <p:nvPr/>
        </p:nvSpPr>
        <p:spPr>
          <a:xfrm>
            <a:off x="8928144" y="4179598"/>
            <a:ext cx="564325" cy="4175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7B7B595D-E100-4BF8-8211-26C39AEE6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9925" t="9174" r="7270" b="8881"/>
          <a:stretch/>
        </p:blipFill>
        <p:spPr>
          <a:xfrm>
            <a:off x="1125109" y="3804920"/>
            <a:ext cx="1130211" cy="111845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026E9A-141B-4477-8B8B-10B9001D7EAA}"/>
              </a:ext>
            </a:extLst>
          </p:cNvPr>
          <p:cNvGrpSpPr/>
          <p:nvPr/>
        </p:nvGrpSpPr>
        <p:grpSpPr>
          <a:xfrm>
            <a:off x="9982200" y="4033419"/>
            <a:ext cx="767080" cy="730319"/>
            <a:chOff x="9982200" y="4033419"/>
            <a:chExt cx="767080" cy="730319"/>
          </a:xfrm>
        </p:grpSpPr>
        <p:pic>
          <p:nvPicPr>
            <p:cNvPr id="3092" name="Picture 20" descr="Image result for application icon">
              <a:extLst>
                <a:ext uri="{FF2B5EF4-FFF2-40B4-BE49-F238E27FC236}">
                  <a16:creationId xmlns:a16="http://schemas.microsoft.com/office/drawing/2014/main" id="{F1DEA594-5B72-4D6B-AE56-0362F6E62B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82200" y="4033419"/>
              <a:ext cx="767080" cy="730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Image result for gear icon">
              <a:extLst>
                <a:ext uri="{FF2B5EF4-FFF2-40B4-BE49-F238E27FC236}">
                  <a16:creationId xmlns:a16="http://schemas.microsoft.com/office/drawing/2014/main" id="{EDF56088-1B95-4299-B213-F9847D33F0B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93839" y="4481482"/>
              <a:ext cx="226060" cy="2260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91631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/>
      <p:bldP spid="10" grpId="0" animBg="1"/>
      <p:bldP spid="22" grpId="0" animBg="1"/>
      <p:bldP spid="2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FFB7-04DA-437D-B694-9420F2F2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5781-8129-4D53-8128-FCD05AA3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Attack challenges and key ideas</a:t>
            </a:r>
          </a:p>
          <a:p>
            <a:r>
              <a:rPr lang="en-US" dirty="0"/>
              <a:t>Method Details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CD0F5-7278-4F75-B13D-22694289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474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BDCE4-4FFA-484A-B2CC-7E3558A3B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027"/>
            <a:ext cx="10515600" cy="1325563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EC2DDB-3C0A-4ABE-B168-8A085A0288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01504"/>
            <a:ext cx="10515600" cy="3076255"/>
          </a:xfrm>
        </p:spPr>
        <p:txBody>
          <a:bodyPr/>
          <a:lstStyle/>
          <a:p>
            <a:r>
              <a:rPr lang="en-US" dirty="0"/>
              <a:t>GPUs have been widely adopted in the cloud to process offloaded tasks from mobile and IoT devices</a:t>
            </a:r>
          </a:p>
          <a:p>
            <a:r>
              <a:rPr lang="en-US" dirty="0"/>
              <a:t>However, sharing the GPU has potential security concerns</a:t>
            </a:r>
          </a:p>
          <a:p>
            <a:r>
              <a:rPr lang="en-US" dirty="0"/>
              <a:t>The recent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GPU virtualization </a:t>
            </a:r>
            <a:r>
              <a:rPr lang="en-US" dirty="0"/>
              <a:t>support eliminates existing attacks</a:t>
            </a:r>
          </a:p>
          <a:p>
            <a:r>
              <a:rPr lang="en-US" dirty="0"/>
              <a:t>This work shows that even with GPU virtualization, we can still perform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side channel attacks </a:t>
            </a:r>
            <a:r>
              <a:rPr lang="en-US" dirty="0"/>
              <a:t>and infer other user’s GPU activity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A594A6-B6E8-4E0D-8075-196A94C354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</a:t>
            </a:fld>
            <a:endParaRPr lang="en-US"/>
          </a:p>
        </p:txBody>
      </p:sp>
      <p:sp>
        <p:nvSpPr>
          <p:cNvPr id="5" name="Rectangle: Rounded Corners 6">
            <a:extLst>
              <a:ext uri="{FF2B5EF4-FFF2-40B4-BE49-F238E27FC236}">
                <a16:creationId xmlns:a16="http://schemas.microsoft.com/office/drawing/2014/main" id="{81373C20-D19B-294D-BE2B-74E2FCC62978}"/>
              </a:ext>
            </a:extLst>
          </p:cNvPr>
          <p:cNvSpPr/>
          <p:nvPr/>
        </p:nvSpPr>
        <p:spPr>
          <a:xfrm>
            <a:off x="2410349" y="4341112"/>
            <a:ext cx="1742157" cy="2179947"/>
          </a:xfrm>
          <a:prstGeom prst="roundRect">
            <a:avLst>
              <a:gd name="adj" fmla="val 870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8">
            <a:extLst>
              <a:ext uri="{FF2B5EF4-FFF2-40B4-BE49-F238E27FC236}">
                <a16:creationId xmlns:a16="http://schemas.microsoft.com/office/drawing/2014/main" id="{48FE6DFE-C006-664D-B178-8879023C45CD}"/>
              </a:ext>
            </a:extLst>
          </p:cNvPr>
          <p:cNvSpPr/>
          <p:nvPr/>
        </p:nvSpPr>
        <p:spPr>
          <a:xfrm>
            <a:off x="2513177" y="5899217"/>
            <a:ext cx="1536499" cy="476248"/>
          </a:xfrm>
          <a:prstGeom prst="roundRect">
            <a:avLst>
              <a:gd name="adj" fmla="val 87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GPU</a:t>
            </a:r>
          </a:p>
        </p:txBody>
      </p:sp>
      <p:pic>
        <p:nvPicPr>
          <p:cNvPr id="7" name="Picture 6" descr="Image result for hacker icon">
            <a:extLst>
              <a:ext uri="{FF2B5EF4-FFF2-40B4-BE49-F238E27FC236}">
                <a16:creationId xmlns:a16="http://schemas.microsoft.com/office/drawing/2014/main" id="{045646A8-B6FC-C44A-9A78-E62E19D9CF2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3334530" y="4515702"/>
            <a:ext cx="752072" cy="5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user">
            <a:extLst>
              <a:ext uri="{FF2B5EF4-FFF2-40B4-BE49-F238E27FC236}">
                <a16:creationId xmlns:a16="http://schemas.microsoft.com/office/drawing/2014/main" id="{E44A0846-1FCF-484F-B8A1-820EAEC050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735" y="4461940"/>
            <a:ext cx="673331" cy="6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12">
            <a:extLst>
              <a:ext uri="{FF2B5EF4-FFF2-40B4-BE49-F238E27FC236}">
                <a16:creationId xmlns:a16="http://schemas.microsoft.com/office/drawing/2014/main" id="{A73A1935-EB8F-5247-99F5-6B9739D47480}"/>
              </a:ext>
            </a:extLst>
          </p:cNvPr>
          <p:cNvSpPr/>
          <p:nvPr/>
        </p:nvSpPr>
        <p:spPr>
          <a:xfrm>
            <a:off x="7248340" y="4344373"/>
            <a:ext cx="1074208" cy="1633644"/>
          </a:xfrm>
          <a:prstGeom prst="roundRect">
            <a:avLst>
              <a:gd name="adj" fmla="val 870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13">
            <a:extLst>
              <a:ext uri="{FF2B5EF4-FFF2-40B4-BE49-F238E27FC236}">
                <a16:creationId xmlns:a16="http://schemas.microsoft.com/office/drawing/2014/main" id="{7386A0F7-40BA-1F4D-96B9-ED6C54781927}"/>
              </a:ext>
            </a:extLst>
          </p:cNvPr>
          <p:cNvSpPr/>
          <p:nvPr/>
        </p:nvSpPr>
        <p:spPr>
          <a:xfrm>
            <a:off x="7248340" y="6044811"/>
            <a:ext cx="2286720" cy="476248"/>
          </a:xfrm>
          <a:prstGeom prst="roundRect">
            <a:avLst>
              <a:gd name="adj" fmla="val 87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GPU</a:t>
            </a:r>
          </a:p>
        </p:txBody>
      </p:sp>
      <p:pic>
        <p:nvPicPr>
          <p:cNvPr id="11" name="Picture 6" descr="Image result for hacker icon">
            <a:extLst>
              <a:ext uri="{FF2B5EF4-FFF2-40B4-BE49-F238E27FC236}">
                <a16:creationId xmlns:a16="http://schemas.microsoft.com/office/drawing/2014/main" id="{2FA6DB68-E8E5-8B4F-9B25-4CC52C40D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8621920" y="4798217"/>
            <a:ext cx="752072" cy="565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Image result for user">
            <a:extLst>
              <a:ext uri="{FF2B5EF4-FFF2-40B4-BE49-F238E27FC236}">
                <a16:creationId xmlns:a16="http://schemas.microsoft.com/office/drawing/2014/main" id="{7E2BA31E-FFFF-2846-9289-28574F054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778" y="4742272"/>
            <a:ext cx="673331" cy="673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: Rounded Corners 16">
            <a:extLst>
              <a:ext uri="{FF2B5EF4-FFF2-40B4-BE49-F238E27FC236}">
                <a16:creationId xmlns:a16="http://schemas.microsoft.com/office/drawing/2014/main" id="{BE75FB36-8D2C-D04A-810D-F4C3A66AD284}"/>
              </a:ext>
            </a:extLst>
          </p:cNvPr>
          <p:cNvSpPr/>
          <p:nvPr/>
        </p:nvSpPr>
        <p:spPr>
          <a:xfrm>
            <a:off x="8460852" y="4344373"/>
            <a:ext cx="1074208" cy="1633644"/>
          </a:xfrm>
          <a:prstGeom prst="roundRect">
            <a:avLst>
              <a:gd name="adj" fmla="val 8702"/>
            </a:avLst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7">
            <a:extLst>
              <a:ext uri="{FF2B5EF4-FFF2-40B4-BE49-F238E27FC236}">
                <a16:creationId xmlns:a16="http://schemas.microsoft.com/office/drawing/2014/main" id="{A1CC0D86-0C6B-F648-9703-DE9C78A5A058}"/>
              </a:ext>
            </a:extLst>
          </p:cNvPr>
          <p:cNvSpPr/>
          <p:nvPr/>
        </p:nvSpPr>
        <p:spPr>
          <a:xfrm>
            <a:off x="2513176" y="5317409"/>
            <a:ext cx="1536499" cy="476248"/>
          </a:xfrm>
          <a:prstGeom prst="roundRect">
            <a:avLst>
              <a:gd name="adj" fmla="val 87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Library</a:t>
            </a:r>
          </a:p>
        </p:txBody>
      </p:sp>
      <p:sp>
        <p:nvSpPr>
          <p:cNvPr id="15" name="Rectangle: Rounded Corners 18">
            <a:extLst>
              <a:ext uri="{FF2B5EF4-FFF2-40B4-BE49-F238E27FC236}">
                <a16:creationId xmlns:a16="http://schemas.microsoft.com/office/drawing/2014/main" id="{480CCEAD-462A-9544-944C-27103CC521CC}"/>
              </a:ext>
            </a:extLst>
          </p:cNvPr>
          <p:cNvSpPr/>
          <p:nvPr/>
        </p:nvSpPr>
        <p:spPr>
          <a:xfrm>
            <a:off x="7299929" y="5546228"/>
            <a:ext cx="971031" cy="357668"/>
          </a:xfrm>
          <a:prstGeom prst="roundRect">
            <a:avLst>
              <a:gd name="adj" fmla="val 87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Library</a:t>
            </a:r>
          </a:p>
        </p:txBody>
      </p:sp>
      <p:sp>
        <p:nvSpPr>
          <p:cNvPr id="16" name="Rectangle: Rounded Corners 20">
            <a:extLst>
              <a:ext uri="{FF2B5EF4-FFF2-40B4-BE49-F238E27FC236}">
                <a16:creationId xmlns:a16="http://schemas.microsoft.com/office/drawing/2014/main" id="{715405EB-90EF-B54A-BCBB-48221251071F}"/>
              </a:ext>
            </a:extLst>
          </p:cNvPr>
          <p:cNvSpPr/>
          <p:nvPr/>
        </p:nvSpPr>
        <p:spPr>
          <a:xfrm>
            <a:off x="8512441" y="5552764"/>
            <a:ext cx="971031" cy="357668"/>
          </a:xfrm>
          <a:prstGeom prst="roundRect">
            <a:avLst>
              <a:gd name="adj" fmla="val 8702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Library</a:t>
            </a:r>
          </a:p>
        </p:txBody>
      </p:sp>
      <p:sp>
        <p:nvSpPr>
          <p:cNvPr id="17" name="Arrow: Right 21">
            <a:extLst>
              <a:ext uri="{FF2B5EF4-FFF2-40B4-BE49-F238E27FC236}">
                <a16:creationId xmlns:a16="http://schemas.microsoft.com/office/drawing/2014/main" id="{B2D7B902-99C1-5E4A-A55B-2B92EBBEDAA6}"/>
              </a:ext>
            </a:extLst>
          </p:cNvPr>
          <p:cNvSpPr/>
          <p:nvPr/>
        </p:nvSpPr>
        <p:spPr>
          <a:xfrm>
            <a:off x="4949074" y="5297983"/>
            <a:ext cx="1464251" cy="484569"/>
          </a:xfrm>
          <a:prstGeom prst="right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96DEC4-5192-004B-9B6C-F4E969F19839}"/>
              </a:ext>
            </a:extLst>
          </p:cNvPr>
          <p:cNvSpPr/>
          <p:nvPr/>
        </p:nvSpPr>
        <p:spPr>
          <a:xfrm>
            <a:off x="4418273" y="4759291"/>
            <a:ext cx="25600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GPU Virtualization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C12470D-7D1F-E846-AFC7-459989EA7E10}"/>
              </a:ext>
            </a:extLst>
          </p:cNvPr>
          <p:cNvSpPr/>
          <p:nvPr/>
        </p:nvSpPr>
        <p:spPr>
          <a:xfrm>
            <a:off x="7433528" y="4331036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VM1</a:t>
            </a:r>
            <a:endParaRPr lang="en-US" dirty="0"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3B9A80-DA7D-2D46-8319-92939764526F}"/>
              </a:ext>
            </a:extLst>
          </p:cNvPr>
          <p:cNvSpPr/>
          <p:nvPr/>
        </p:nvSpPr>
        <p:spPr>
          <a:xfrm>
            <a:off x="8658760" y="4331036"/>
            <a:ext cx="6783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VM2</a:t>
            </a:r>
            <a:endParaRPr lang="en-US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83752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B8ED54-A7F6-4F31-98B6-3BAA47B4C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Probing Program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CFCF16-CF1C-45F7-95DA-EA4C4AA26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20</a:t>
            </a:fld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A580084-F0B3-45E1-A1A1-00423C09CB6E}"/>
              </a:ext>
            </a:extLst>
          </p:cNvPr>
          <p:cNvGrpSpPr/>
          <p:nvPr/>
        </p:nvGrpSpPr>
        <p:grpSpPr>
          <a:xfrm>
            <a:off x="838200" y="1920241"/>
            <a:ext cx="4298797" cy="3046805"/>
            <a:chOff x="838200" y="1920241"/>
            <a:chExt cx="4298797" cy="304680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81FB07B-328E-4257-ABD2-CF099C17A7AF}"/>
                </a:ext>
              </a:extLst>
            </p:cNvPr>
            <p:cNvSpPr txBox="1"/>
            <p:nvPr/>
          </p:nvSpPr>
          <p:spPr>
            <a:xfrm>
              <a:off x="838200" y="1920241"/>
              <a:ext cx="3466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Franklin Gothic Medium" panose="020B0603020102020204" pitchFamily="34" charset="0"/>
                </a:rPr>
                <a:t>OpenCL Kernel*: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A1C67207-F90D-45CA-8D74-94FDB7469B70}"/>
                </a:ext>
              </a:extLst>
            </p:cNvPr>
            <p:cNvSpPr txBox="1"/>
            <p:nvPr/>
          </p:nvSpPr>
          <p:spPr>
            <a:xfrm>
              <a:off x="838200" y="2381723"/>
              <a:ext cx="4298797" cy="25853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__kernel void prober(</a:t>
              </a:r>
            </a:p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__global float* input</a:t>
              </a:r>
            </a:p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__global float* output</a:t>
              </a:r>
            </a:p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__global int 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idx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) </a:t>
              </a:r>
            </a:p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{</a:t>
              </a:r>
            </a:p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    output[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idx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]=    	input[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idx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]*input[</a:t>
              </a:r>
              <a:r>
                <a:rPr lang="en-US" b="1" dirty="0" err="1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idx</a:t>
              </a:r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];</a:t>
              </a:r>
            </a:p>
            <a:p>
              <a:r>
                <a:rPr lang="en-US" b="1" dirty="0">
                  <a:solidFill>
                    <a:schemeClr val="bg2">
                      <a:lumMod val="50000"/>
                    </a:schemeClr>
                  </a:solidFill>
                  <a:latin typeface="Courier New" panose="02070309020205020404" pitchFamily="49" charset="0"/>
                  <a:cs typeface="Courier New" panose="02070309020205020404" pitchFamily="49" charset="0"/>
                </a:rPr>
                <a:t>}</a:t>
              </a:r>
            </a:p>
            <a:p>
              <a:endParaRPr lang="en-US" b="1" dirty="0">
                <a:solidFill>
                  <a:schemeClr val="bg2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endParaRPr>
            </a:p>
          </p:txBody>
        </p:sp>
      </p:grpSp>
      <p:sp>
        <p:nvSpPr>
          <p:cNvPr id="8" name="Arrow: Right 7">
            <a:extLst>
              <a:ext uri="{FF2B5EF4-FFF2-40B4-BE49-F238E27FC236}">
                <a16:creationId xmlns:a16="http://schemas.microsoft.com/office/drawing/2014/main" id="{56E78155-2C3C-4E74-8B4E-8E553187BEAE}"/>
              </a:ext>
            </a:extLst>
          </p:cNvPr>
          <p:cNvSpPr/>
          <p:nvPr/>
        </p:nvSpPr>
        <p:spPr>
          <a:xfrm>
            <a:off x="5452708" y="3283993"/>
            <a:ext cx="413781" cy="4175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2D6B03C-5F13-43DD-B8A2-403DE1DAB289}"/>
              </a:ext>
            </a:extLst>
          </p:cNvPr>
          <p:cNvSpPr/>
          <p:nvPr/>
        </p:nvSpPr>
        <p:spPr>
          <a:xfrm>
            <a:off x="7738387" y="3305655"/>
            <a:ext cx="413781" cy="4175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Left Bracket 9">
            <a:extLst>
              <a:ext uri="{FF2B5EF4-FFF2-40B4-BE49-F238E27FC236}">
                <a16:creationId xmlns:a16="http://schemas.microsoft.com/office/drawing/2014/main" id="{596ADB52-16B3-4E65-B307-AAB75A8B186D}"/>
              </a:ext>
            </a:extLst>
          </p:cNvPr>
          <p:cNvSpPr/>
          <p:nvPr/>
        </p:nvSpPr>
        <p:spPr>
          <a:xfrm rot="16200000">
            <a:off x="2916336" y="2990154"/>
            <a:ext cx="224446" cy="3588017"/>
          </a:xfrm>
          <a:prstGeom prst="leftBracke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230ABD7-3A7C-4B1B-9220-6C8F79F035DC}"/>
              </a:ext>
            </a:extLst>
          </p:cNvPr>
          <p:cNvSpPr txBox="1"/>
          <p:nvPr/>
        </p:nvSpPr>
        <p:spPr>
          <a:xfrm>
            <a:off x="1178669" y="5181191"/>
            <a:ext cx="346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Execute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N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 times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55993CF-7F63-4B54-A4DD-6DED0AE4617C}"/>
              </a:ext>
            </a:extLst>
          </p:cNvPr>
          <p:cNvGrpSpPr/>
          <p:nvPr/>
        </p:nvGrpSpPr>
        <p:grpSpPr>
          <a:xfrm>
            <a:off x="4577146" y="2478891"/>
            <a:ext cx="3763292" cy="480262"/>
            <a:chOff x="4577146" y="2478891"/>
            <a:chExt cx="3763292" cy="480262"/>
          </a:xfrm>
        </p:grpSpPr>
        <p:sp>
          <p:nvSpPr>
            <p:cNvPr id="12" name="Arrow: Right 11">
              <a:extLst>
                <a:ext uri="{FF2B5EF4-FFF2-40B4-BE49-F238E27FC236}">
                  <a16:creationId xmlns:a16="http://schemas.microsoft.com/office/drawing/2014/main" id="{4D814E31-A517-429B-B67D-07FEF18128AB}"/>
                </a:ext>
              </a:extLst>
            </p:cNvPr>
            <p:cNvSpPr/>
            <p:nvPr/>
          </p:nvSpPr>
          <p:spPr>
            <a:xfrm rot="9000000">
              <a:off x="4577146" y="2708634"/>
              <a:ext cx="413781" cy="2505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0967EAF-9E64-4C07-9B57-CB8BF44619A2}"/>
                </a:ext>
              </a:extLst>
            </p:cNvPr>
            <p:cNvSpPr txBox="1"/>
            <p:nvPr/>
          </p:nvSpPr>
          <p:spPr>
            <a:xfrm>
              <a:off x="4874030" y="2478891"/>
              <a:ext cx="346640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Input and output array</a:t>
              </a: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EAC869A-AA29-4420-8913-FAA4602E00C4}"/>
              </a:ext>
            </a:extLst>
          </p:cNvPr>
          <p:cNvGrpSpPr/>
          <p:nvPr/>
        </p:nvGrpSpPr>
        <p:grpSpPr>
          <a:xfrm>
            <a:off x="3873997" y="3350519"/>
            <a:ext cx="4285682" cy="461665"/>
            <a:chOff x="4015221" y="3346909"/>
            <a:chExt cx="4285682" cy="461665"/>
          </a:xfrm>
        </p:grpSpPr>
        <p:sp>
          <p:nvSpPr>
            <p:cNvPr id="14" name="Arrow: Right 13">
              <a:extLst>
                <a:ext uri="{FF2B5EF4-FFF2-40B4-BE49-F238E27FC236}">
                  <a16:creationId xmlns:a16="http://schemas.microsoft.com/office/drawing/2014/main" id="{EE60C6E3-816A-4F10-8128-F48D5F4627E2}"/>
                </a:ext>
              </a:extLst>
            </p:cNvPr>
            <p:cNvSpPr/>
            <p:nvPr/>
          </p:nvSpPr>
          <p:spPr>
            <a:xfrm rot="11529384">
              <a:off x="4015221" y="3370281"/>
              <a:ext cx="413781" cy="25051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51C699-A3E9-4F43-B7FE-6A0362C5AA0D}"/>
                </a:ext>
              </a:extLst>
            </p:cNvPr>
            <p:cNvSpPr txBox="1"/>
            <p:nvPr/>
          </p:nvSpPr>
          <p:spPr>
            <a:xfrm>
              <a:off x="4450742" y="3346909"/>
              <a:ext cx="385016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accent2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A random location in array</a:t>
              </a:r>
            </a:p>
          </p:txBody>
        </p:sp>
      </p:grpSp>
      <p:pic>
        <p:nvPicPr>
          <p:cNvPr id="17" name="Picture 4" descr="Related image">
            <a:extLst>
              <a:ext uri="{FF2B5EF4-FFF2-40B4-BE49-F238E27FC236}">
                <a16:creationId xmlns:a16="http://schemas.microsoft.com/office/drawing/2014/main" id="{E1C2DC9C-A426-406C-8DEF-19D409312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5163" y="2776091"/>
            <a:ext cx="1251140" cy="1251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3FE0791-1E8E-4D95-A778-55CCE9016520}"/>
              </a:ext>
            </a:extLst>
          </p:cNvPr>
          <p:cNvSpPr txBox="1"/>
          <p:nvPr/>
        </p:nvSpPr>
        <p:spPr>
          <a:xfrm>
            <a:off x="5067529" y="5211264"/>
            <a:ext cx="3466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Time each execution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0EBA31A-1E96-4A04-AC33-F2AACA7CEE8E}"/>
              </a:ext>
            </a:extLst>
          </p:cNvPr>
          <p:cNvSpPr txBox="1"/>
          <p:nvPr/>
        </p:nvSpPr>
        <p:spPr>
          <a:xfrm>
            <a:off x="8764635" y="5210448"/>
            <a:ext cx="28086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Fingerprint of victim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73B8A00-1C51-4FB0-8855-1910FC2D9E3C}"/>
              </a:ext>
            </a:extLst>
          </p:cNvPr>
          <p:cNvGrpSpPr/>
          <p:nvPr/>
        </p:nvGrpSpPr>
        <p:grpSpPr>
          <a:xfrm>
            <a:off x="8111899" y="2191994"/>
            <a:ext cx="3364887" cy="2656112"/>
            <a:chOff x="8060406" y="2191994"/>
            <a:chExt cx="3364887" cy="2656112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6726598-D3F8-4BF8-93EA-53B038224386}"/>
                </a:ext>
              </a:extLst>
            </p:cNvPr>
            <p:cNvGrpSpPr/>
            <p:nvPr/>
          </p:nvGrpSpPr>
          <p:grpSpPr>
            <a:xfrm>
              <a:off x="8541268" y="2570480"/>
              <a:ext cx="2884025" cy="1853123"/>
              <a:chOff x="8973579" y="2923559"/>
              <a:chExt cx="2884025" cy="1972827"/>
            </a:xfrm>
          </p:grpSpPr>
          <p:pic>
            <p:nvPicPr>
              <p:cNvPr id="2050" name="Picture 2" descr="https://lh3.googleusercontent.com/rjZZso4VMq72Nxn4y6xHqEpEpQqCopkFeiL9mgUFyDHLhHXvdJHQJU7ClcPP3gRP66A4ZHqVvXu-iY_OaEJYM2SoN98msvFC8DN8Lhal7uR1AgHWI7J9MuvFOsoyfkQbB3IUFsl4wNA">
                <a:extLst>
                  <a:ext uri="{FF2B5EF4-FFF2-40B4-BE49-F238E27FC236}">
                    <a16:creationId xmlns:a16="http://schemas.microsoft.com/office/drawing/2014/main" id="{C708824E-97BA-4236-B293-794D1065269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444" t="12867" r="41093" b="14380"/>
              <a:stretch/>
            </p:blipFill>
            <p:spPr bwMode="auto">
              <a:xfrm>
                <a:off x="8997432" y="3030379"/>
                <a:ext cx="2744274" cy="18660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9B6A62FB-031C-4420-A78F-807E0B90BCF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97432" y="2923559"/>
                <a:ext cx="0" cy="191986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8808A3D1-7321-4A58-AB5C-F129F27A1BE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8973579" y="4832608"/>
                <a:ext cx="2884025" cy="1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B82836B-EB91-4960-96E1-8FDFAB0A8913}"/>
                </a:ext>
              </a:extLst>
            </p:cNvPr>
            <p:cNvSpPr txBox="1"/>
            <p:nvPr/>
          </p:nvSpPr>
          <p:spPr>
            <a:xfrm>
              <a:off x="8578944" y="4386441"/>
              <a:ext cx="280867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 panose="020B0603020102020204" pitchFamily="34" charset="0"/>
                </a:rPr>
                <a:t>Execution #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8FB1F12-14C1-4E01-9892-06BFCEE3DCE2}"/>
                </a:ext>
              </a:extLst>
            </p:cNvPr>
            <p:cNvSpPr txBox="1"/>
            <p:nvPr/>
          </p:nvSpPr>
          <p:spPr>
            <a:xfrm>
              <a:off x="8060406" y="2191994"/>
              <a:ext cx="1009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>
                  <a:latin typeface="Franklin Gothic Medium" panose="020B0603020102020204" pitchFamily="34" charset="0"/>
                </a:rPr>
                <a:t>Time</a:t>
              </a: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E577422A-98C4-4995-A68B-158AF8C978E1}"/>
              </a:ext>
            </a:extLst>
          </p:cNvPr>
          <p:cNvSpPr txBox="1"/>
          <p:nvPr/>
        </p:nvSpPr>
        <p:spPr>
          <a:xfrm>
            <a:off x="307341" y="6317264"/>
            <a:ext cx="55591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*Our attack is based on Intel’s integrated GPU</a:t>
            </a:r>
          </a:p>
        </p:txBody>
      </p:sp>
    </p:spTree>
    <p:extLst>
      <p:ext uri="{BB962C8B-B14F-4D97-AF65-F5344CB8AC3E}">
        <p14:creationId xmlns:p14="http://schemas.microsoft.com/office/powerpoint/2010/main" val="2846626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  <p:bldP spid="18" grpId="0"/>
      <p:bldP spid="26" grpId="0"/>
      <p:bldP spid="3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5DB5-E7FF-4A66-B5DB-A876299C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5FD74-CE8E-49F1-85E2-3F92CBD4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56" y="1843096"/>
            <a:ext cx="11500003" cy="613930"/>
          </a:xfrm>
        </p:spPr>
        <p:txBody>
          <a:bodyPr>
            <a:normAutofit fontScale="92500"/>
          </a:bodyPr>
          <a:lstStyle/>
          <a:p>
            <a:r>
              <a:rPr lang="en-US" dirty="0"/>
              <a:t>The trace of execution times (fingerprint) differs for different victim activities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42182-5DF1-43E2-AFCD-1165DF32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21</a:t>
            </a:fld>
            <a:endParaRPr lang="en-US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3009FC8-28C3-47EE-81EC-0D1DBAAAF1BC}"/>
              </a:ext>
            </a:extLst>
          </p:cNvPr>
          <p:cNvGrpSpPr/>
          <p:nvPr/>
        </p:nvGrpSpPr>
        <p:grpSpPr>
          <a:xfrm>
            <a:off x="423843" y="2708096"/>
            <a:ext cx="3762602" cy="3241290"/>
            <a:chOff x="423843" y="2590904"/>
            <a:chExt cx="3762602" cy="3580884"/>
          </a:xfrm>
        </p:grpSpPr>
        <p:pic>
          <p:nvPicPr>
            <p:cNvPr id="3090" name="Picture 18" descr="https://lh3.googleusercontent.com/ufh5eeteKYHBF66rcAybeqrogIOTLJr2PqRod46V1Hzzjn77sxwQnjVuI3YA6QAeTK3hXz1ASy1CytYsxGcraRZOLn490e6Pb_Njibv1CxQErhNa4sBHaBIAcZdxQo5pOscfEUxmaeQ">
              <a:extLst>
                <a:ext uri="{FF2B5EF4-FFF2-40B4-BE49-F238E27FC236}">
                  <a16:creationId xmlns:a16="http://schemas.microsoft.com/office/drawing/2014/main" id="{F4F1DA48-8ED6-42CA-87A9-93C85FF161D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7" r="49468"/>
            <a:stretch/>
          </p:blipFill>
          <p:spPr bwMode="auto">
            <a:xfrm>
              <a:off x="668672" y="3354419"/>
              <a:ext cx="3272944" cy="2499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4" name="Straight Arrow Connector 53">
              <a:extLst>
                <a:ext uri="{FF2B5EF4-FFF2-40B4-BE49-F238E27FC236}">
                  <a16:creationId xmlns:a16="http://schemas.microsoft.com/office/drawing/2014/main" id="{0B77BA83-735C-4FA2-9187-7BB9652C020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0182" y="3323939"/>
              <a:ext cx="0" cy="20116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B723FFDE-B99E-42F5-9504-2857551996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5614" y="5342429"/>
              <a:ext cx="2850831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D94052F1-1882-45AF-91FC-EC2CDD1DBC05}"/>
                </a:ext>
              </a:extLst>
            </p:cNvPr>
            <p:cNvSpPr txBox="1"/>
            <p:nvPr/>
          </p:nvSpPr>
          <p:spPr>
            <a:xfrm>
              <a:off x="423843" y="2964674"/>
              <a:ext cx="1402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Franklin Gothic Medium" panose="020B0603020102020204" pitchFamily="34" charset="0"/>
                </a:rPr>
                <a:t>Time (ns)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4A5F3873-301C-44D6-91B4-92F6D0D10753}"/>
                </a:ext>
              </a:extLst>
            </p:cNvPr>
            <p:cNvSpPr txBox="1"/>
            <p:nvPr/>
          </p:nvSpPr>
          <p:spPr>
            <a:xfrm>
              <a:off x="1777154" y="5771678"/>
              <a:ext cx="1965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Franklin Gothic Medium" panose="020B0603020102020204" pitchFamily="34" charset="0"/>
                </a:rPr>
                <a:t>Execution #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40D21CA9-2D1D-4350-A80E-3028B2CD4982}"/>
                </a:ext>
              </a:extLst>
            </p:cNvPr>
            <p:cNvSpPr txBox="1"/>
            <p:nvPr/>
          </p:nvSpPr>
          <p:spPr>
            <a:xfrm>
              <a:off x="2181312" y="2590904"/>
              <a:ext cx="96316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Idle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26FDF00F-3ED3-48C8-BDC4-81E55E66F9B4}"/>
              </a:ext>
            </a:extLst>
          </p:cNvPr>
          <p:cNvGrpSpPr/>
          <p:nvPr/>
        </p:nvGrpSpPr>
        <p:grpSpPr>
          <a:xfrm>
            <a:off x="4191171" y="2790715"/>
            <a:ext cx="3762602" cy="3158671"/>
            <a:chOff x="4191171" y="2682179"/>
            <a:chExt cx="3762602" cy="3489609"/>
          </a:xfrm>
        </p:grpSpPr>
        <p:pic>
          <p:nvPicPr>
            <p:cNvPr id="3092" name="Picture 20" descr="https://lh5.googleusercontent.com/o1ZzvpOmY_ReQtHvH3bKIhnE5Oy6lVZNTNkipY2fjg8wJ3FuXlT7Zbr_K7oPV-8BTQT3ZZ_BFViGcv_RNS3NmC153I0K0dZGds2fRo-cJTviIpSmExvuV_8bk42c8NYkL0kwww7LAm0">
              <a:extLst>
                <a:ext uri="{FF2B5EF4-FFF2-40B4-BE49-F238E27FC236}">
                  <a16:creationId xmlns:a16="http://schemas.microsoft.com/office/drawing/2014/main" id="{70C8F83B-6F65-44F3-8A09-794A8508BD1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7" r="49542"/>
            <a:stretch/>
          </p:blipFill>
          <p:spPr bwMode="auto">
            <a:xfrm>
              <a:off x="4425181" y="3334340"/>
              <a:ext cx="3272944" cy="249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5" name="Straight Arrow Connector 64">
              <a:extLst>
                <a:ext uri="{FF2B5EF4-FFF2-40B4-BE49-F238E27FC236}">
                  <a16:creationId xmlns:a16="http://schemas.microsoft.com/office/drawing/2014/main" id="{70B38A47-4D2E-440C-B3E0-B5FEDA12EEA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17510" y="3323939"/>
              <a:ext cx="0" cy="20116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Arrow Connector 65">
              <a:extLst>
                <a:ext uri="{FF2B5EF4-FFF2-40B4-BE49-F238E27FC236}">
                  <a16:creationId xmlns:a16="http://schemas.microsoft.com/office/drawing/2014/main" id="{B176ADD8-82E5-47AA-9016-D45D4C21E5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02942" y="5342429"/>
              <a:ext cx="2850831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AA34205B-3AEF-465B-B06C-C35DDFD5AA76}"/>
                </a:ext>
              </a:extLst>
            </p:cNvPr>
            <p:cNvSpPr txBox="1"/>
            <p:nvPr/>
          </p:nvSpPr>
          <p:spPr>
            <a:xfrm>
              <a:off x="4191171" y="2964674"/>
              <a:ext cx="1402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Franklin Gothic Medium" panose="020B0603020102020204" pitchFamily="34" charset="0"/>
                </a:rPr>
                <a:t>Time (ns)</a:t>
              </a:r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76F0C6F1-5FF8-4341-B453-636969DD8A9E}"/>
                </a:ext>
              </a:extLst>
            </p:cNvPr>
            <p:cNvSpPr txBox="1"/>
            <p:nvPr/>
          </p:nvSpPr>
          <p:spPr>
            <a:xfrm>
              <a:off x="5544482" y="5771678"/>
              <a:ext cx="1965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Franklin Gothic Medium" panose="020B0603020102020204" pitchFamily="34" charset="0"/>
                </a:rPr>
                <a:t>Execution #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0A78ED00-9F47-4C43-9C47-4CF8C13B19C1}"/>
                </a:ext>
              </a:extLst>
            </p:cNvPr>
            <p:cNvSpPr txBox="1"/>
            <p:nvPr/>
          </p:nvSpPr>
          <p:spPr>
            <a:xfrm>
              <a:off x="5456141" y="2682179"/>
              <a:ext cx="2012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err="1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GFXBench</a:t>
              </a:r>
              <a:endPara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12272FF-1CF9-49D1-B3D9-8751B00149D5}"/>
              </a:ext>
            </a:extLst>
          </p:cNvPr>
          <p:cNvGrpSpPr/>
          <p:nvPr/>
        </p:nvGrpSpPr>
        <p:grpSpPr>
          <a:xfrm>
            <a:off x="7952403" y="2794264"/>
            <a:ext cx="3762602" cy="3155318"/>
            <a:chOff x="7952403" y="2685883"/>
            <a:chExt cx="3762602" cy="3485905"/>
          </a:xfrm>
        </p:grpSpPr>
        <p:pic>
          <p:nvPicPr>
            <p:cNvPr id="3094" name="Picture 22" descr="https://lh3.googleusercontent.com/rjZZso4VMq72Nxn4y6xHqEpEpQqCopkFeiL9mgUFyDHLhHXvdJHQJU7ClcPP3gRP66A4ZHqVvXu-iY_OaEJYM2SoN98msvFC8DN8Lhal7uR1AgHWI7J9MuvFOsoyfkQbB3IUFsl4wNA">
              <a:extLst>
                <a:ext uri="{FF2B5EF4-FFF2-40B4-BE49-F238E27FC236}">
                  <a16:creationId xmlns:a16="http://schemas.microsoft.com/office/drawing/2014/main" id="{F5718539-FA66-4E5A-BE05-B3A1B681ECA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7" r="49468"/>
            <a:stretch/>
          </p:blipFill>
          <p:spPr bwMode="auto">
            <a:xfrm>
              <a:off x="8181690" y="3324180"/>
              <a:ext cx="3272944" cy="24990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9" name="Straight Arrow Connector 68">
              <a:extLst>
                <a:ext uri="{FF2B5EF4-FFF2-40B4-BE49-F238E27FC236}">
                  <a16:creationId xmlns:a16="http://schemas.microsoft.com/office/drawing/2014/main" id="{9A2C3F94-CE2A-4A0A-A3C4-FC31A07179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78742" y="3323939"/>
              <a:ext cx="0" cy="20116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D2385F1C-A12E-44EF-A2D2-CFE7399366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864174" y="5342429"/>
              <a:ext cx="2850831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7491D449-7483-47C1-B7FB-0E5D048D222D}"/>
                </a:ext>
              </a:extLst>
            </p:cNvPr>
            <p:cNvSpPr txBox="1"/>
            <p:nvPr/>
          </p:nvSpPr>
          <p:spPr>
            <a:xfrm>
              <a:off x="7952403" y="2964674"/>
              <a:ext cx="1402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Franklin Gothic Medium" panose="020B0603020102020204" pitchFamily="34" charset="0"/>
                </a:rPr>
                <a:t>Time (ns)</a:t>
              </a:r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70B0C6AC-A96E-47F9-8AB1-F0312F18DAA5}"/>
                </a:ext>
              </a:extLst>
            </p:cNvPr>
            <p:cNvSpPr txBox="1"/>
            <p:nvPr/>
          </p:nvSpPr>
          <p:spPr>
            <a:xfrm>
              <a:off x="9305714" y="5771678"/>
              <a:ext cx="1965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Franklin Gothic Medium" panose="020B0603020102020204" pitchFamily="34" charset="0"/>
                </a:rPr>
                <a:t>Execution #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CB83889-E192-4E8D-AC53-32F175FBC1D1}"/>
                </a:ext>
              </a:extLst>
            </p:cNvPr>
            <p:cNvSpPr txBox="1"/>
            <p:nvPr/>
          </p:nvSpPr>
          <p:spPr>
            <a:xfrm>
              <a:off x="9259375" y="2685883"/>
              <a:ext cx="20121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chemeClr val="accent1">
                      <a:lumMod val="75000"/>
                    </a:schemeClr>
                  </a:solidFill>
                  <a:latin typeface="Franklin Gothic Medium" panose="020B0603020102020204" pitchFamily="34" charset="0"/>
                </a:rPr>
                <a:t>4K Video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75965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065DB5-E7FF-4A66-B5DB-A876299CD7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Fingerprint Classification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E5FD74-CE8E-49F1-85E2-3F92CBD4C4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756" y="1843096"/>
            <a:ext cx="12759842" cy="1330040"/>
          </a:xfrm>
        </p:spPr>
        <p:txBody>
          <a:bodyPr>
            <a:normAutofit/>
          </a:bodyPr>
          <a:lstStyle/>
          <a:p>
            <a:r>
              <a:rPr lang="en-US" sz="2600" dirty="0"/>
              <a:t>The trace of execution times (fingerprint) differs for different victim activities </a:t>
            </a:r>
          </a:p>
          <a:p>
            <a:r>
              <a:rPr lang="en-US" sz="2600" dirty="0"/>
              <a:t>We use machine learning techniques to classify victim’s activity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542182-5DF1-43E2-AFCD-1165DF32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22</a:t>
            </a:fld>
            <a:endParaRPr lang="en-US"/>
          </a:p>
        </p:txBody>
      </p:sp>
      <p:pic>
        <p:nvPicPr>
          <p:cNvPr id="5122" name="Picture 2" descr="https://lh5.googleusercontent.com/5fnmIXVCG5Y3YYl4v3cfaHS86hmmM2pVZF4brWHCqNhDaClTnvXJT57QlpmPxGXlH_wYiq9kb8OObURq0DZCh3hnjZpsoJLWFT6viZg5WxKy9MXDnOoI-fVkY3ojF6Td-ld_YCFf1E4">
            <a:extLst>
              <a:ext uri="{FF2B5EF4-FFF2-40B4-BE49-F238E27FC236}">
                <a16:creationId xmlns:a16="http://schemas.microsoft.com/office/drawing/2014/main" id="{A458AB81-5B56-4B2F-90DB-839A51620F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34" r="11506"/>
          <a:stretch/>
        </p:blipFill>
        <p:spPr bwMode="auto">
          <a:xfrm>
            <a:off x="5262879" y="3601663"/>
            <a:ext cx="2546105" cy="181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3" name="Group 52">
            <a:extLst>
              <a:ext uri="{FF2B5EF4-FFF2-40B4-BE49-F238E27FC236}">
                <a16:creationId xmlns:a16="http://schemas.microsoft.com/office/drawing/2014/main" id="{BCC4A083-380F-4EEE-8467-AB03CBC7AE16}"/>
              </a:ext>
            </a:extLst>
          </p:cNvPr>
          <p:cNvGrpSpPr/>
          <p:nvPr/>
        </p:nvGrpSpPr>
        <p:grpSpPr>
          <a:xfrm>
            <a:off x="423843" y="3046420"/>
            <a:ext cx="3762602" cy="2902967"/>
            <a:chOff x="423843" y="2964674"/>
            <a:chExt cx="3762602" cy="3207114"/>
          </a:xfrm>
        </p:grpSpPr>
        <p:pic>
          <p:nvPicPr>
            <p:cNvPr id="55" name="Picture 18" descr="https://lh3.googleusercontent.com/ufh5eeteKYHBF66rcAybeqrogIOTLJr2PqRod46V1Hzzjn77sxwQnjVuI3YA6QAeTK3hXz1ASy1CytYsxGcraRZOLn490e6Pb_Njibv1CxQErhNa4sBHaBIAcZdxQo5pOscfEUxmaeQ">
              <a:extLst>
                <a:ext uri="{FF2B5EF4-FFF2-40B4-BE49-F238E27FC236}">
                  <a16:creationId xmlns:a16="http://schemas.microsoft.com/office/drawing/2014/main" id="{E59DD751-0D62-4077-B5D9-C81BF67E47C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7" r="49468"/>
            <a:stretch/>
          </p:blipFill>
          <p:spPr bwMode="auto">
            <a:xfrm>
              <a:off x="668672" y="3354419"/>
              <a:ext cx="3272944" cy="2499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DB6429B3-4C80-41B9-B283-4B0E5359E11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50182" y="3323939"/>
              <a:ext cx="0" cy="201168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8DEB7D06-F744-44D9-9F79-2C7C16FC86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335614" y="5342429"/>
              <a:ext cx="2850831" cy="1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B2D46C1C-E769-4B32-9AB9-783412A4988B}"/>
                </a:ext>
              </a:extLst>
            </p:cNvPr>
            <p:cNvSpPr txBox="1"/>
            <p:nvPr/>
          </p:nvSpPr>
          <p:spPr>
            <a:xfrm>
              <a:off x="423843" y="2964674"/>
              <a:ext cx="14029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Franklin Gothic Medium" panose="020B0603020102020204" pitchFamily="34" charset="0"/>
                </a:rPr>
                <a:t>Time (ns)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DDFBEF8E-2CB2-434E-A6E2-BACFDD1990C9}"/>
                </a:ext>
              </a:extLst>
            </p:cNvPr>
            <p:cNvSpPr txBox="1"/>
            <p:nvPr/>
          </p:nvSpPr>
          <p:spPr>
            <a:xfrm>
              <a:off x="1777154" y="5771678"/>
              <a:ext cx="196579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Franklin Gothic Medium" panose="020B0603020102020204" pitchFamily="34" charset="0"/>
                </a:rPr>
                <a:t>Execution #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E279549A-5736-484B-AF87-150DB5B79B6D}"/>
              </a:ext>
            </a:extLst>
          </p:cNvPr>
          <p:cNvSpPr txBox="1"/>
          <p:nvPr/>
        </p:nvSpPr>
        <p:spPr>
          <a:xfrm>
            <a:off x="668672" y="5945166"/>
            <a:ext cx="3820160" cy="8104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Extract Features</a:t>
            </a:r>
          </a:p>
          <a:p>
            <a:pPr algn="ctr">
              <a:lnSpc>
                <a:spcPts val="2800"/>
              </a:lnSpc>
            </a:pPr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(e.g., Mean, Skewness)</a:t>
            </a:r>
          </a:p>
        </p:txBody>
      </p:sp>
      <p:pic>
        <p:nvPicPr>
          <p:cNvPr id="73" name="Picture 8" descr="Related image">
            <a:extLst>
              <a:ext uri="{FF2B5EF4-FFF2-40B4-BE49-F238E27FC236}">
                <a16:creationId xmlns:a16="http://schemas.microsoft.com/office/drawing/2014/main" id="{A0CBFFC5-577E-4219-8704-D92A48CE77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61059">
            <a:off x="2907576" y="3853614"/>
            <a:ext cx="1391810" cy="1391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33A140F0-50DC-4E82-BD3B-3F8042C2755A}"/>
              </a:ext>
            </a:extLst>
          </p:cNvPr>
          <p:cNvCxnSpPr/>
          <p:nvPr/>
        </p:nvCxnSpPr>
        <p:spPr>
          <a:xfrm flipV="1">
            <a:off x="5630989" y="3515646"/>
            <a:ext cx="0" cy="16642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DF79F505-9ECD-4513-8C1F-775F06A5123F}"/>
              </a:ext>
            </a:extLst>
          </p:cNvPr>
          <p:cNvCxnSpPr>
            <a:cxnSpLocks/>
          </p:cNvCxnSpPr>
          <p:nvPr/>
        </p:nvCxnSpPr>
        <p:spPr>
          <a:xfrm>
            <a:off x="5615051" y="5155670"/>
            <a:ext cx="23440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5743BC50-9ACF-45EE-8C4B-2DF1FFE21315}"/>
              </a:ext>
            </a:extLst>
          </p:cNvPr>
          <p:cNvSpPr txBox="1"/>
          <p:nvPr/>
        </p:nvSpPr>
        <p:spPr>
          <a:xfrm>
            <a:off x="5991683" y="5551756"/>
            <a:ext cx="12852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Franklin Gothic Medium" panose="020B0603020102020204" pitchFamily="34" charset="0"/>
              </a:rPr>
              <a:t>Mean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F1BBFF74-8E46-4055-A14B-DE45E58AA8BD}"/>
              </a:ext>
            </a:extLst>
          </p:cNvPr>
          <p:cNvSpPr txBox="1"/>
          <p:nvPr/>
        </p:nvSpPr>
        <p:spPr>
          <a:xfrm>
            <a:off x="4890889" y="3115536"/>
            <a:ext cx="148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Distribution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CDFE97D0-C1BC-4A7B-9911-CBC836E88E9A}"/>
              </a:ext>
            </a:extLst>
          </p:cNvPr>
          <p:cNvSpPr txBox="1"/>
          <p:nvPr/>
        </p:nvSpPr>
        <p:spPr>
          <a:xfrm>
            <a:off x="4724223" y="5923006"/>
            <a:ext cx="382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Select best features</a:t>
            </a:r>
          </a:p>
        </p:txBody>
      </p:sp>
      <p:sp>
        <p:nvSpPr>
          <p:cNvPr id="81" name="Arrow: Right 80">
            <a:extLst>
              <a:ext uri="{FF2B5EF4-FFF2-40B4-BE49-F238E27FC236}">
                <a16:creationId xmlns:a16="http://schemas.microsoft.com/office/drawing/2014/main" id="{1A34CE3C-52D2-4B79-AAAD-FC5FD4E2E340}"/>
              </a:ext>
            </a:extLst>
          </p:cNvPr>
          <p:cNvSpPr/>
          <p:nvPr/>
        </p:nvSpPr>
        <p:spPr>
          <a:xfrm>
            <a:off x="4471689" y="4184080"/>
            <a:ext cx="486108" cy="4175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Arrow: Right 81">
            <a:extLst>
              <a:ext uri="{FF2B5EF4-FFF2-40B4-BE49-F238E27FC236}">
                <a16:creationId xmlns:a16="http://schemas.microsoft.com/office/drawing/2014/main" id="{9BD8D110-BA6E-46FF-82BF-4B018D8DA84D}"/>
              </a:ext>
            </a:extLst>
          </p:cNvPr>
          <p:cNvSpPr/>
          <p:nvPr/>
        </p:nvSpPr>
        <p:spPr>
          <a:xfrm>
            <a:off x="8225306" y="4177898"/>
            <a:ext cx="486108" cy="417509"/>
          </a:xfrm>
          <a:prstGeom prst="rightArrow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B92F6E88-F510-47C0-BCB2-4922FBBEFA41}"/>
              </a:ext>
            </a:extLst>
          </p:cNvPr>
          <p:cNvSpPr txBox="1"/>
          <p:nvPr/>
        </p:nvSpPr>
        <p:spPr>
          <a:xfrm>
            <a:off x="2097168" y="2801416"/>
            <a:ext cx="963168" cy="473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Idle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ABE921C-756E-402E-B5E8-353228D91C58}"/>
              </a:ext>
            </a:extLst>
          </p:cNvPr>
          <p:cNvCxnSpPr/>
          <p:nvPr/>
        </p:nvCxnSpPr>
        <p:spPr>
          <a:xfrm flipV="1">
            <a:off x="9208531" y="3515646"/>
            <a:ext cx="0" cy="166420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DA0C15EE-AE01-4753-B707-37D455788FC9}"/>
              </a:ext>
            </a:extLst>
          </p:cNvPr>
          <p:cNvCxnSpPr>
            <a:cxnSpLocks/>
          </p:cNvCxnSpPr>
          <p:nvPr/>
        </p:nvCxnSpPr>
        <p:spPr>
          <a:xfrm>
            <a:off x="9192593" y="5167245"/>
            <a:ext cx="2344039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185609CC-19C6-46AB-8527-235662D81DCC}"/>
              </a:ext>
            </a:extLst>
          </p:cNvPr>
          <p:cNvSpPr txBox="1"/>
          <p:nvPr/>
        </p:nvSpPr>
        <p:spPr>
          <a:xfrm>
            <a:off x="8225306" y="5916824"/>
            <a:ext cx="382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Classification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3F28A88-CDA4-497B-9A62-52EADF8D1F8F}"/>
              </a:ext>
            </a:extLst>
          </p:cNvPr>
          <p:cNvSpPr/>
          <p:nvPr/>
        </p:nvSpPr>
        <p:spPr>
          <a:xfrm>
            <a:off x="9637776" y="3712130"/>
            <a:ext cx="226890" cy="2268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>
            <a:extLst>
              <a:ext uri="{FF2B5EF4-FFF2-40B4-BE49-F238E27FC236}">
                <a16:creationId xmlns:a16="http://schemas.microsoft.com/office/drawing/2014/main" id="{5D53224F-3C86-44DE-918D-279E0D6329D0}"/>
              </a:ext>
            </a:extLst>
          </p:cNvPr>
          <p:cNvSpPr/>
          <p:nvPr/>
        </p:nvSpPr>
        <p:spPr>
          <a:xfrm>
            <a:off x="9479551" y="4190777"/>
            <a:ext cx="226890" cy="2268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>
            <a:extLst>
              <a:ext uri="{FF2B5EF4-FFF2-40B4-BE49-F238E27FC236}">
                <a16:creationId xmlns:a16="http://schemas.microsoft.com/office/drawing/2014/main" id="{8B123929-CBC6-4378-91BB-56F28D836A0E}"/>
              </a:ext>
            </a:extLst>
          </p:cNvPr>
          <p:cNvSpPr/>
          <p:nvPr/>
        </p:nvSpPr>
        <p:spPr>
          <a:xfrm>
            <a:off x="9977460" y="4001111"/>
            <a:ext cx="226890" cy="2268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>
            <a:extLst>
              <a:ext uri="{FF2B5EF4-FFF2-40B4-BE49-F238E27FC236}">
                <a16:creationId xmlns:a16="http://schemas.microsoft.com/office/drawing/2014/main" id="{7DE7EFBE-ADAC-45B3-8CA0-8D5AE6371ADC}"/>
              </a:ext>
            </a:extLst>
          </p:cNvPr>
          <p:cNvSpPr/>
          <p:nvPr/>
        </p:nvSpPr>
        <p:spPr>
          <a:xfrm>
            <a:off x="10384298" y="3774221"/>
            <a:ext cx="226890" cy="226890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>
            <a:extLst>
              <a:ext uri="{FF2B5EF4-FFF2-40B4-BE49-F238E27FC236}">
                <a16:creationId xmlns:a16="http://schemas.microsoft.com/office/drawing/2014/main" id="{88D7815B-4D21-4BA6-91B5-5324723CC752}"/>
              </a:ext>
            </a:extLst>
          </p:cNvPr>
          <p:cNvSpPr/>
          <p:nvPr/>
        </p:nvSpPr>
        <p:spPr>
          <a:xfrm>
            <a:off x="10608079" y="4112380"/>
            <a:ext cx="226890" cy="2268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>
            <a:extLst>
              <a:ext uri="{FF2B5EF4-FFF2-40B4-BE49-F238E27FC236}">
                <a16:creationId xmlns:a16="http://schemas.microsoft.com/office/drawing/2014/main" id="{643033F5-76AB-4CB1-8F8E-98087E713BCF}"/>
              </a:ext>
            </a:extLst>
          </p:cNvPr>
          <p:cNvSpPr/>
          <p:nvPr/>
        </p:nvSpPr>
        <p:spPr>
          <a:xfrm>
            <a:off x="10457973" y="4592099"/>
            <a:ext cx="226890" cy="2268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>
            <a:extLst>
              <a:ext uri="{FF2B5EF4-FFF2-40B4-BE49-F238E27FC236}">
                <a16:creationId xmlns:a16="http://schemas.microsoft.com/office/drawing/2014/main" id="{C041CBC2-3A06-43A5-B14A-6728A83CEF1B}"/>
              </a:ext>
            </a:extLst>
          </p:cNvPr>
          <p:cNvSpPr/>
          <p:nvPr/>
        </p:nvSpPr>
        <p:spPr>
          <a:xfrm>
            <a:off x="10999994" y="4470733"/>
            <a:ext cx="226890" cy="2268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0526BD6-7ADE-45C4-8DD5-8BB716AA2CF9}"/>
              </a:ext>
            </a:extLst>
          </p:cNvPr>
          <p:cNvSpPr/>
          <p:nvPr/>
        </p:nvSpPr>
        <p:spPr>
          <a:xfrm>
            <a:off x="9977460" y="4729620"/>
            <a:ext cx="226890" cy="226890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864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25FFB7-04DA-437D-B694-9420F2F25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B05781-8129-4D53-8128-FCD05AA3C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Background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Attack challenges and key ideas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Method Details</a:t>
            </a:r>
          </a:p>
          <a:p>
            <a:r>
              <a:rPr lang="en-US" dirty="0"/>
              <a:t>Evaluation</a:t>
            </a:r>
          </a:p>
          <a:p>
            <a:r>
              <a:rPr lang="en-US" dirty="0"/>
              <a:t>Conclusion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6CD0F5-7278-4F75-B13D-22694289F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227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2D86BC-D436-43C6-9C58-A1753A81C5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Configuration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67D87-6D4F-4AA5-AD07-E6C764F871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557021"/>
            <a:ext cx="6121400" cy="479933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Host Machine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sz="2400" dirty="0"/>
              <a:t>Hardware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CPU:        Intel i7 6700, 8 logical cores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GPU:        Intel GT2 HD530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Memory: 48GB DDR4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2000"/>
              </a:spcBef>
              <a:buNone/>
            </a:pPr>
            <a:r>
              <a:rPr lang="en-US" sz="2400" dirty="0"/>
              <a:t>Software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OS:          Ubuntu 16.04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Kernel:   4.17 (w/ Intel GVT*)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QEMU:    2.12 (w/ Intel GVT)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D631EC-2693-4C8E-B2E5-4CFD2ED2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2EF628F-F6C6-4667-95C2-DBBF57C863DE}"/>
              </a:ext>
            </a:extLst>
          </p:cNvPr>
          <p:cNvSpPr txBox="1">
            <a:spLocks/>
          </p:cNvSpPr>
          <p:nvPr/>
        </p:nvSpPr>
        <p:spPr>
          <a:xfrm>
            <a:off x="7106920" y="1557020"/>
            <a:ext cx="4546600" cy="4799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Virtual Machine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sz="2400" dirty="0"/>
              <a:t>Hardware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CPU:        2 logical cores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GPU:        Intel virtual GPU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Memory: 4GB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sz="2400" dirty="0"/>
              <a:t>Software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OS:          Ubuntu 16.04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Kernel:    4.15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24F01-2890-4C77-9723-4425FAD93BC4}"/>
              </a:ext>
            </a:extLst>
          </p:cNvPr>
          <p:cNvSpPr txBox="1"/>
          <p:nvPr/>
        </p:nvSpPr>
        <p:spPr>
          <a:xfrm>
            <a:off x="637572" y="6356350"/>
            <a:ext cx="74865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Franklin Gothic Medium" panose="020B0603020102020204" pitchFamily="34" charset="0"/>
              </a:rPr>
              <a:t>*GVT stands for </a:t>
            </a:r>
            <a:r>
              <a:rPr lang="en-US" sz="2000" i="1" dirty="0">
                <a:latin typeface="Franklin Gothic Medium" panose="020B0603020102020204" pitchFamily="34" charset="0"/>
              </a:rPr>
              <a:t>Intel Graphics Virtualization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355875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E1A4A-F83F-464F-AA37-4979C6203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Configuration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DB57E4-0166-46CB-8616-1AD181845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25</a:t>
            </a:fld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2391B72-6143-484F-ABE3-C9AB23DB0AD2}"/>
              </a:ext>
            </a:extLst>
          </p:cNvPr>
          <p:cNvSpPr/>
          <p:nvPr/>
        </p:nvSpPr>
        <p:spPr>
          <a:xfrm>
            <a:off x="1631948" y="2428239"/>
            <a:ext cx="2378313" cy="2463033"/>
          </a:xfrm>
          <a:prstGeom prst="roundRect">
            <a:avLst>
              <a:gd name="adj" fmla="val 870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BAD3D700-3D0B-419E-82D6-635E751B3EAC}"/>
              </a:ext>
            </a:extLst>
          </p:cNvPr>
          <p:cNvSpPr/>
          <p:nvPr/>
        </p:nvSpPr>
        <p:spPr>
          <a:xfrm>
            <a:off x="1631948" y="5978960"/>
            <a:ext cx="4928066" cy="431827"/>
          </a:xfrm>
          <a:prstGeom prst="roundRect">
            <a:avLst>
              <a:gd name="adj" fmla="val 8702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Intel GPU</a:t>
            </a:r>
          </a:p>
        </p:txBody>
      </p:sp>
      <p:pic>
        <p:nvPicPr>
          <p:cNvPr id="7" name="Picture 6" descr="Image result for hacker icon">
            <a:extLst>
              <a:ext uri="{FF2B5EF4-FFF2-40B4-BE49-F238E27FC236}">
                <a16:creationId xmlns:a16="http://schemas.microsoft.com/office/drawing/2014/main" id="{D703AA9D-5244-43A8-9594-DE1310A04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4128626" y="1683852"/>
            <a:ext cx="795461" cy="598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Image result for user">
            <a:extLst>
              <a:ext uri="{FF2B5EF4-FFF2-40B4-BE49-F238E27FC236}">
                <a16:creationId xmlns:a16="http://schemas.microsoft.com/office/drawing/2014/main" id="{B1CC83E5-6E55-4C57-B446-CEBAAB8D7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0576" y="1690688"/>
            <a:ext cx="651132" cy="651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D587B43-73DA-4310-862C-38DDD230F7B7}"/>
              </a:ext>
            </a:extLst>
          </p:cNvPr>
          <p:cNvSpPr/>
          <p:nvPr/>
        </p:nvSpPr>
        <p:spPr>
          <a:xfrm>
            <a:off x="4181701" y="2428239"/>
            <a:ext cx="2378313" cy="2463033"/>
          </a:xfrm>
          <a:prstGeom prst="roundRect">
            <a:avLst>
              <a:gd name="adj" fmla="val 8702"/>
            </a:avLst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EA89E8-3E41-4076-814C-57B7680651C2}"/>
              </a:ext>
            </a:extLst>
          </p:cNvPr>
          <p:cNvSpPr/>
          <p:nvPr/>
        </p:nvSpPr>
        <p:spPr>
          <a:xfrm>
            <a:off x="2053976" y="2401312"/>
            <a:ext cx="1534255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</a:rPr>
              <a:t>VM1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21E3031-8E87-4E67-9B5A-92F7C8CDFC48}"/>
              </a:ext>
            </a:extLst>
          </p:cNvPr>
          <p:cNvSpPr/>
          <p:nvPr/>
        </p:nvSpPr>
        <p:spPr>
          <a:xfrm>
            <a:off x="4573772" y="2405389"/>
            <a:ext cx="1534255" cy="523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Franklin Gothic Medium" panose="020B0603020102020204" pitchFamily="34" charset="0"/>
              </a:rPr>
              <a:t>VM2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C30373-D9D7-4211-8DFE-2E5D7585CCDA}"/>
              </a:ext>
            </a:extLst>
          </p:cNvPr>
          <p:cNvSpPr/>
          <p:nvPr/>
        </p:nvSpPr>
        <p:spPr>
          <a:xfrm>
            <a:off x="1631948" y="4981384"/>
            <a:ext cx="4928066" cy="431827"/>
          </a:xfrm>
          <a:prstGeom prst="roundRect">
            <a:avLst>
              <a:gd name="adj" fmla="val 87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KVM + QEMU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69C92CB-E3F7-44AF-8290-939A7EBC8A1B}"/>
              </a:ext>
            </a:extLst>
          </p:cNvPr>
          <p:cNvSpPr/>
          <p:nvPr/>
        </p:nvSpPr>
        <p:spPr>
          <a:xfrm>
            <a:off x="2403086" y="1690688"/>
            <a:ext cx="142859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Victim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C8190B1-D136-4F6A-96BD-CDDBDFF43509}"/>
              </a:ext>
            </a:extLst>
          </p:cNvPr>
          <p:cNvSpPr/>
          <p:nvPr/>
        </p:nvSpPr>
        <p:spPr>
          <a:xfrm>
            <a:off x="4864812" y="1690688"/>
            <a:ext cx="185993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Attacker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9B73F99-4364-45D1-B8D6-04A0272ABFA6}"/>
              </a:ext>
            </a:extLst>
          </p:cNvPr>
          <p:cNvSpPr txBox="1">
            <a:spLocks/>
          </p:cNvSpPr>
          <p:nvPr/>
        </p:nvSpPr>
        <p:spPr>
          <a:xfrm>
            <a:off x="7106920" y="1557020"/>
            <a:ext cx="4546600" cy="4799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>
                <a:solidFill>
                  <a:schemeClr val="accent2">
                    <a:lumMod val="75000"/>
                  </a:schemeClr>
                </a:solidFill>
              </a:rPr>
              <a:t>Virtual Machine</a:t>
            </a:r>
          </a:p>
          <a:p>
            <a:pPr marL="0" indent="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sz="2400" dirty="0"/>
              <a:t>Hardware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CPU:        2 logical cores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GPU:        Intel virtual GPU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Memory: 4GB</a:t>
            </a:r>
            <a:endParaRPr lang="en-US" sz="2400" dirty="0"/>
          </a:p>
          <a:p>
            <a:pPr marL="0" indent="0">
              <a:lnSpc>
                <a:spcPct val="100000"/>
              </a:lnSpc>
              <a:spcBef>
                <a:spcPts val="2000"/>
              </a:spcBef>
              <a:buFont typeface="Arial" panose="020B0604020202020204" pitchFamily="34" charset="0"/>
              <a:buNone/>
            </a:pPr>
            <a:r>
              <a:rPr lang="en-US" sz="2400" dirty="0"/>
              <a:t>Software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OS:          Ubuntu 16.04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</a:rPr>
              <a:t>Kernel:    4.15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1084AD81-5923-447D-8641-F94376059184}"/>
              </a:ext>
            </a:extLst>
          </p:cNvPr>
          <p:cNvSpPr/>
          <p:nvPr/>
        </p:nvSpPr>
        <p:spPr>
          <a:xfrm>
            <a:off x="1722829" y="4409994"/>
            <a:ext cx="2195394" cy="416520"/>
          </a:xfrm>
          <a:prstGeom prst="roundRect">
            <a:avLst>
              <a:gd name="adj" fmla="val 2411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Intel </a:t>
            </a:r>
            <a:r>
              <a:rPr lang="en-US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vGPU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685381A3-9280-452C-8DC1-A49C8D6BD1F9}"/>
              </a:ext>
            </a:extLst>
          </p:cNvPr>
          <p:cNvSpPr/>
          <p:nvPr/>
        </p:nvSpPr>
        <p:spPr>
          <a:xfrm>
            <a:off x="4273740" y="4409994"/>
            <a:ext cx="2195394" cy="416520"/>
          </a:xfrm>
          <a:prstGeom prst="roundRect">
            <a:avLst>
              <a:gd name="adj" fmla="val 24110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Intel </a:t>
            </a:r>
            <a:r>
              <a:rPr lang="en-US" sz="2800" dirty="0" err="1">
                <a:solidFill>
                  <a:schemeClr val="tx1"/>
                </a:solidFill>
                <a:latin typeface="Franklin Gothic Medium" panose="020B0603020102020204" pitchFamily="34" charset="0"/>
              </a:rPr>
              <a:t>vGPU</a:t>
            </a:r>
            <a:endParaRPr lang="en-US" sz="2800" dirty="0">
              <a:solidFill>
                <a:schemeClr val="tx1"/>
              </a:solidFill>
              <a:latin typeface="Franklin Gothic Medium" panose="020B0603020102020204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6CF88C3-2874-4686-AAF2-B84F46263818}"/>
              </a:ext>
            </a:extLst>
          </p:cNvPr>
          <p:cNvGrpSpPr/>
          <p:nvPr/>
        </p:nvGrpSpPr>
        <p:grpSpPr>
          <a:xfrm>
            <a:off x="4432289" y="2939542"/>
            <a:ext cx="1818309" cy="954811"/>
            <a:chOff x="10179157" y="3079588"/>
            <a:chExt cx="1818309" cy="954811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4E7A9A65-A9B7-4656-B855-B5B065E184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328" t="11270" r="28229" b="11468"/>
            <a:stretch/>
          </p:blipFill>
          <p:spPr>
            <a:xfrm flipH="1">
              <a:off x="10179157" y="3079588"/>
              <a:ext cx="931406" cy="933975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D924D538-024A-4F4F-8324-62FE436438B6}"/>
                </a:ext>
              </a:extLst>
            </p:cNvPr>
            <p:cNvSpPr/>
            <p:nvPr/>
          </p:nvSpPr>
          <p:spPr>
            <a:xfrm>
              <a:off x="10804062" y="3511179"/>
              <a:ext cx="1193404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800" b="1" dirty="0"/>
                <a:t>Prober</a:t>
              </a:r>
              <a:endParaRPr lang="en-US" sz="2400" dirty="0"/>
            </a:p>
          </p:txBody>
        </p:sp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631DDB04-0593-49FA-84F5-551355583619}"/>
              </a:ext>
            </a:extLst>
          </p:cNvPr>
          <p:cNvSpPr/>
          <p:nvPr/>
        </p:nvSpPr>
        <p:spPr>
          <a:xfrm>
            <a:off x="1631948" y="5480172"/>
            <a:ext cx="4928066" cy="431827"/>
          </a:xfrm>
          <a:prstGeom prst="roundRect">
            <a:avLst>
              <a:gd name="adj" fmla="val 8702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Linux with Intel GVT</a:t>
            </a:r>
          </a:p>
        </p:txBody>
      </p:sp>
      <p:pic>
        <p:nvPicPr>
          <p:cNvPr id="6146" name="Picture 2" descr="Image result for deep learning icon">
            <a:extLst>
              <a:ext uri="{FF2B5EF4-FFF2-40B4-BE49-F238E27FC236}">
                <a16:creationId xmlns:a16="http://schemas.microsoft.com/office/drawing/2014/main" id="{DC0E9FA9-841A-4FC4-970A-F8FC472B9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1371" y="2827374"/>
            <a:ext cx="1158310" cy="115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156C8D3-2DA3-47CD-A76D-D210B31DCF7C}"/>
              </a:ext>
            </a:extLst>
          </p:cNvPr>
          <p:cNvSpPr txBox="1"/>
          <p:nvPr/>
        </p:nvSpPr>
        <p:spPr>
          <a:xfrm rot="16200000">
            <a:off x="-265870" y="5134326"/>
            <a:ext cx="233624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Host Machine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25E05A2-77E2-40FC-BD32-44E3C3488EC8}"/>
              </a:ext>
            </a:extLst>
          </p:cNvPr>
          <p:cNvSpPr txBox="1"/>
          <p:nvPr/>
        </p:nvSpPr>
        <p:spPr>
          <a:xfrm rot="16200000">
            <a:off x="-386058" y="2976536"/>
            <a:ext cx="25851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Franklin Gothic Medium" panose="020B0603020102020204" pitchFamily="34" charset="0"/>
              </a:rPr>
              <a:t>Virtual Machines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840C147C-B3AE-4A7F-8C1A-F4C804109AD6}"/>
              </a:ext>
            </a:extLst>
          </p:cNvPr>
          <p:cNvSpPr/>
          <p:nvPr/>
        </p:nvSpPr>
        <p:spPr>
          <a:xfrm>
            <a:off x="1722829" y="3955908"/>
            <a:ext cx="2195394" cy="416520"/>
          </a:xfrm>
          <a:prstGeom prst="roundRect">
            <a:avLst>
              <a:gd name="adj" fmla="val 241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Runtime</a:t>
            </a:r>
          </a:p>
        </p:txBody>
      </p:sp>
      <p:sp>
        <p:nvSpPr>
          <p:cNvPr id="29" name="Rectangle: Rounded Corners 28">
            <a:extLst>
              <a:ext uri="{FF2B5EF4-FFF2-40B4-BE49-F238E27FC236}">
                <a16:creationId xmlns:a16="http://schemas.microsoft.com/office/drawing/2014/main" id="{9CC9CEDB-808A-4921-8CF9-41118A27E860}"/>
              </a:ext>
            </a:extLst>
          </p:cNvPr>
          <p:cNvSpPr/>
          <p:nvPr/>
        </p:nvSpPr>
        <p:spPr>
          <a:xfrm>
            <a:off x="4273740" y="3963503"/>
            <a:ext cx="2195394" cy="416520"/>
          </a:xfrm>
          <a:prstGeom prst="roundRect">
            <a:avLst>
              <a:gd name="adj" fmla="val 24110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Runtime</a:t>
            </a:r>
          </a:p>
        </p:txBody>
      </p:sp>
    </p:spTree>
    <p:extLst>
      <p:ext uri="{BB962C8B-B14F-4D97-AF65-F5344CB8AC3E}">
        <p14:creationId xmlns:p14="http://schemas.microsoft.com/office/powerpoint/2010/main" val="238930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  <p:bldP spid="10" grpId="0"/>
      <p:bldP spid="11" grpId="0"/>
      <p:bldP spid="15" grpId="0" animBg="1"/>
      <p:bldP spid="16" grpId="0"/>
      <p:bldP spid="17" grpId="0"/>
      <p:bldP spid="19" grpId="0" animBg="1"/>
      <p:bldP spid="20" grpId="0" animBg="1"/>
      <p:bldP spid="24" grpId="0" animBg="1"/>
      <p:bldP spid="25" grpId="0"/>
      <p:bldP spid="27" grpId="0"/>
      <p:bldP spid="28" grpId="0" animBg="1"/>
      <p:bldP spid="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0737B-0CDA-4771-8FC3-A5F04070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Applications (Victim)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227A54-B495-4405-A9E5-670A5793DE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FE0246A4-82A3-485C-8FCD-95A57286E1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5422911"/>
              </p:ext>
            </p:extLst>
          </p:nvPr>
        </p:nvGraphicFramePr>
        <p:xfrm>
          <a:off x="1369534" y="1690688"/>
          <a:ext cx="9452932" cy="393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6348">
                  <a:extLst>
                    <a:ext uri="{9D8B030D-6E8A-4147-A177-3AD203B41FA5}">
                      <a16:colId xmlns:a16="http://schemas.microsoft.com/office/drawing/2014/main" val="824677349"/>
                    </a:ext>
                  </a:extLst>
                </a:gridCol>
                <a:gridCol w="3159378">
                  <a:extLst>
                    <a:ext uri="{9D8B030D-6E8A-4147-A177-3AD203B41FA5}">
                      <a16:colId xmlns:a16="http://schemas.microsoft.com/office/drawing/2014/main" val="4209186831"/>
                    </a:ext>
                  </a:extLst>
                </a:gridCol>
                <a:gridCol w="3847206">
                  <a:extLst>
                    <a:ext uri="{9D8B030D-6E8A-4147-A177-3AD203B41FA5}">
                      <a16:colId xmlns:a16="http://schemas.microsoft.com/office/drawing/2014/main" val="272530443"/>
                    </a:ext>
                  </a:extLst>
                </a:gridCol>
              </a:tblGrid>
              <a:tr h="411829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Category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Activity (Application)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Description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5544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Franklin Gothic Medium" panose="020B0603020102020204" pitchFamily="34" charset="0"/>
                        </a:rPr>
                        <a:t>Baseline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Idle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No GPU load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518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Franklin Gothic Medium" panose="020B0603020102020204" pitchFamily="34" charset="0"/>
                        </a:rPr>
                        <a:t>Entertainment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Video Streaming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Watch 4K YouTube video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26857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OpenArena</a:t>
                      </a: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 Game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Play </a:t>
                      </a:r>
                      <a:r>
                        <a:rPr lang="en-US" sz="24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OpenArena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2756233"/>
                  </a:ext>
                </a:extLst>
              </a:tr>
              <a:tr h="370840">
                <a:tc rowSpan="3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ysClr val="windowText" lastClr="000000"/>
                          </a:solidFill>
                          <a:latin typeface="Franklin Gothic Medium" panose="020B0603020102020204" pitchFamily="34" charset="0"/>
                        </a:rPr>
                        <a:t>Deep Learning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VGG-16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Deep learning models developed on </a:t>
                      </a:r>
                      <a:r>
                        <a:rPr lang="en-US" sz="24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clDNN</a:t>
                      </a:r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 framework (OpenCL-based)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915902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err="1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AlexNet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336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GoogleLeNet-V1</a:t>
                      </a:r>
                    </a:p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GoogleLeNet-V2</a:t>
                      </a:r>
                    </a:p>
                    <a:p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GoogleLeNet-V4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75835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055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9E7664-A7E5-4B4A-93C8-012B3F880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Accuracy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238E08-CE9A-4688-9A55-EADF42D1A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27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CED66F2C-CA40-49CC-BCDA-251B7DBAF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7521884"/>
              </p:ext>
            </p:extLst>
          </p:nvPr>
        </p:nvGraphicFramePr>
        <p:xfrm>
          <a:off x="838200" y="1965960"/>
          <a:ext cx="10117973" cy="35661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06010">
                  <a:extLst>
                    <a:ext uri="{9D8B030D-6E8A-4147-A177-3AD203B41FA5}">
                      <a16:colId xmlns:a16="http://schemas.microsoft.com/office/drawing/2014/main" val="1858850774"/>
                    </a:ext>
                  </a:extLst>
                </a:gridCol>
                <a:gridCol w="1088480">
                  <a:extLst>
                    <a:ext uri="{9D8B030D-6E8A-4147-A177-3AD203B41FA5}">
                      <a16:colId xmlns:a16="http://schemas.microsoft.com/office/drawing/2014/main" val="492231643"/>
                    </a:ext>
                  </a:extLst>
                </a:gridCol>
                <a:gridCol w="1115919">
                  <a:extLst>
                    <a:ext uri="{9D8B030D-6E8A-4147-A177-3AD203B41FA5}">
                      <a16:colId xmlns:a16="http://schemas.microsoft.com/office/drawing/2014/main" val="1597685803"/>
                    </a:ext>
                  </a:extLst>
                </a:gridCol>
                <a:gridCol w="1051891">
                  <a:extLst>
                    <a:ext uri="{9D8B030D-6E8A-4147-A177-3AD203B41FA5}">
                      <a16:colId xmlns:a16="http://schemas.microsoft.com/office/drawing/2014/main" val="353837143"/>
                    </a:ext>
                  </a:extLst>
                </a:gridCol>
                <a:gridCol w="1051891">
                  <a:extLst>
                    <a:ext uri="{9D8B030D-6E8A-4147-A177-3AD203B41FA5}">
                      <a16:colId xmlns:a16="http://schemas.microsoft.com/office/drawing/2014/main" val="3726079507"/>
                    </a:ext>
                  </a:extLst>
                </a:gridCol>
                <a:gridCol w="1051891">
                  <a:extLst>
                    <a:ext uri="{9D8B030D-6E8A-4147-A177-3AD203B41FA5}">
                      <a16:colId xmlns:a16="http://schemas.microsoft.com/office/drawing/2014/main" val="679979078"/>
                    </a:ext>
                  </a:extLst>
                </a:gridCol>
                <a:gridCol w="1051891">
                  <a:extLst>
                    <a:ext uri="{9D8B030D-6E8A-4147-A177-3AD203B41FA5}">
                      <a16:colId xmlns:a16="http://schemas.microsoft.com/office/drawing/2014/main" val="28799526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Classifier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Prec.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Recall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F1* 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Prec.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Recall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F1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193975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Medium" panose="020B0603020102020204" pitchFamily="34" charset="0"/>
                        </a:rPr>
                        <a:t>Random Forest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0.96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0.95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0.95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1.00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1.00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212061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Medium" panose="020B0603020102020204" pitchFamily="34" charset="0"/>
                        </a:rPr>
                        <a:t>K-Nearest Neighbors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0.82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0.82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0.82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1.00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1.00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1.00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102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Medium" panose="020B0603020102020204" pitchFamily="34" charset="0"/>
                        </a:rPr>
                        <a:t>Support Vector Machine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0.95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0.95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0.95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Not converge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707608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Medium" panose="020B0603020102020204" pitchFamily="34" charset="0"/>
                        </a:rPr>
                        <a:t>Adaptive Boosting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0.86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0.85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0.85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0.47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0.60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0.50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96376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Franklin Gothic Medium" panose="020B0603020102020204" pitchFamily="34" charset="0"/>
                        </a:rPr>
                        <a:t>Naïve Bayes</a:t>
                      </a:r>
                      <a:endParaRPr lang="en-US" sz="2400" dirty="0">
                        <a:solidFill>
                          <a:sysClr val="windowText" lastClr="0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0.74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0.71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0.69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0.90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Franklin Gothic Medium" panose="020B0603020102020204" pitchFamily="34" charset="0"/>
                        </a:rPr>
                        <a:t>0.90</a:t>
                      </a:r>
                    </a:p>
                  </a:txBody>
                  <a:tcPr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38635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ysClr val="windowText" lastClr="000000"/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Franklin Gothic Medium" panose="020B0603020102020204" pitchFamily="34" charset="0"/>
                        </a:rPr>
                        <a:t>User Activities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Franklin Gothic Medium" panose="020B0603020102020204" pitchFamily="34" charset="0"/>
                        </a:rPr>
                        <a:t>(Entertainment)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>
                          <a:latin typeface="Franklin Gothic Medium" panose="020B0603020102020204" pitchFamily="34" charset="0"/>
                        </a:rPr>
                        <a:t>Deep Learning Models</a:t>
                      </a:r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4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Franklin Gothic Medium" panose="020B06030201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3586545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948F93-15F2-44EE-AFE4-8AA2CB44C3DA}"/>
                  </a:ext>
                </a:extLst>
              </p:cNvPr>
              <p:cNvSpPr txBox="1"/>
              <p:nvPr/>
            </p:nvSpPr>
            <p:spPr>
              <a:xfrm>
                <a:off x="266006" y="6141061"/>
                <a:ext cx="6417425" cy="8171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0" dirty="0"/>
                  <a:t> </a:t>
                </a:r>
                <a:r>
                  <a:rPr lang="en-US" sz="2000" b="0" dirty="0">
                    <a:latin typeface="Franklin Gothic Medium" panose="020B0603020102020204" pitchFamily="34" charset="0"/>
                  </a:rPr>
                  <a:t>*Equation for F1 score: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=2×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𝑃𝑟𝑒𝑐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×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𝑅𝑒𝑐𝑎𝑙𝑙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𝑃𝑟𝑒𝑐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𝑅𝑒𝑐𝑎𝑙𝑙</m:t>
                        </m:r>
                      </m:den>
                    </m:f>
                  </m:oMath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C948F93-15F2-44EE-AFE4-8AA2CB44C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6006" y="6141061"/>
                <a:ext cx="6417425" cy="81714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9536A70D-F88B-478E-AA9D-92D19821D33D}"/>
              </a:ext>
            </a:extLst>
          </p:cNvPr>
          <p:cNvSpPr/>
          <p:nvPr/>
        </p:nvSpPr>
        <p:spPr>
          <a:xfrm>
            <a:off x="838200" y="2435773"/>
            <a:ext cx="10048240" cy="465831"/>
          </a:xfrm>
          <a:prstGeom prst="round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: Rounded Corners 29">
            <a:extLst>
              <a:ext uri="{FF2B5EF4-FFF2-40B4-BE49-F238E27FC236}">
                <a16:creationId xmlns:a16="http://schemas.microsoft.com/office/drawing/2014/main" id="{071F2234-94BA-CE41-AC52-08EEC4793C95}"/>
              </a:ext>
            </a:extLst>
          </p:cNvPr>
          <p:cNvSpPr/>
          <p:nvPr/>
        </p:nvSpPr>
        <p:spPr>
          <a:xfrm>
            <a:off x="0" y="5470726"/>
            <a:ext cx="12192000" cy="6733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We can achieve high accuracy in identifying other user’s activity</a:t>
            </a:r>
          </a:p>
        </p:txBody>
      </p:sp>
    </p:spTree>
    <p:extLst>
      <p:ext uri="{BB962C8B-B14F-4D97-AF65-F5344CB8AC3E}">
        <p14:creationId xmlns:p14="http://schemas.microsoft.com/office/powerpoint/2010/main" val="126267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594895-8FA5-46F5-ADDA-734AFF59F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E9BD42-45C9-412D-AD5F-8313FE27F7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Evaluate other GPU virtualization systems (e.g., NVIDIA platform)</a:t>
            </a:r>
          </a:p>
          <a:p>
            <a:r>
              <a:rPr lang="en-US" dirty="0"/>
              <a:t>Use multiple probers to extract more detailed information</a:t>
            </a:r>
          </a:p>
          <a:p>
            <a:r>
              <a:rPr lang="en-US" dirty="0"/>
              <a:t>Evaluate multiple virtual GPUs and more GPU applications</a:t>
            </a:r>
          </a:p>
          <a:p>
            <a:r>
              <a:rPr lang="en-US" dirty="0"/>
              <a:t>Security-hardware co-design for future GPU architectures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043939-57F0-46DF-9133-CA7E4F0DC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28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821EEBDC-7DBC-4DE8-8691-07B86274E387}"/>
              </a:ext>
            </a:extLst>
          </p:cNvPr>
          <p:cNvSpPr txBox="1">
            <a:spLocks/>
          </p:cNvSpPr>
          <p:nvPr/>
        </p:nvSpPr>
        <p:spPr>
          <a:xfrm>
            <a:off x="990600" y="19780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Franklin Gothic Medium" panose="020B06030201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904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AADB3-CF1F-43A3-9698-A07B51F54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3BF97-AA24-4D4B-856D-EF4B503D3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Sharing GPU in the cloud has potential security concerns</a:t>
            </a:r>
          </a:p>
          <a:p>
            <a:r>
              <a:rPr lang="en-US" dirty="0"/>
              <a:t>The recent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GPU virtualization </a:t>
            </a:r>
            <a:r>
              <a:rPr lang="en-US" dirty="0"/>
              <a:t>support eliminates existing attacks</a:t>
            </a:r>
          </a:p>
          <a:p>
            <a:r>
              <a:rPr lang="en-US" dirty="0"/>
              <a:t>This work demonstrates even with GPU virtualization, we can still perform side channel attacks</a:t>
            </a:r>
          </a:p>
          <a:p>
            <a:r>
              <a:rPr lang="en-US" dirty="0"/>
              <a:t>Our approach: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 probing program as “performance counters”</a:t>
            </a:r>
          </a:p>
          <a:p>
            <a:pPr lvl="1"/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Use machine learning model to classify GPU workloads (activities)</a:t>
            </a:r>
          </a:p>
          <a:p>
            <a:r>
              <a:rPr lang="en-US" dirty="0"/>
              <a:t>We achieve high accuracy in detecting these workloads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789149-EEED-48E0-8A8F-96F5BE37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769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818-7C48-4D6F-B048-84BCAF22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AD52E-7A76-42F1-9B02-DF0251D84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and IoT devices are required to process not only simple tasks, but also computation-intensive tasks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D121F-F4F1-4D70-A792-D314C997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3</a:t>
            </a:fld>
            <a:endParaRPr lang="en-US"/>
          </a:p>
        </p:txBody>
      </p:sp>
      <p:pic>
        <p:nvPicPr>
          <p:cNvPr id="1026" name="Picture 2" descr="Image result for smart camera">
            <a:extLst>
              <a:ext uri="{FF2B5EF4-FFF2-40B4-BE49-F238E27FC236}">
                <a16:creationId xmlns:a16="http://schemas.microsoft.com/office/drawing/2014/main" id="{06496DE3-B8A5-4500-91AD-1B88B42B0C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3981" y="3932756"/>
            <a:ext cx="1054359" cy="10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google pixel">
            <a:extLst>
              <a:ext uri="{FF2B5EF4-FFF2-40B4-BE49-F238E27FC236}">
                <a16:creationId xmlns:a16="http://schemas.microsoft.com/office/drawing/2014/main" id="{79254DA6-BF00-422D-A236-2E976AEBC7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8799" y="3164097"/>
            <a:ext cx="1007513" cy="1007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alexa">
            <a:extLst>
              <a:ext uri="{FF2B5EF4-FFF2-40B4-BE49-F238E27FC236}">
                <a16:creationId xmlns:a16="http://schemas.microsoft.com/office/drawing/2014/main" id="{500E336C-F6C7-4ED4-B13C-0DC37F4122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95" y="5575398"/>
            <a:ext cx="1070269" cy="601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F2197781-2955-4CCD-A7F3-ADCF86EE69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910" y="4042693"/>
            <a:ext cx="830811" cy="830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smart temperature sensor">
            <a:extLst>
              <a:ext uri="{FF2B5EF4-FFF2-40B4-BE49-F238E27FC236}">
                <a16:creationId xmlns:a16="http://schemas.microsoft.com/office/drawing/2014/main" id="{32013C5B-7CE2-468D-BBA2-93DAB89190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6802" y="5212297"/>
            <a:ext cx="1054359" cy="10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975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4659" y="1409833"/>
            <a:ext cx="9446548" cy="2019167"/>
          </a:xfrm>
        </p:spPr>
        <p:txBody>
          <a:bodyPr>
            <a:noAutofit/>
          </a:bodyPr>
          <a:lstStyle/>
          <a:p>
            <a:r>
              <a:rPr lang="en-US" sz="4500" b="1" dirty="0">
                <a:latin typeface="Franklin Gothic Medium" panose="020B0603020102020204" pitchFamily="34" charset="0"/>
                <a:ea typeface="+mj-lt"/>
                <a:cs typeface="+mj-lt"/>
              </a:rPr>
              <a:t>Side Channel Attacks in </a:t>
            </a:r>
            <a:br>
              <a:rPr lang="en-US" sz="4500" b="1" dirty="0">
                <a:latin typeface="Franklin Gothic Medium" panose="020B0603020102020204" pitchFamily="34" charset="0"/>
                <a:ea typeface="+mj-lt"/>
                <a:cs typeface="+mj-lt"/>
              </a:rPr>
            </a:br>
            <a:r>
              <a:rPr lang="en-US" sz="4500" b="1" dirty="0">
                <a:latin typeface="Franklin Gothic Medium" panose="020B0603020102020204" pitchFamily="34" charset="0"/>
                <a:ea typeface="+mj-lt"/>
                <a:cs typeface="+mj-lt"/>
              </a:rPr>
              <a:t>Computation Offloading Systems </a:t>
            </a:r>
            <a:br>
              <a:rPr lang="en-US" sz="4500" b="1" dirty="0">
                <a:latin typeface="Franklin Gothic Medium" panose="020B0603020102020204" pitchFamily="34" charset="0"/>
                <a:ea typeface="+mj-lt"/>
                <a:cs typeface="+mj-lt"/>
              </a:rPr>
            </a:br>
            <a:r>
              <a:rPr lang="en-US" sz="4500" b="1" dirty="0">
                <a:latin typeface="Franklin Gothic Medium" panose="020B0603020102020204" pitchFamily="34" charset="0"/>
                <a:ea typeface="+mj-lt"/>
                <a:cs typeface="+mj-lt"/>
              </a:rPr>
              <a:t>with GPU Virtualization</a:t>
            </a:r>
            <a:endParaRPr lang="en-US" sz="4500" b="1" dirty="0">
              <a:latin typeface="Franklin Gothic Medium" panose="020B0603020102020204" pitchFamily="34" charset="0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371" y="3949381"/>
            <a:ext cx="11513126" cy="116038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800" b="1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Sihang Liu</a:t>
            </a:r>
            <a:r>
              <a:rPr lang="en-US" sz="2800" dirty="0">
                <a:latin typeface="Franklin Gothic Medium" panose="020B0603020102020204" pitchFamily="34" charset="0"/>
              </a:rPr>
              <a:t>, </a:t>
            </a:r>
            <a:r>
              <a:rPr lang="en-US" sz="2800" dirty="0" err="1">
                <a:latin typeface="Franklin Gothic Medium" panose="020B0603020102020204" pitchFamily="34" charset="0"/>
              </a:rPr>
              <a:t>Yizhou</a:t>
            </a:r>
            <a:r>
              <a:rPr lang="en-US" sz="2800" dirty="0">
                <a:latin typeface="Franklin Gothic Medium" panose="020B0603020102020204" pitchFamily="34" charset="0"/>
              </a:rPr>
              <a:t> Wei, </a:t>
            </a:r>
            <a:r>
              <a:rPr lang="en-US" sz="2800" dirty="0" err="1">
                <a:latin typeface="Franklin Gothic Medium" panose="020B0603020102020204" pitchFamily="34" charset="0"/>
              </a:rPr>
              <a:t>Jianfeng</a:t>
            </a:r>
            <a:r>
              <a:rPr lang="en-US" sz="2800" dirty="0">
                <a:latin typeface="Franklin Gothic Medium" panose="020B0603020102020204" pitchFamily="34" charset="0"/>
              </a:rPr>
              <a:t> Chi, Faysal Hossain </a:t>
            </a:r>
            <a:r>
              <a:rPr lang="en-US" sz="2800" dirty="0" err="1">
                <a:latin typeface="Franklin Gothic Medium" panose="020B0603020102020204" pitchFamily="34" charset="0"/>
              </a:rPr>
              <a:t>Shezan</a:t>
            </a:r>
            <a:r>
              <a:rPr lang="en-US" sz="2800" dirty="0">
                <a:latin typeface="Franklin Gothic Medium" panose="020B0603020102020204" pitchFamily="34" charset="0"/>
              </a:rPr>
              <a:t>, Yuan Tian</a:t>
            </a:r>
          </a:p>
          <a:p>
            <a:pPr>
              <a:lnSpc>
                <a:spcPct val="100000"/>
              </a:lnSpc>
            </a:pPr>
            <a:r>
              <a:rPr lang="en-US" sz="2800" dirty="0">
                <a:latin typeface="Franklin Gothic Medium" panose="020B0603020102020204" pitchFamily="34" charset="0"/>
              </a:rPr>
              <a:t>University of Virginia</a:t>
            </a:r>
          </a:p>
        </p:txBody>
      </p:sp>
      <p:pic>
        <p:nvPicPr>
          <p:cNvPr id="1026" name="Picture 2" descr="Image result for university of virginia">
            <a:extLst>
              <a:ext uri="{FF2B5EF4-FFF2-40B4-BE49-F238E27FC236}">
                <a16:creationId xmlns:a16="http://schemas.microsoft.com/office/drawing/2014/main" id="{D551D5A8-25B4-4CC4-A36C-1DAA2EECB0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397"/>
          <a:stretch/>
        </p:blipFill>
        <p:spPr bwMode="auto">
          <a:xfrm>
            <a:off x="72041" y="5561094"/>
            <a:ext cx="1972889" cy="1160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A89A21-7B85-3E4E-A022-E6A693E35A98}"/>
              </a:ext>
            </a:extLst>
          </p:cNvPr>
          <p:cNvSpPr txBox="1"/>
          <p:nvPr/>
        </p:nvSpPr>
        <p:spPr>
          <a:xfrm>
            <a:off x="2743200" y="5145595"/>
            <a:ext cx="68737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Contact:  Sihang Liu  </a:t>
            </a:r>
            <a:r>
              <a:rPr lang="en-US" sz="2400" dirty="0" err="1">
                <a:latin typeface="Franklin Gothic Medium" panose="020B0603020102020204" pitchFamily="34" charset="0"/>
              </a:rPr>
              <a:t>sihangliu@virginia.edu</a:t>
            </a:r>
            <a:br>
              <a:rPr lang="en-US" sz="2400" dirty="0">
                <a:latin typeface="Franklin Gothic Medium" panose="020B0603020102020204" pitchFamily="34" charset="0"/>
              </a:rPr>
            </a:br>
            <a:r>
              <a:rPr lang="en-US" sz="2400" dirty="0">
                <a:latin typeface="Franklin Gothic Medium" panose="020B0603020102020204" pitchFamily="34" charset="0"/>
              </a:rPr>
              <a:t>                Yuan Tian   </a:t>
            </a:r>
            <a:r>
              <a:rPr lang="en-US" sz="2400" dirty="0" err="1">
                <a:latin typeface="Franklin Gothic Medium" panose="020B0603020102020204" pitchFamily="34" charset="0"/>
              </a:rPr>
              <a:t>yuant@virginia.edu</a:t>
            </a:r>
            <a:endParaRPr lang="en-US" sz="2400" dirty="0"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578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16818-7C48-4D6F-B048-84BCAF221A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7AD52E-7A76-42F1-9B02-DF0251D84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Mobile and IoT devices are required to process not only simple tasks, but also computation-intensive tasks</a:t>
            </a:r>
          </a:p>
          <a:p>
            <a:r>
              <a:rPr lang="en-US" dirty="0"/>
              <a:t>However, these devices have a strict power and computation limit</a:t>
            </a:r>
          </a:p>
          <a:p>
            <a:r>
              <a:rPr lang="en-US" dirty="0"/>
              <a:t>The solution is to offload heavy tasks to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cloud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AD121F-F4F1-4D70-A792-D314C9978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4</a:t>
            </a:fld>
            <a:endParaRPr lang="en-US"/>
          </a:p>
        </p:txBody>
      </p:sp>
      <p:pic>
        <p:nvPicPr>
          <p:cNvPr id="5" name="Picture 2" descr="Image result for smart camera">
            <a:extLst>
              <a:ext uri="{FF2B5EF4-FFF2-40B4-BE49-F238E27FC236}">
                <a16:creationId xmlns:a16="http://schemas.microsoft.com/office/drawing/2014/main" id="{790CC5D5-48C6-43D1-AB60-4F4CC0D1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0654" y="4594784"/>
            <a:ext cx="1026673" cy="1054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cat garden">
            <a:extLst>
              <a:ext uri="{FF2B5EF4-FFF2-40B4-BE49-F238E27FC236}">
                <a16:creationId xmlns:a16="http://schemas.microsoft.com/office/drawing/2014/main" id="{4BD9D2AC-3938-46B2-9966-08C6EDA1CE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8266" y="4433572"/>
            <a:ext cx="2065176" cy="1376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oogle Shape;63;p14">
            <a:extLst>
              <a:ext uri="{FF2B5EF4-FFF2-40B4-BE49-F238E27FC236}">
                <a16:creationId xmlns:a16="http://schemas.microsoft.com/office/drawing/2014/main" id="{0BFE8961-0BA6-47F2-86D9-DF37A8BB6CFB}"/>
              </a:ext>
            </a:extLst>
          </p:cNvPr>
          <p:cNvGrpSpPr/>
          <p:nvPr/>
        </p:nvGrpSpPr>
        <p:grpSpPr>
          <a:xfrm>
            <a:off x="5174539" y="4001294"/>
            <a:ext cx="3111045" cy="2246223"/>
            <a:chOff x="4371292" y="2605975"/>
            <a:chExt cx="3111045" cy="2246223"/>
          </a:xfrm>
        </p:grpSpPr>
        <p:grpSp>
          <p:nvGrpSpPr>
            <p:cNvPr id="9" name="Google Shape;64;p14">
              <a:extLst>
                <a:ext uri="{FF2B5EF4-FFF2-40B4-BE49-F238E27FC236}">
                  <a16:creationId xmlns:a16="http://schemas.microsoft.com/office/drawing/2014/main" id="{16A82DC4-BBA7-48D4-BA9A-0BB99A00CA50}"/>
                </a:ext>
              </a:extLst>
            </p:cNvPr>
            <p:cNvGrpSpPr/>
            <p:nvPr/>
          </p:nvGrpSpPr>
          <p:grpSpPr>
            <a:xfrm>
              <a:off x="4542199" y="2605975"/>
              <a:ext cx="2568807" cy="1879342"/>
              <a:chOff x="5052224" y="2921200"/>
              <a:chExt cx="2568807" cy="1879342"/>
            </a:xfrm>
          </p:grpSpPr>
          <p:pic>
            <p:nvPicPr>
              <p:cNvPr id="11" name="Google Shape;65;p14">
                <a:extLst>
                  <a:ext uri="{FF2B5EF4-FFF2-40B4-BE49-F238E27FC236}">
                    <a16:creationId xmlns:a16="http://schemas.microsoft.com/office/drawing/2014/main" id="{5E6EA9BD-3CC0-4DD8-9344-7F34C5ABBC5E}"/>
                  </a:ext>
                </a:extLst>
              </p:cNvPr>
              <p:cNvPicPr preferRelativeResize="0"/>
              <p:nvPr/>
            </p:nvPicPr>
            <p:blipFill rotWithShape="1">
              <a:blip r:embed="rId5">
                <a:alphaModFix/>
              </a:blip>
              <a:srcRect l="5376" t="18552" r="5161" b="21116"/>
              <a:stretch/>
            </p:blipFill>
            <p:spPr>
              <a:xfrm>
                <a:off x="5562696" y="3922193"/>
                <a:ext cx="1369125" cy="661975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2" name="Google Shape;66;p14">
                <a:extLst>
                  <a:ext uri="{FF2B5EF4-FFF2-40B4-BE49-F238E27FC236}">
                    <a16:creationId xmlns:a16="http://schemas.microsoft.com/office/drawing/2014/main" id="{0AED1187-FD07-4010-B347-82E28BDD3F4F}"/>
                  </a:ext>
                </a:extLst>
              </p:cNvPr>
              <p:cNvPicPr preferRelativeResize="0"/>
              <p:nvPr/>
            </p:nvPicPr>
            <p:blipFill rotWithShape="1">
              <a:blip r:embed="rId6">
                <a:alphaModFix/>
              </a:blip>
              <a:srcRect b="7089"/>
              <a:stretch/>
            </p:blipFill>
            <p:spPr>
              <a:xfrm>
                <a:off x="5695806" y="3247220"/>
                <a:ext cx="1217075" cy="644500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3" name="Google Shape;67;p14">
                <a:extLst>
                  <a:ext uri="{FF2B5EF4-FFF2-40B4-BE49-F238E27FC236}">
                    <a16:creationId xmlns:a16="http://schemas.microsoft.com/office/drawing/2014/main" id="{99667D7C-B9E9-4BB4-957A-A698C9EC6D69}"/>
                  </a:ext>
                </a:extLst>
              </p:cNvPr>
              <p:cNvSpPr/>
              <p:nvPr/>
            </p:nvSpPr>
            <p:spPr>
              <a:xfrm>
                <a:off x="5052224" y="2921200"/>
                <a:ext cx="2568807" cy="1879342"/>
              </a:xfrm>
              <a:prstGeom prst="cloud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68;p14">
              <a:extLst>
                <a:ext uri="{FF2B5EF4-FFF2-40B4-BE49-F238E27FC236}">
                  <a16:creationId xmlns:a16="http://schemas.microsoft.com/office/drawing/2014/main" id="{2F69C6A5-08D2-46A8-8A64-EC209DCA015C}"/>
                </a:ext>
              </a:extLst>
            </p:cNvPr>
            <p:cNvSpPr txBox="1"/>
            <p:nvPr/>
          </p:nvSpPr>
          <p:spPr>
            <a:xfrm>
              <a:off x="4371292" y="4415037"/>
              <a:ext cx="3111045" cy="43716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latin typeface="Franklin Gothic Medium" panose="020B0603020102020204" pitchFamily="34" charset="0"/>
                </a:rPr>
                <a:t>Comput</a:t>
              </a:r>
              <a:r>
                <a:rPr lang="en-US" sz="2400" dirty="0">
                  <a:latin typeface="Franklin Gothic Medium" panose="020B0603020102020204" pitchFamily="34" charset="0"/>
                </a:rPr>
                <a:t>e in the Cloud</a:t>
              </a:r>
              <a:endParaRPr sz="2400" dirty="0">
                <a:latin typeface="Franklin Gothic Medium" panose="020B0603020102020204" pitchFamily="34" charset="0"/>
              </a:endParaRPr>
            </a:p>
          </p:txBody>
        </p:sp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E9D45ED-3DF8-4D60-9CB7-1F3FB80DB42C}"/>
              </a:ext>
            </a:extLst>
          </p:cNvPr>
          <p:cNvCxnSpPr/>
          <p:nvPr/>
        </p:nvCxnSpPr>
        <p:spPr>
          <a:xfrm flipH="1" flipV="1">
            <a:off x="3573442" y="4446303"/>
            <a:ext cx="485374" cy="21599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6DCF6EC-1E7C-4310-8BB2-7236750B9443}"/>
              </a:ext>
            </a:extLst>
          </p:cNvPr>
          <p:cNvCxnSpPr>
            <a:cxnSpLocks/>
          </p:cNvCxnSpPr>
          <p:nvPr/>
        </p:nvCxnSpPr>
        <p:spPr>
          <a:xfrm flipH="1">
            <a:off x="3559816" y="5121963"/>
            <a:ext cx="573927" cy="683094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oogle Shape;62;p14">
            <a:extLst>
              <a:ext uri="{FF2B5EF4-FFF2-40B4-BE49-F238E27FC236}">
                <a16:creationId xmlns:a16="http://schemas.microsoft.com/office/drawing/2014/main" id="{7A8B671B-B698-4CDC-9728-9F65E4BDB9D6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4613236">
            <a:off x="4717596" y="4595300"/>
            <a:ext cx="535200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62;p14">
            <a:extLst>
              <a:ext uri="{FF2B5EF4-FFF2-40B4-BE49-F238E27FC236}">
                <a16:creationId xmlns:a16="http://schemas.microsoft.com/office/drawing/2014/main" id="{858B8769-A479-4188-800A-B693015D0395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 rot="6076112">
            <a:off x="8157124" y="4673365"/>
            <a:ext cx="535200" cy="5352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7095540D-A5AD-4B0A-ACDC-D5306BE5C4C0}"/>
              </a:ext>
            </a:extLst>
          </p:cNvPr>
          <p:cNvGrpSpPr/>
          <p:nvPr/>
        </p:nvGrpSpPr>
        <p:grpSpPr>
          <a:xfrm>
            <a:off x="8972769" y="4800305"/>
            <a:ext cx="2065176" cy="1376784"/>
            <a:chOff x="8972769" y="4800305"/>
            <a:chExt cx="2065176" cy="1376784"/>
          </a:xfrm>
        </p:grpSpPr>
        <p:pic>
          <p:nvPicPr>
            <p:cNvPr id="21" name="Picture 2" descr="Image result for cat garden">
              <a:extLst>
                <a:ext uri="{FF2B5EF4-FFF2-40B4-BE49-F238E27FC236}">
                  <a16:creationId xmlns:a16="http://schemas.microsoft.com/office/drawing/2014/main" id="{77051E09-9948-4CB2-9814-6C870CC864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72769" y="4800305"/>
              <a:ext cx="2065176" cy="13767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Google Shape;83;p14">
              <a:extLst>
                <a:ext uri="{FF2B5EF4-FFF2-40B4-BE49-F238E27FC236}">
                  <a16:creationId xmlns:a16="http://schemas.microsoft.com/office/drawing/2014/main" id="{4C6C3631-862A-4800-B8DD-3A8A68B50EE5}"/>
                </a:ext>
              </a:extLst>
            </p:cNvPr>
            <p:cNvSpPr/>
            <p:nvPr/>
          </p:nvSpPr>
          <p:spPr>
            <a:xfrm>
              <a:off x="9790158" y="4846642"/>
              <a:ext cx="1192664" cy="1192882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97AD3F2A-585C-466D-A366-BDF6A92161C5}"/>
              </a:ext>
            </a:extLst>
          </p:cNvPr>
          <p:cNvSpPr/>
          <p:nvPr/>
        </p:nvSpPr>
        <p:spPr>
          <a:xfrm>
            <a:off x="9196802" y="4310735"/>
            <a:ext cx="21197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My Cat </a:t>
            </a:r>
            <a:r>
              <a:rPr lang="en-US" sz="2400" i="1" dirty="0">
                <a:solidFill>
                  <a:srgbClr val="FF0000"/>
                </a:solidFill>
                <a:latin typeface="Franklin Gothic Medium" panose="020B0603020102020204" pitchFamily="34" charset="0"/>
              </a:rPr>
              <a:t>Charlie</a:t>
            </a:r>
            <a:endParaRPr lang="en-US" sz="2400" b="0" i="1" dirty="0">
              <a:solidFill>
                <a:srgbClr val="FF0000"/>
              </a:solidFill>
              <a:effectLst/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1449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EAF7A5-E605-4877-8D83-9FCA8804DB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GPUs in the Cloud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E0858-B2D8-42DB-A640-D16B2C8B6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GPUs in the cloud can accelerate a variety of tasks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96F390-6E49-4D20-A23D-3EB2F32E3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5</a:t>
            </a:fld>
            <a:endParaRPr lang="en-US"/>
          </a:p>
        </p:txBody>
      </p:sp>
      <p:sp>
        <p:nvSpPr>
          <p:cNvPr id="7" name="Google Shape;76;p15">
            <a:extLst>
              <a:ext uri="{FF2B5EF4-FFF2-40B4-BE49-F238E27FC236}">
                <a16:creationId xmlns:a16="http://schemas.microsoft.com/office/drawing/2014/main" id="{5E446F01-CC0C-4A63-A39D-9202EE0847F0}"/>
              </a:ext>
            </a:extLst>
          </p:cNvPr>
          <p:cNvSpPr/>
          <p:nvPr/>
        </p:nvSpPr>
        <p:spPr>
          <a:xfrm>
            <a:off x="2165901" y="3666643"/>
            <a:ext cx="3444005" cy="2195182"/>
          </a:xfrm>
          <a:prstGeom prst="cloud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Google Shape;78;p15">
            <a:extLst>
              <a:ext uri="{FF2B5EF4-FFF2-40B4-BE49-F238E27FC236}">
                <a16:creationId xmlns:a16="http://schemas.microsoft.com/office/drawing/2014/main" id="{A78A6991-6406-4F83-A987-0D827BA0F2CC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r="31511"/>
          <a:stretch/>
        </p:blipFill>
        <p:spPr>
          <a:xfrm>
            <a:off x="3133327" y="2990625"/>
            <a:ext cx="998028" cy="87211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80;p15">
            <a:extLst>
              <a:ext uri="{FF2B5EF4-FFF2-40B4-BE49-F238E27FC236}">
                <a16:creationId xmlns:a16="http://schemas.microsoft.com/office/drawing/2014/main" id="{6FAE1946-BCB6-45C2-8BD4-5E3DCD44E511}"/>
              </a:ext>
            </a:extLst>
          </p:cNvPr>
          <p:cNvSpPr txBox="1"/>
          <p:nvPr/>
        </p:nvSpPr>
        <p:spPr>
          <a:xfrm>
            <a:off x="850010" y="3303118"/>
            <a:ext cx="1799099" cy="4217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Franklin Gothic Medium" panose="020B0603020102020204" pitchFamily="34" charset="0"/>
              </a:rPr>
              <a:t>3D Rendering</a:t>
            </a:r>
            <a:endParaRPr sz="2000" dirty="0">
              <a:latin typeface="Franklin Gothic Medium" panose="020B0603020102020204" pitchFamily="34" charset="0"/>
            </a:endParaRPr>
          </a:p>
        </p:txBody>
      </p:sp>
      <p:sp>
        <p:nvSpPr>
          <p:cNvPr id="12" name="Google Shape;81;p15">
            <a:extLst>
              <a:ext uri="{FF2B5EF4-FFF2-40B4-BE49-F238E27FC236}">
                <a16:creationId xmlns:a16="http://schemas.microsoft.com/office/drawing/2014/main" id="{8E59EF26-0420-4D33-868A-7155B6AB052A}"/>
              </a:ext>
            </a:extLst>
          </p:cNvPr>
          <p:cNvSpPr txBox="1"/>
          <p:nvPr/>
        </p:nvSpPr>
        <p:spPr>
          <a:xfrm>
            <a:off x="2768138" y="2265046"/>
            <a:ext cx="1747726" cy="6403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Artificial Intelligence</a:t>
            </a:r>
            <a:endParaRPr sz="2000" dirty="0">
              <a:latin typeface="Franklin Gothic Medium" panose="020B0603020102020204" pitchFamily="34" charset="0"/>
            </a:endParaRPr>
          </a:p>
        </p:txBody>
      </p:sp>
      <p:sp>
        <p:nvSpPr>
          <p:cNvPr id="15" name="Google Shape;84;p15">
            <a:extLst>
              <a:ext uri="{FF2B5EF4-FFF2-40B4-BE49-F238E27FC236}">
                <a16:creationId xmlns:a16="http://schemas.microsoft.com/office/drawing/2014/main" id="{1DA49191-342A-4402-AAC4-F5CDDF40411C}"/>
              </a:ext>
            </a:extLst>
          </p:cNvPr>
          <p:cNvSpPr txBox="1"/>
          <p:nvPr/>
        </p:nvSpPr>
        <p:spPr>
          <a:xfrm>
            <a:off x="4838367" y="5711117"/>
            <a:ext cx="1997538" cy="40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Computer Vision</a:t>
            </a:r>
            <a:endParaRPr sz="2000" dirty="0">
              <a:latin typeface="Franklin Gothic Medium" panose="020B0603020102020204" pitchFamily="34" charset="0"/>
            </a:endParaRPr>
          </a:p>
        </p:txBody>
      </p:sp>
      <p:pic>
        <p:nvPicPr>
          <p:cNvPr id="1030" name="Picture 6" descr="Image result for DNA ">
            <a:extLst>
              <a:ext uri="{FF2B5EF4-FFF2-40B4-BE49-F238E27FC236}">
                <a16:creationId xmlns:a16="http://schemas.microsoft.com/office/drawing/2014/main" id="{9B00ED05-AABF-44B1-B8DD-4A23294BA0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20" r="3566"/>
          <a:stretch/>
        </p:blipFill>
        <p:spPr bwMode="auto">
          <a:xfrm rot="19666800">
            <a:off x="1148417" y="5105703"/>
            <a:ext cx="1341166" cy="606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Google Shape;84;p15">
            <a:extLst>
              <a:ext uri="{FF2B5EF4-FFF2-40B4-BE49-F238E27FC236}">
                <a16:creationId xmlns:a16="http://schemas.microsoft.com/office/drawing/2014/main" id="{DCDA1568-A6AC-436F-9B5E-8DF7F83CFB4E}"/>
              </a:ext>
            </a:extLst>
          </p:cNvPr>
          <p:cNvSpPr txBox="1"/>
          <p:nvPr/>
        </p:nvSpPr>
        <p:spPr>
          <a:xfrm>
            <a:off x="791497" y="5761169"/>
            <a:ext cx="1799098" cy="6568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latin typeface="Franklin Gothic Medium" panose="020B0603020102020204" pitchFamily="34" charset="0"/>
              </a:rPr>
              <a:t>Biomedical Computation</a:t>
            </a:r>
            <a:endParaRPr sz="2000" dirty="0">
              <a:latin typeface="Franklin Gothic Medium" panose="020B0603020102020204" pitchFamily="34" charset="0"/>
            </a:endParaRPr>
          </a:p>
        </p:txBody>
      </p:sp>
      <p:pic>
        <p:nvPicPr>
          <p:cNvPr id="1032" name="Picture 8" descr="Image result for 3d rendering car">
            <a:extLst>
              <a:ext uri="{FF2B5EF4-FFF2-40B4-BE49-F238E27FC236}">
                <a16:creationId xmlns:a16="http://schemas.microsoft.com/office/drawing/2014/main" id="{22DCEB5D-78D3-44AE-A81C-3290E7556A3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39" t="5042" r="7565" b="6734"/>
          <a:stretch/>
        </p:blipFill>
        <p:spPr bwMode="auto">
          <a:xfrm>
            <a:off x="999496" y="3817013"/>
            <a:ext cx="1503590" cy="86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Image result for fluid dynamics">
            <a:extLst>
              <a:ext uri="{FF2B5EF4-FFF2-40B4-BE49-F238E27FC236}">
                <a16:creationId xmlns:a16="http://schemas.microsoft.com/office/drawing/2014/main" id="{0CEA5E53-44F1-40ED-8743-4CC92BE04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16452" r="11721" b="24559"/>
          <a:stretch/>
        </p:blipFill>
        <p:spPr bwMode="auto">
          <a:xfrm>
            <a:off x="4825454" y="3448216"/>
            <a:ext cx="1950857" cy="73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E5A70E36-192C-4852-990E-678177B6308B}"/>
              </a:ext>
            </a:extLst>
          </p:cNvPr>
          <p:cNvGrpSpPr/>
          <p:nvPr/>
        </p:nvGrpSpPr>
        <p:grpSpPr>
          <a:xfrm>
            <a:off x="5092168" y="4759971"/>
            <a:ext cx="1440960" cy="958669"/>
            <a:chOff x="6825640" y="4900484"/>
            <a:chExt cx="1478099" cy="1013676"/>
          </a:xfrm>
        </p:grpSpPr>
        <p:pic>
          <p:nvPicPr>
            <p:cNvPr id="16" name="Picture 2" descr="Image result for cat garden">
              <a:extLst>
                <a:ext uri="{FF2B5EF4-FFF2-40B4-BE49-F238E27FC236}">
                  <a16:creationId xmlns:a16="http://schemas.microsoft.com/office/drawing/2014/main" id="{A7AF4175-C46A-4DFC-A92B-8D4CF9884B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25640" y="4928761"/>
              <a:ext cx="1478099" cy="9853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Google Shape;83;p14">
              <a:extLst>
                <a:ext uri="{FF2B5EF4-FFF2-40B4-BE49-F238E27FC236}">
                  <a16:creationId xmlns:a16="http://schemas.microsoft.com/office/drawing/2014/main" id="{6AB9BAA4-40E8-4E5C-AA35-65E211A54880}"/>
                </a:ext>
              </a:extLst>
            </p:cNvPr>
            <p:cNvSpPr/>
            <p:nvPr/>
          </p:nvSpPr>
          <p:spPr>
            <a:xfrm>
              <a:off x="7229969" y="5069280"/>
              <a:ext cx="1054787" cy="786184"/>
            </a:xfrm>
            <a:prstGeom prst="rect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97BBD3-D57D-4500-9973-185F03621A7B}"/>
                </a:ext>
              </a:extLst>
            </p:cNvPr>
            <p:cNvSpPr/>
            <p:nvPr/>
          </p:nvSpPr>
          <p:spPr>
            <a:xfrm>
              <a:off x="7221551" y="4900484"/>
              <a:ext cx="461174" cy="18145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b="1" dirty="0"/>
                <a:t>CAT</a:t>
              </a:r>
            </a:p>
          </p:txBody>
        </p:sp>
      </p:grpSp>
      <p:sp>
        <p:nvSpPr>
          <p:cNvPr id="13" name="Google Shape;82;p15">
            <a:extLst>
              <a:ext uri="{FF2B5EF4-FFF2-40B4-BE49-F238E27FC236}">
                <a16:creationId xmlns:a16="http://schemas.microsoft.com/office/drawing/2014/main" id="{E5542EE3-36C0-470E-99E3-E40A54D8275A}"/>
              </a:ext>
            </a:extLst>
          </p:cNvPr>
          <p:cNvSpPr txBox="1"/>
          <p:nvPr/>
        </p:nvSpPr>
        <p:spPr>
          <a:xfrm>
            <a:off x="4860659" y="3023110"/>
            <a:ext cx="1997538" cy="4159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Franklin Gothic Medium" panose="020B0603020102020204" pitchFamily="34" charset="0"/>
              </a:rPr>
              <a:t>Fluid Dynamics</a:t>
            </a:r>
            <a:endParaRPr sz="2000" dirty="0">
              <a:latin typeface="Franklin Gothic Medium" panose="020B0603020102020204" pitchFamily="34" charset="0"/>
            </a:endParaRPr>
          </a:p>
        </p:txBody>
      </p:sp>
      <p:pic>
        <p:nvPicPr>
          <p:cNvPr id="24" name="Google Shape;65;p14">
            <a:extLst>
              <a:ext uri="{FF2B5EF4-FFF2-40B4-BE49-F238E27FC236}">
                <a16:creationId xmlns:a16="http://schemas.microsoft.com/office/drawing/2014/main" id="{05BBA221-DBE2-49A3-AB4E-E490B9985ABC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l="5376" t="18552" r="5161" b="21116"/>
          <a:stretch/>
        </p:blipFill>
        <p:spPr>
          <a:xfrm>
            <a:off x="2820897" y="4233731"/>
            <a:ext cx="1986836" cy="931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Image result for question icon">
            <a:extLst>
              <a:ext uri="{FF2B5EF4-FFF2-40B4-BE49-F238E27FC236}">
                <a16:creationId xmlns:a16="http://schemas.microsoft.com/office/drawing/2014/main" id="{65E12D18-DD91-4630-ADEA-BE353C9F8C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10" t="3273" r="24665" b="9061"/>
          <a:stretch/>
        </p:blipFill>
        <p:spPr bwMode="auto">
          <a:xfrm>
            <a:off x="7230858" y="3815876"/>
            <a:ext cx="674175" cy="1383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02D133C-3E1D-4435-9EAC-E22110712FE2}"/>
              </a:ext>
            </a:extLst>
          </p:cNvPr>
          <p:cNvGrpSpPr/>
          <p:nvPr/>
        </p:nvGrpSpPr>
        <p:grpSpPr>
          <a:xfrm>
            <a:off x="7636266" y="3231101"/>
            <a:ext cx="4411633" cy="601016"/>
            <a:chOff x="8160225" y="4856945"/>
            <a:chExt cx="4411633" cy="601016"/>
          </a:xfrm>
        </p:grpSpPr>
        <p:sp>
          <p:nvSpPr>
            <p:cNvPr id="8" name="Speech Bubble: Rectangle with Corners Rounded 7">
              <a:extLst>
                <a:ext uri="{FF2B5EF4-FFF2-40B4-BE49-F238E27FC236}">
                  <a16:creationId xmlns:a16="http://schemas.microsoft.com/office/drawing/2014/main" id="{C265B513-650C-4CA9-9642-7CD9742B89C0}"/>
                </a:ext>
              </a:extLst>
            </p:cNvPr>
            <p:cNvSpPr/>
            <p:nvPr/>
          </p:nvSpPr>
          <p:spPr>
            <a:xfrm>
              <a:off x="8160225" y="4873185"/>
              <a:ext cx="4411633" cy="584776"/>
            </a:xfrm>
            <a:prstGeom prst="wedgeRoundRectCallout">
              <a:avLst>
                <a:gd name="adj1" fmla="val -44824"/>
                <a:gd name="adj2" fmla="val 97437"/>
                <a:gd name="adj3" fmla="val 16667"/>
              </a:avLst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96DC33D-422C-452D-91F7-CDDD55217730}"/>
                </a:ext>
              </a:extLst>
            </p:cNvPr>
            <p:cNvSpPr/>
            <p:nvPr/>
          </p:nvSpPr>
          <p:spPr>
            <a:xfrm>
              <a:off x="8238601" y="4856945"/>
              <a:ext cx="425488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200" dirty="0">
                  <a:latin typeface="Franklin Gothic Medium" panose="020B0603020102020204" pitchFamily="34" charset="0"/>
                </a:rPr>
                <a:t>Is it safe to share GPU?</a:t>
              </a:r>
            </a:p>
          </p:txBody>
        </p:sp>
      </p:grpSp>
      <p:pic>
        <p:nvPicPr>
          <p:cNvPr id="18" name="Picture 6" descr="Image result for hacker icon">
            <a:extLst>
              <a:ext uri="{FF2B5EF4-FFF2-40B4-BE49-F238E27FC236}">
                <a16:creationId xmlns:a16="http://schemas.microsoft.com/office/drawing/2014/main" id="{E407033C-CF9F-478D-B7F9-636B8A2EBB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0" t="19708" r="20319" b="19749"/>
          <a:stretch/>
        </p:blipFill>
        <p:spPr bwMode="auto">
          <a:xfrm>
            <a:off x="3064583" y="5486224"/>
            <a:ext cx="1299796" cy="977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377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2" grpId="0"/>
      <p:bldP spid="15" grpId="0"/>
      <p:bldP spid="19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7515-420D-4343-8CAD-BA5C07FE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CPU and GPU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0CAD9-2FE3-403F-82F4-18DC5E30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6</a:t>
            </a:fld>
            <a:endParaRPr lang="en-US"/>
          </a:p>
        </p:txBody>
      </p:sp>
      <p:pic>
        <p:nvPicPr>
          <p:cNvPr id="3076" name="Picture 4" descr="Image result for cpu">
            <a:extLst>
              <a:ext uri="{FF2B5EF4-FFF2-40B4-BE49-F238E27FC236}">
                <a16:creationId xmlns:a16="http://schemas.microsoft.com/office/drawing/2014/main" id="{1E2356F1-AB10-4365-BB27-EEF77C5531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32" t="15660" r="14549" b="15660"/>
          <a:stretch/>
        </p:blipFill>
        <p:spPr bwMode="auto">
          <a:xfrm>
            <a:off x="4083679" y="2085851"/>
            <a:ext cx="1280160" cy="129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65;p14">
            <a:extLst>
              <a:ext uri="{FF2B5EF4-FFF2-40B4-BE49-F238E27FC236}">
                <a16:creationId xmlns:a16="http://schemas.microsoft.com/office/drawing/2014/main" id="{F8B60DED-88DD-4C81-B2BA-E38DF04E6B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76" t="18552" r="5161" b="21116"/>
          <a:stretch/>
        </p:blipFill>
        <p:spPr>
          <a:xfrm>
            <a:off x="7617700" y="2097528"/>
            <a:ext cx="2669472" cy="1290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294E50-7144-4E22-B2CC-32CF89449982}"/>
              </a:ext>
            </a:extLst>
          </p:cNvPr>
          <p:cNvSpPr txBox="1"/>
          <p:nvPr/>
        </p:nvSpPr>
        <p:spPr>
          <a:xfrm>
            <a:off x="3755367" y="1624186"/>
            <a:ext cx="191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CPU</a:t>
            </a:r>
            <a:endParaRPr lang="en-US" sz="2800" dirty="0">
              <a:latin typeface="Franklin Gothic Medium" panose="020B06030201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01CE4AE-559A-4F1F-96C8-1C4CD91EF548}"/>
              </a:ext>
            </a:extLst>
          </p:cNvPr>
          <p:cNvSpPr txBox="1"/>
          <p:nvPr/>
        </p:nvSpPr>
        <p:spPr>
          <a:xfrm>
            <a:off x="7994914" y="1624186"/>
            <a:ext cx="191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GPU</a:t>
            </a:r>
            <a:endParaRPr lang="en-US" sz="2800" dirty="0">
              <a:latin typeface="Franklin Gothic Medium" panose="020B06030201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A7BE464-4F19-46AC-AB19-16251C0F196F}"/>
              </a:ext>
            </a:extLst>
          </p:cNvPr>
          <p:cNvSpPr txBox="1"/>
          <p:nvPr/>
        </p:nvSpPr>
        <p:spPr>
          <a:xfrm>
            <a:off x="743408" y="3718180"/>
            <a:ext cx="199753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Optimization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44B1B45-2391-4E1F-9F9E-542036565EFB}"/>
              </a:ext>
            </a:extLst>
          </p:cNvPr>
          <p:cNvSpPr txBox="1"/>
          <p:nvPr/>
        </p:nvSpPr>
        <p:spPr>
          <a:xfrm>
            <a:off x="258474" y="4630345"/>
            <a:ext cx="23597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Execution Model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2F917A2-4709-4D70-A750-266CBD01FDFA}"/>
              </a:ext>
            </a:extLst>
          </p:cNvPr>
          <p:cNvSpPr txBox="1"/>
          <p:nvPr/>
        </p:nvSpPr>
        <p:spPr>
          <a:xfrm>
            <a:off x="1118163" y="4173145"/>
            <a:ext cx="1569977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Franklin Gothic Medium" panose="020B0603020102020204" pitchFamily="34" charset="0"/>
              </a:rPr>
              <a:t>Processor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2DCCDF4-6A18-4BD3-803A-7ADECFA0D35F}"/>
              </a:ext>
            </a:extLst>
          </p:cNvPr>
          <p:cNvSpPr txBox="1"/>
          <p:nvPr/>
        </p:nvSpPr>
        <p:spPr>
          <a:xfrm>
            <a:off x="3457454" y="3715948"/>
            <a:ext cx="27272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General Purpose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EB6E69-11B3-487B-AD9D-062981FDB5E7}"/>
              </a:ext>
            </a:extLst>
          </p:cNvPr>
          <p:cNvSpPr txBox="1"/>
          <p:nvPr/>
        </p:nvSpPr>
        <p:spPr>
          <a:xfrm>
            <a:off x="7617700" y="3715948"/>
            <a:ext cx="441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High throughput and parallelism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957524-4C0E-45DB-9BCA-D8BAE4C876AA}"/>
              </a:ext>
            </a:extLst>
          </p:cNvPr>
          <p:cNvSpPr txBox="1"/>
          <p:nvPr/>
        </p:nvSpPr>
        <p:spPr>
          <a:xfrm>
            <a:off x="3457453" y="4173148"/>
            <a:ext cx="329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Complex, out-of-order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C35A9A-C093-4429-BD82-AC1237B80D53}"/>
              </a:ext>
            </a:extLst>
          </p:cNvPr>
          <p:cNvSpPr txBox="1"/>
          <p:nvPr/>
        </p:nvSpPr>
        <p:spPr>
          <a:xfrm>
            <a:off x="7610598" y="4173148"/>
            <a:ext cx="329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Many simple cores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1C5DE29-044D-44A4-8105-71C37CB268FC}"/>
              </a:ext>
            </a:extLst>
          </p:cNvPr>
          <p:cNvSpPr txBox="1"/>
          <p:nvPr/>
        </p:nvSpPr>
        <p:spPr>
          <a:xfrm>
            <a:off x="3457453" y="4630347"/>
            <a:ext cx="361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Directly accessed by SW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408903-C933-465B-9844-1C1A97BC2F5E}"/>
              </a:ext>
            </a:extLst>
          </p:cNvPr>
          <p:cNvSpPr txBox="1"/>
          <p:nvPr/>
        </p:nvSpPr>
        <p:spPr>
          <a:xfrm>
            <a:off x="7610598" y="4630346"/>
            <a:ext cx="361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Accessed through runtime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79E304DA-DACE-4E6D-815B-3BA2EF77932B}"/>
              </a:ext>
            </a:extLst>
          </p:cNvPr>
          <p:cNvSpPr/>
          <p:nvPr/>
        </p:nvSpPr>
        <p:spPr>
          <a:xfrm>
            <a:off x="0" y="5654551"/>
            <a:ext cx="12192000" cy="673331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Franklin Gothic Medium" panose="020B0603020102020204" pitchFamily="34" charset="0"/>
              </a:rPr>
              <a:t>GPU has distinct vulnerabilities compared to CPU</a:t>
            </a:r>
          </a:p>
        </p:txBody>
      </p:sp>
    </p:spTree>
    <p:extLst>
      <p:ext uri="{BB962C8B-B14F-4D97-AF65-F5344CB8AC3E}">
        <p14:creationId xmlns:p14="http://schemas.microsoft.com/office/powerpoint/2010/main" val="200260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15" grpId="0"/>
      <p:bldP spid="16" grpId="0"/>
      <p:bldP spid="17" grpId="0"/>
      <p:bldP spid="18" grpId="0"/>
      <p:bldP spid="19" grpId="0"/>
      <p:bldP spid="20" grpId="0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067515-420D-4343-8CAD-BA5C07FEA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Comparison between CPU and GPU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50CAD9-2FE3-403F-82F4-18DC5E301B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t>7</a:t>
            </a:fld>
            <a:endParaRPr lang="en-US"/>
          </a:p>
        </p:txBody>
      </p:sp>
      <p:pic>
        <p:nvPicPr>
          <p:cNvPr id="7" name="Google Shape;65;p14">
            <a:extLst>
              <a:ext uri="{FF2B5EF4-FFF2-40B4-BE49-F238E27FC236}">
                <a16:creationId xmlns:a16="http://schemas.microsoft.com/office/drawing/2014/main" id="{F8B60DED-88DD-4C81-B2BA-E38DF04E6B1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376" t="18552" r="5161" b="21116"/>
          <a:stretch/>
        </p:blipFill>
        <p:spPr>
          <a:xfrm>
            <a:off x="7617700" y="2097528"/>
            <a:ext cx="2669472" cy="129069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01CE4AE-559A-4F1F-96C8-1C4CD91EF548}"/>
              </a:ext>
            </a:extLst>
          </p:cNvPr>
          <p:cNvSpPr txBox="1"/>
          <p:nvPr/>
        </p:nvSpPr>
        <p:spPr>
          <a:xfrm>
            <a:off x="7994914" y="1624186"/>
            <a:ext cx="19150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Franklin Gothic Medium" panose="020B0603020102020204" pitchFamily="34" charset="0"/>
              </a:rPr>
              <a:t>GPU</a:t>
            </a:r>
            <a:endParaRPr lang="en-US" sz="2800" dirty="0">
              <a:latin typeface="Franklin Gothic Medium" panose="020B06030201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0C35A9A-C093-4429-BD82-AC1237B80D53}"/>
              </a:ext>
            </a:extLst>
          </p:cNvPr>
          <p:cNvSpPr txBox="1"/>
          <p:nvPr/>
        </p:nvSpPr>
        <p:spPr>
          <a:xfrm>
            <a:off x="7610598" y="4173148"/>
            <a:ext cx="3294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Many simple cores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1408903-C933-465B-9844-1C1A97BC2F5E}"/>
              </a:ext>
            </a:extLst>
          </p:cNvPr>
          <p:cNvSpPr txBox="1"/>
          <p:nvPr/>
        </p:nvSpPr>
        <p:spPr>
          <a:xfrm>
            <a:off x="7610598" y="4630346"/>
            <a:ext cx="3613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Accessed through runtime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F7A27A9-7F54-4AE6-B2F1-D6598C7B8F58}"/>
              </a:ext>
            </a:extLst>
          </p:cNvPr>
          <p:cNvSpPr txBox="1"/>
          <p:nvPr/>
        </p:nvSpPr>
        <p:spPr>
          <a:xfrm>
            <a:off x="913376" y="1855018"/>
            <a:ext cx="605013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Medium" panose="020B0603020102020204" pitchFamily="34" charset="0"/>
              </a:rPr>
              <a:t>Side Channel Attacks: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Speculation based attacks do not work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GPU performance counters provides an easy access to side channels</a:t>
            </a:r>
            <a:endParaRPr lang="en-US" dirty="0">
              <a:latin typeface="Franklin Gothic Medium" panose="020B0603020102020204" pitchFamily="34" charset="0"/>
            </a:endParaRP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[Luo’15], [Jiang’16], [Kadam’18], [Naghibijouybari’18], etc.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7AA4A3A-4DA4-453B-B4D5-73D994DACB01}"/>
              </a:ext>
            </a:extLst>
          </p:cNvPr>
          <p:cNvSpPr txBox="1"/>
          <p:nvPr/>
        </p:nvSpPr>
        <p:spPr>
          <a:xfrm>
            <a:off x="7617700" y="3715948"/>
            <a:ext cx="4417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Franklin Gothic Medium" panose="020B0603020102020204" pitchFamily="34" charset="0"/>
              </a:rPr>
              <a:t>High throughput and parallelism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580C160-B7F8-4107-ADCD-3AABFADCD9F3}"/>
              </a:ext>
            </a:extLst>
          </p:cNvPr>
          <p:cNvSpPr txBox="1"/>
          <p:nvPr/>
        </p:nvSpPr>
        <p:spPr>
          <a:xfrm>
            <a:off x="912171" y="4795925"/>
            <a:ext cx="57850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Franklin Gothic Medium" panose="020B0603020102020204" pitchFamily="34" charset="0"/>
              </a:rPr>
              <a:t>Library/Runtime-based Attacks:</a:t>
            </a:r>
          </a:p>
          <a:p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Library and runtime can leak private data of GPU processes</a:t>
            </a:r>
          </a:p>
          <a:p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Franklin Gothic Medium" panose="020B0603020102020204" pitchFamily="34" charset="0"/>
              </a:rPr>
              <a:t>[Lee’14], [Taft’16], [Yao’18], etc.</a:t>
            </a:r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917B9D9A-6D7F-4EB3-BA03-513E0B81AB29}"/>
              </a:ext>
            </a:extLst>
          </p:cNvPr>
          <p:cNvSpPr/>
          <p:nvPr/>
        </p:nvSpPr>
        <p:spPr>
          <a:xfrm>
            <a:off x="7610599" y="3715948"/>
            <a:ext cx="4358980" cy="914398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D34D73E-9B03-44B3-845C-B681D59A49BD}"/>
              </a:ext>
            </a:extLst>
          </p:cNvPr>
          <p:cNvSpPr/>
          <p:nvPr/>
        </p:nvSpPr>
        <p:spPr>
          <a:xfrm>
            <a:off x="7609914" y="4630346"/>
            <a:ext cx="4358980" cy="483882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Left 10">
            <a:extLst>
              <a:ext uri="{FF2B5EF4-FFF2-40B4-BE49-F238E27FC236}">
                <a16:creationId xmlns:a16="http://schemas.microsoft.com/office/drawing/2014/main" id="{61A8E6E3-E71C-410A-9858-C175C9801A8A}"/>
              </a:ext>
            </a:extLst>
          </p:cNvPr>
          <p:cNvSpPr/>
          <p:nvPr/>
        </p:nvSpPr>
        <p:spPr>
          <a:xfrm rot="2191556">
            <a:off x="6921742" y="3184954"/>
            <a:ext cx="484019" cy="40654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rrow: Left 24">
            <a:extLst>
              <a:ext uri="{FF2B5EF4-FFF2-40B4-BE49-F238E27FC236}">
                <a16:creationId xmlns:a16="http://schemas.microsoft.com/office/drawing/2014/main" id="{9A3DB351-DE6E-485B-BDCA-B7885B899293}"/>
              </a:ext>
            </a:extLst>
          </p:cNvPr>
          <p:cNvSpPr/>
          <p:nvPr/>
        </p:nvSpPr>
        <p:spPr>
          <a:xfrm rot="20011712">
            <a:off x="6836714" y="4958853"/>
            <a:ext cx="484019" cy="406542"/>
          </a:xfrm>
          <a:prstGeom prst="left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72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3" grpId="0"/>
      <p:bldP spid="8" grpId="0" animBg="1"/>
      <p:bldP spid="24" grpId="0" animBg="1"/>
      <p:bldP spid="11" grpId="0" animBg="1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93F2EF-BA9F-0149-897F-A37E983BB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Model in Prior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E006E-7A12-7C48-91DD-2E43C8999A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attacker and victim share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same physical GPU</a:t>
            </a:r>
            <a:r>
              <a:rPr lang="en-US" dirty="0"/>
              <a:t>,</a:t>
            </a:r>
          </a:p>
          <a:p>
            <a:r>
              <a:rPr lang="en-US" dirty="0"/>
              <a:t>And run in the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same operating system</a:t>
            </a:r>
          </a:p>
          <a:p>
            <a:r>
              <a:rPr lang="en-US" dirty="0"/>
              <a:t>The attacker and victim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share</a:t>
            </a:r>
            <a:r>
              <a:rPr lang="en-US" dirty="0"/>
              <a:t> the same GPU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runtime library</a:t>
            </a:r>
          </a:p>
          <a:p>
            <a:r>
              <a:rPr lang="en-US" dirty="0"/>
              <a:t>The attacker has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access</a:t>
            </a:r>
            <a:r>
              <a:rPr lang="en-US" dirty="0"/>
              <a:t> to GPU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 performance counters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DAFECA-F795-E14F-83A3-702FC39E3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1160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6B69B-F9E6-41A7-B332-EB50F1604E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GPU Virtualization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F92D2-658D-412C-BEC3-C67CD94C7D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40009"/>
            <a:ext cx="10515600" cy="4384802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dirty="0"/>
              <a:t>Recently, GPU vendors provided support for GPU virtualization</a:t>
            </a:r>
          </a:p>
          <a:p>
            <a:pPr>
              <a:lnSpc>
                <a:spcPct val="100000"/>
              </a:lnSpc>
            </a:pPr>
            <a:r>
              <a:rPr lang="en-US" dirty="0"/>
              <a:t>Goal of Virtualization: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Better utilization of GPUs in the cloud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More consistent performance across different users</a:t>
            </a:r>
          </a:p>
          <a:p>
            <a:pPr lvl="1">
              <a:lnSpc>
                <a:spcPct val="100000"/>
              </a:lnSpc>
            </a:pP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Easier management, etc.</a:t>
            </a:r>
          </a:p>
          <a:p>
            <a:pPr>
              <a:lnSpc>
                <a:spcPct val="100000"/>
              </a:lnSpc>
            </a:pPr>
            <a:r>
              <a:rPr lang="en-US" dirty="0"/>
              <a:t>With virtualization, every user has its own </a:t>
            </a:r>
            <a:r>
              <a:rPr lang="en-US" b="1" dirty="0">
                <a:solidFill>
                  <a:schemeClr val="accent2">
                    <a:lumMod val="75000"/>
                  </a:schemeClr>
                </a:solidFill>
              </a:rPr>
              <a:t>virtual GPU </a:t>
            </a:r>
            <a:r>
              <a:rPr lang="en-US" dirty="0"/>
              <a:t>(</a:t>
            </a:r>
            <a:r>
              <a:rPr lang="en-US" dirty="0" err="1"/>
              <a:t>vGPU</a:t>
            </a:r>
            <a:r>
              <a:rPr lang="en-US" dirty="0"/>
              <a:t>)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>
              <a:solidFill>
                <a:schemeClr val="accent1">
                  <a:lumMod val="75000"/>
                </a:schemeClr>
              </a:solidFill>
            </a:endParaRPr>
          </a:p>
          <a:p>
            <a:pPr marL="457200" lvl="1" indent="0">
              <a:lnSpc>
                <a:spcPct val="100000"/>
              </a:lnSpc>
              <a:buNone/>
            </a:pPr>
            <a:endParaRPr lang="en-US" sz="2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D33CC8-7636-4BBE-8936-CF6E28946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6910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5085</TotalTime>
  <Words>1294</Words>
  <Application>Microsoft Macintosh PowerPoint</Application>
  <PresentationFormat>Widescreen</PresentationFormat>
  <Paragraphs>393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Arial</vt:lpstr>
      <vt:lpstr>Calibri</vt:lpstr>
      <vt:lpstr>Calibri Light</vt:lpstr>
      <vt:lpstr>Cambria Math</vt:lpstr>
      <vt:lpstr>Courier New</vt:lpstr>
      <vt:lpstr>Franklin Gothic Medium</vt:lpstr>
      <vt:lpstr>office theme</vt:lpstr>
      <vt:lpstr>Side Channel Attacks in  Computation Offloading Systems  with GPU Virtualization</vt:lpstr>
      <vt:lpstr>Summary</vt:lpstr>
      <vt:lpstr>Background</vt:lpstr>
      <vt:lpstr>Background</vt:lpstr>
      <vt:lpstr>GPUs in the Cloud</vt:lpstr>
      <vt:lpstr>Comparison between CPU and GPU</vt:lpstr>
      <vt:lpstr>Comparison between CPU and GPU</vt:lpstr>
      <vt:lpstr>Threat Model in Prior Works</vt:lpstr>
      <vt:lpstr>GPU Virtualization</vt:lpstr>
      <vt:lpstr>GPU Virtualization</vt:lpstr>
      <vt:lpstr>Outline</vt:lpstr>
      <vt:lpstr>Do existing GPU attacks still work?</vt:lpstr>
      <vt:lpstr>Threat Model Comparison</vt:lpstr>
      <vt:lpstr>Threat Model in This Work</vt:lpstr>
      <vt:lpstr>Key Ideas</vt:lpstr>
      <vt:lpstr>Key Idea I: Probe Activities</vt:lpstr>
      <vt:lpstr>Key Idea I: Probe Activities</vt:lpstr>
      <vt:lpstr>Key Idea II: Classify Activities</vt:lpstr>
      <vt:lpstr>Outline</vt:lpstr>
      <vt:lpstr>Probing Program</vt:lpstr>
      <vt:lpstr>Fingerprint Classification</vt:lpstr>
      <vt:lpstr>Fingerprint Classification</vt:lpstr>
      <vt:lpstr>Outline</vt:lpstr>
      <vt:lpstr>System Configuration</vt:lpstr>
      <vt:lpstr>System Configuration</vt:lpstr>
      <vt:lpstr>GPU Applications (Victim)</vt:lpstr>
      <vt:lpstr>Classification Accuracy</vt:lpstr>
      <vt:lpstr>Future Work</vt:lpstr>
      <vt:lpstr>Conclusion</vt:lpstr>
      <vt:lpstr>Side Channel Attacks in  Computation Offloading Systems  with GPU Virtualization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Sihang Liu</cp:lastModifiedBy>
  <cp:revision>37</cp:revision>
  <dcterms:created xsi:type="dcterms:W3CDTF">2013-07-15T20:26:40Z</dcterms:created>
  <dcterms:modified xsi:type="dcterms:W3CDTF">2019-05-23T22:17:43Z</dcterms:modified>
</cp:coreProperties>
</file>