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260" r:id="rId3"/>
    <p:sldId id="263" r:id="rId4"/>
    <p:sldId id="264" r:id="rId5"/>
    <p:sldId id="327" r:id="rId6"/>
    <p:sldId id="266" r:id="rId7"/>
    <p:sldId id="269" r:id="rId8"/>
    <p:sldId id="270" r:id="rId9"/>
    <p:sldId id="271" r:id="rId10"/>
    <p:sldId id="272" r:id="rId11"/>
    <p:sldId id="275" r:id="rId12"/>
    <p:sldId id="277" r:id="rId13"/>
    <p:sldId id="278" r:id="rId14"/>
    <p:sldId id="280" r:id="rId15"/>
    <p:sldId id="281" r:id="rId16"/>
    <p:sldId id="286" r:id="rId17"/>
    <p:sldId id="288" r:id="rId18"/>
    <p:sldId id="290" r:id="rId19"/>
    <p:sldId id="291" r:id="rId20"/>
    <p:sldId id="292" r:id="rId21"/>
    <p:sldId id="293" r:id="rId22"/>
    <p:sldId id="294" r:id="rId23"/>
    <p:sldId id="322" r:id="rId24"/>
    <p:sldId id="297" r:id="rId25"/>
    <p:sldId id="299" r:id="rId26"/>
    <p:sldId id="301" r:id="rId27"/>
    <p:sldId id="323" r:id="rId28"/>
    <p:sldId id="303" r:id="rId29"/>
    <p:sldId id="304" r:id="rId30"/>
    <p:sldId id="305" r:id="rId31"/>
    <p:sldId id="306" r:id="rId32"/>
    <p:sldId id="308" r:id="rId33"/>
    <p:sldId id="309" r:id="rId34"/>
    <p:sldId id="324" r:id="rId35"/>
    <p:sldId id="311" r:id="rId36"/>
    <p:sldId id="312" r:id="rId37"/>
    <p:sldId id="330" r:id="rId38"/>
    <p:sldId id="314" r:id="rId39"/>
    <p:sldId id="315" r:id="rId40"/>
    <p:sldId id="316" r:id="rId41"/>
    <p:sldId id="321" r:id="rId42"/>
    <p:sldId id="329" r:id="rId43"/>
    <p:sldId id="318" r:id="rId44"/>
    <p:sldId id="328" r:id="rId45"/>
    <p:sldId id="319" r:id="rId46"/>
    <p:sldId id="32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9" autoAdjust="0"/>
    <p:restoredTop sz="91375"/>
  </p:normalViewPr>
  <p:slideViewPr>
    <p:cSldViewPr snapToGrid="0" snapToObjects="1">
      <p:cViewPr varScale="1">
        <p:scale>
          <a:sx n="115" d="100"/>
          <a:sy n="115" d="100"/>
        </p:scale>
        <p:origin x="79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u54\Desktop\plot_new%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liu54\Desktop\plot_new%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iu54\Desktop\plot_new%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iu54\Desktop\plot_new%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694709928539897"/>
          <c:y val="0.13170465194200259"/>
          <c:w val="0.63134988545768156"/>
          <c:h val="0.58561732656481857"/>
        </c:manualLayout>
      </c:layout>
      <c:barChart>
        <c:barDir val="col"/>
        <c:grouping val="clustered"/>
        <c:varyColors val="0"/>
        <c:ser>
          <c:idx val="3"/>
          <c:order val="0"/>
          <c:tx>
            <c:strRef>
              <c:f>'multi-avg'!$A$5</c:f>
              <c:strCache>
                <c:ptCount val="1"/>
                <c:pt idx="0">
                  <c:v>8 Core</c:v>
                </c:pt>
              </c:strCache>
            </c:strRef>
          </c:tx>
          <c:spPr>
            <a:solidFill>
              <a:schemeClr val="accent1">
                <a:lumMod val="75000"/>
              </a:schemeClr>
            </a:solidFill>
            <a:ln w="19050">
              <a:noFill/>
            </a:ln>
            <a:effectLst/>
          </c:spPr>
          <c:invertIfNegative val="0"/>
          <c:cat>
            <c:strRef>
              <c:f>'multi-avg'!$B$1:$D$1</c:f>
              <c:strCache>
                <c:ptCount val="3"/>
                <c:pt idx="0">
                  <c:v>SCA</c:v>
                </c:pt>
                <c:pt idx="1">
                  <c:v>FCA</c:v>
                </c:pt>
                <c:pt idx="2">
                  <c:v>ExtendedBus</c:v>
                </c:pt>
              </c:strCache>
            </c:strRef>
          </c:cat>
          <c:val>
            <c:numRef>
              <c:f>'multi-avg'!$B$5:$D$5</c:f>
              <c:numCache>
                <c:formatCode>General</c:formatCode>
                <c:ptCount val="3"/>
                <c:pt idx="0">
                  <c:v>2.9820692019999999</c:v>
                </c:pt>
                <c:pt idx="1">
                  <c:v>2.1247806219999998</c:v>
                </c:pt>
                <c:pt idx="2">
                  <c:v>3.301169587</c:v>
                </c:pt>
              </c:numCache>
            </c:numRef>
          </c:val>
          <c:extLst>
            <c:ext xmlns:c16="http://schemas.microsoft.com/office/drawing/2014/chart" uri="{C3380CC4-5D6E-409C-BE32-E72D297353CC}">
              <c16:uniqueId val="{00000003-5F2E-405B-810E-90EFEBC04852}"/>
            </c:ext>
          </c:extLst>
        </c:ser>
        <c:dLbls>
          <c:showLegendKey val="0"/>
          <c:showVal val="0"/>
          <c:showCatName val="0"/>
          <c:showSerName val="0"/>
          <c:showPercent val="0"/>
          <c:showBubbleSize val="0"/>
        </c:dLbls>
        <c:gapWidth val="276"/>
        <c:overlap val="-27"/>
        <c:axId val="563081704"/>
        <c:axId val="563084000"/>
      </c:barChart>
      <c:catAx>
        <c:axId val="563081704"/>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563084000"/>
        <c:crosses val="autoZero"/>
        <c:auto val="1"/>
        <c:lblAlgn val="ctr"/>
        <c:lblOffset val="100"/>
        <c:noMultiLvlLbl val="0"/>
      </c:catAx>
      <c:valAx>
        <c:axId val="563084000"/>
        <c:scaling>
          <c:orientation val="minMax"/>
        </c:scaling>
        <c:delete val="0"/>
        <c:axPos val="l"/>
        <c:majorGridlines>
          <c:spPr>
            <a:ln w="2540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r>
                  <a:rPr lang="en-US" sz="2800" b="0" dirty="0">
                    <a:solidFill>
                      <a:schemeClr val="accent1">
                        <a:lumMod val="75000"/>
                      </a:schemeClr>
                    </a:solidFill>
                  </a:rPr>
                  <a:t>Avg. Throughput</a:t>
                </a:r>
                <a:r>
                  <a:rPr lang="en-US" sz="2800" b="0" baseline="0" dirty="0">
                    <a:solidFill>
                      <a:schemeClr val="accent1">
                        <a:lumMod val="75000"/>
                      </a:schemeClr>
                    </a:solidFill>
                  </a:rPr>
                  <a:t> Norm. to </a:t>
                </a:r>
              </a:p>
              <a:p>
                <a:pPr>
                  <a:defRPr sz="2800">
                    <a:solidFill>
                      <a:schemeClr val="accent1">
                        <a:lumMod val="75000"/>
                      </a:schemeClr>
                    </a:solidFill>
                  </a:defRPr>
                </a:pPr>
                <a:r>
                  <a:rPr lang="en-US" sz="2800" b="0" baseline="0" dirty="0">
                    <a:solidFill>
                      <a:schemeClr val="accent1">
                        <a:lumMod val="75000"/>
                      </a:schemeClr>
                    </a:solidFill>
                  </a:rPr>
                  <a:t>Single-Core </a:t>
                </a:r>
                <a:r>
                  <a:rPr lang="en-US" sz="2800" b="0" baseline="0" dirty="0" err="1">
                    <a:solidFill>
                      <a:schemeClr val="accent1">
                        <a:lumMod val="75000"/>
                      </a:schemeClr>
                    </a:solidFill>
                  </a:rPr>
                  <a:t>NoEncryption</a:t>
                </a:r>
                <a:endParaRPr lang="en-US" sz="2800" b="0" dirty="0">
                  <a:solidFill>
                    <a:schemeClr val="accent1">
                      <a:lumMod val="75000"/>
                    </a:schemeClr>
                  </a:solidFill>
                </a:endParaRPr>
              </a:p>
            </c:rich>
          </c:tx>
          <c:layout>
            <c:manualLayout>
              <c:xMode val="edge"/>
              <c:yMode val="edge"/>
              <c:x val="8.7310907743583313E-2"/>
              <c:y val="7.4544187711128057E-2"/>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title>
        <c:numFmt formatCode="#,##0.0" sourceLinked="0"/>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563081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75615910330048"/>
          <c:y val="0.10800304881945151"/>
          <c:w val="0.60383328895482269"/>
          <c:h val="0.52658540911895557"/>
        </c:manualLayout>
      </c:layout>
      <c:lineChart>
        <c:grouping val="standard"/>
        <c:varyColors val="0"/>
        <c:ser>
          <c:idx val="0"/>
          <c:order val="0"/>
          <c:spPr>
            <a:ln w="38100" cap="rnd">
              <a:solidFill>
                <a:schemeClr val="accent5">
                  <a:lumMod val="50000"/>
                </a:schemeClr>
              </a:solidFill>
              <a:round/>
            </a:ln>
            <a:effectLst/>
          </c:spPr>
          <c:marker>
            <c:symbol val="square"/>
            <c:size val="10"/>
            <c:spPr>
              <a:solidFill>
                <a:schemeClr val="accent5">
                  <a:lumMod val="50000"/>
                </a:schemeClr>
              </a:solidFill>
              <a:ln w="38100">
                <a:solidFill>
                  <a:schemeClr val="accent5">
                    <a:lumMod val="50000"/>
                  </a:schemeClr>
                </a:solidFill>
              </a:ln>
              <a:effectLst/>
            </c:spPr>
          </c:marker>
          <c:cat>
            <c:numRef>
              <c:f>'[plot_new .xlsx]sizes'!$A$2:$A$8</c:f>
              <c:numCache>
                <c:formatCode>General</c:formatCode>
                <c:ptCount val="7"/>
                <c:pt idx="0">
                  <c:v>1</c:v>
                </c:pt>
                <c:pt idx="1">
                  <c:v>2</c:v>
                </c:pt>
                <c:pt idx="2">
                  <c:v>4</c:v>
                </c:pt>
                <c:pt idx="3">
                  <c:v>8</c:v>
                </c:pt>
                <c:pt idx="4">
                  <c:v>16</c:v>
                </c:pt>
                <c:pt idx="5">
                  <c:v>32</c:v>
                </c:pt>
                <c:pt idx="6">
                  <c:v>64</c:v>
                </c:pt>
              </c:numCache>
            </c:numRef>
          </c:cat>
          <c:val>
            <c:numRef>
              <c:f>'[plot_new .xlsx]sizes'!$B$2:$B$8</c:f>
              <c:numCache>
                <c:formatCode>General</c:formatCode>
                <c:ptCount val="7"/>
                <c:pt idx="0">
                  <c:v>1.0747329999999999</c:v>
                </c:pt>
                <c:pt idx="1">
                  <c:v>1.0523376090000001</c:v>
                </c:pt>
                <c:pt idx="2">
                  <c:v>1.038602545</c:v>
                </c:pt>
                <c:pt idx="3">
                  <c:v>1.0223141099999999</c:v>
                </c:pt>
                <c:pt idx="4">
                  <c:v>1.01237716</c:v>
                </c:pt>
                <c:pt idx="5">
                  <c:v>1.006395258</c:v>
                </c:pt>
                <c:pt idx="6">
                  <c:v>1.0033831559999999</c:v>
                </c:pt>
              </c:numCache>
            </c:numRef>
          </c:val>
          <c:smooth val="0"/>
          <c:extLst>
            <c:ext xmlns:c16="http://schemas.microsoft.com/office/drawing/2014/chart" uri="{C3380CC4-5D6E-409C-BE32-E72D297353CC}">
              <c16:uniqueId val="{00000000-3092-4EFC-BE28-B72AB985F9E9}"/>
            </c:ext>
          </c:extLst>
        </c:ser>
        <c:dLbls>
          <c:showLegendKey val="0"/>
          <c:showVal val="0"/>
          <c:showCatName val="0"/>
          <c:showSerName val="0"/>
          <c:showPercent val="0"/>
          <c:showBubbleSize val="0"/>
        </c:dLbls>
        <c:marker val="1"/>
        <c:smooth val="0"/>
        <c:axId val="686920128"/>
        <c:axId val="686919800"/>
      </c:lineChart>
      <c:catAx>
        <c:axId val="686920128"/>
        <c:scaling>
          <c:orientation val="minMax"/>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0" dirty="0">
                    <a:solidFill>
                      <a:schemeClr val="accent1">
                        <a:lumMod val="75000"/>
                      </a:schemeClr>
                    </a:solidFill>
                  </a:rPr>
                  <a:t>Number of 64B Cache</a:t>
                </a:r>
                <a:r>
                  <a:rPr lang="en-US" sz="2800" b="0" baseline="0" dirty="0">
                    <a:solidFill>
                      <a:schemeClr val="accent1">
                        <a:lumMod val="75000"/>
                      </a:schemeClr>
                    </a:solidFill>
                  </a:rPr>
                  <a:t> Lines</a:t>
                </a:r>
                <a:endParaRPr lang="en-US" sz="2800" b="0" dirty="0">
                  <a:solidFill>
                    <a:schemeClr val="accent1">
                      <a:lumMod val="75000"/>
                    </a:schemeClr>
                  </a:solidFill>
                </a:endParaRPr>
              </a:p>
            </c:rich>
          </c:tx>
          <c:layout>
            <c:manualLayout>
              <c:xMode val="edge"/>
              <c:yMode val="edge"/>
              <c:x val="0.31324838018436102"/>
              <c:y val="0.8067411933643702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686919800"/>
        <c:crosses val="autoZero"/>
        <c:auto val="1"/>
        <c:lblAlgn val="ctr"/>
        <c:lblOffset val="100"/>
        <c:noMultiLvlLbl val="0"/>
      </c:catAx>
      <c:valAx>
        <c:axId val="686919800"/>
        <c:scaling>
          <c:orientation val="minMax"/>
          <c:max val="1.1000000000000001"/>
          <c:min val="1"/>
        </c:scaling>
        <c:delete val="0"/>
        <c:axPos val="l"/>
        <c:majorGridlines>
          <c:spPr>
            <a:ln w="19050" cap="flat" cmpd="sng" algn="ctr">
              <a:solidFill>
                <a:schemeClr val="bg2">
                  <a:lumMod val="50000"/>
                </a:schemeClr>
              </a:solidFill>
              <a:round/>
            </a:ln>
            <a:effectLst/>
          </c:spPr>
        </c:majorGridlines>
        <c:title>
          <c:tx>
            <c:rich>
              <a:bodyPr rot="-5400000" spcFirstLastPara="1" vertOverflow="ellipsis" vert="horz" wrap="square" anchor="ctr" anchorCtr="1"/>
              <a:lstStyle/>
              <a:p>
                <a:pPr lvl="1" algn="ctr" rtl="0">
                  <a:defRPr sz="2800" b="0" i="0" u="none" strike="noStrike" kern="1200" baseline="0">
                    <a:solidFill>
                      <a:prstClr val="black">
                        <a:lumMod val="65000"/>
                        <a:lumOff val="35000"/>
                      </a:prstClr>
                    </a:solidFill>
                    <a:latin typeface="+mn-lt"/>
                    <a:ea typeface="+mn-ea"/>
                    <a:cs typeface="+mn-cs"/>
                  </a:defRPr>
                </a:pPr>
                <a:r>
                  <a:rPr lang="en-US" sz="2800" b="0" dirty="0">
                    <a:solidFill>
                      <a:schemeClr val="accent1">
                        <a:lumMod val="75000"/>
                      </a:schemeClr>
                    </a:solidFill>
                  </a:rPr>
                  <a:t>Avg.</a:t>
                </a:r>
                <a:r>
                  <a:rPr lang="en-US" sz="2800" b="0" baseline="0" dirty="0">
                    <a:solidFill>
                      <a:schemeClr val="accent1">
                        <a:lumMod val="75000"/>
                      </a:schemeClr>
                    </a:solidFill>
                  </a:rPr>
                  <a:t> Runtime of SCA Norm. Ideal Design</a:t>
                </a:r>
                <a:endParaRPr lang="en-US" sz="2800" b="0" dirty="0">
                  <a:solidFill>
                    <a:schemeClr val="accent1">
                      <a:lumMod val="75000"/>
                    </a:schemeClr>
                  </a:solidFill>
                </a:endParaRPr>
              </a:p>
            </c:rich>
          </c:tx>
          <c:layout>
            <c:manualLayout>
              <c:xMode val="edge"/>
              <c:yMode val="edge"/>
              <c:x val="0"/>
              <c:y val="2.307395023022063E-2"/>
            </c:manualLayout>
          </c:layout>
          <c:overlay val="0"/>
          <c:spPr>
            <a:noFill/>
            <a:ln>
              <a:noFill/>
            </a:ln>
            <a:effectLst/>
          </c:spPr>
          <c:txPr>
            <a:bodyPr rot="-5400000" spcFirstLastPara="1" vertOverflow="ellipsis" vert="horz" wrap="square" anchor="ctr" anchorCtr="1"/>
            <a:lstStyle/>
            <a:p>
              <a:pPr lvl="1" algn="ctr" rtl="0">
                <a:defRPr sz="2800" b="0" i="0" u="none" strike="noStrike" kern="1200" baseline="0">
                  <a:solidFill>
                    <a:prstClr val="black">
                      <a:lumMod val="65000"/>
                      <a:lumOff val="35000"/>
                    </a:prstClr>
                  </a:solidFill>
                  <a:latin typeface="+mn-lt"/>
                  <a:ea typeface="+mn-ea"/>
                  <a:cs typeface="+mn-cs"/>
                </a:defRPr>
              </a:pPr>
              <a:endParaRPr lang="en-US"/>
            </a:p>
          </c:txPr>
        </c:title>
        <c:numFmt formatCode="#,##0.00" sourceLinked="0"/>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686920128"/>
        <c:crosses val="autoZero"/>
        <c:crossBetween val="between"/>
        <c:majorUnit val="2.0000000000000004E-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21142294961113"/>
          <c:y val="0.32427391853901544"/>
          <c:w val="0.64620842041059934"/>
          <c:h val="0.53845875608123994"/>
        </c:manualLayout>
      </c:layout>
      <c:barChart>
        <c:barDir val="col"/>
        <c:grouping val="clustered"/>
        <c:varyColors val="0"/>
        <c:ser>
          <c:idx val="0"/>
          <c:order val="0"/>
          <c:tx>
            <c:strRef>
              <c:f>'multi-avg'!$A$2</c:f>
              <c:strCache>
                <c:ptCount val="1"/>
                <c:pt idx="0">
                  <c:v>1 Core</c:v>
                </c:pt>
              </c:strCache>
            </c:strRef>
          </c:tx>
          <c:spPr>
            <a:solidFill>
              <a:schemeClr val="accent1">
                <a:lumMod val="50000"/>
              </a:schemeClr>
            </a:solidFill>
            <a:ln w="19050">
              <a:solidFill>
                <a:schemeClr val="accent5">
                  <a:lumMod val="50000"/>
                </a:schemeClr>
              </a:solidFill>
            </a:ln>
            <a:effectLst/>
          </c:spPr>
          <c:invertIfNegative val="0"/>
          <c:cat>
            <c:strRef>
              <c:f>'multi-avg'!$B$1:$D$1</c:f>
              <c:strCache>
                <c:ptCount val="3"/>
                <c:pt idx="0">
                  <c:v>SCA</c:v>
                </c:pt>
                <c:pt idx="1">
                  <c:v>FCA</c:v>
                </c:pt>
                <c:pt idx="2">
                  <c:v>ExtendedBus</c:v>
                </c:pt>
              </c:strCache>
            </c:strRef>
          </c:cat>
          <c:val>
            <c:numRef>
              <c:f>'multi-avg'!$B$2:$D$2</c:f>
              <c:numCache>
                <c:formatCode>General</c:formatCode>
                <c:ptCount val="3"/>
                <c:pt idx="0">
                  <c:v>0.89863323139999995</c:v>
                </c:pt>
                <c:pt idx="1">
                  <c:v>0.84525555510000006</c:v>
                </c:pt>
                <c:pt idx="2">
                  <c:v>0.9042762781</c:v>
                </c:pt>
              </c:numCache>
            </c:numRef>
          </c:val>
          <c:extLst>
            <c:ext xmlns:c16="http://schemas.microsoft.com/office/drawing/2014/chart" uri="{C3380CC4-5D6E-409C-BE32-E72D297353CC}">
              <c16:uniqueId val="{00000000-5F2E-405B-810E-90EFEBC04852}"/>
            </c:ext>
          </c:extLst>
        </c:ser>
        <c:ser>
          <c:idx val="1"/>
          <c:order val="1"/>
          <c:tx>
            <c:strRef>
              <c:f>'multi-avg'!$A$3</c:f>
              <c:strCache>
                <c:ptCount val="1"/>
                <c:pt idx="0">
                  <c:v>2 Core</c:v>
                </c:pt>
              </c:strCache>
            </c:strRef>
          </c:tx>
          <c:spPr>
            <a:solidFill>
              <a:schemeClr val="accent1">
                <a:lumMod val="75000"/>
              </a:schemeClr>
            </a:solidFill>
            <a:ln w="19050">
              <a:solidFill>
                <a:schemeClr val="accent5">
                  <a:lumMod val="50000"/>
                </a:schemeClr>
              </a:solidFill>
            </a:ln>
            <a:effectLst/>
          </c:spPr>
          <c:invertIfNegative val="0"/>
          <c:cat>
            <c:strRef>
              <c:f>'multi-avg'!$B$1:$D$1</c:f>
              <c:strCache>
                <c:ptCount val="3"/>
                <c:pt idx="0">
                  <c:v>SCA</c:v>
                </c:pt>
                <c:pt idx="1">
                  <c:v>FCA</c:v>
                </c:pt>
                <c:pt idx="2">
                  <c:v>ExtendedBus</c:v>
                </c:pt>
              </c:strCache>
            </c:strRef>
          </c:cat>
          <c:val>
            <c:numRef>
              <c:f>'multi-avg'!$B$3:$D$3</c:f>
              <c:numCache>
                <c:formatCode>General</c:formatCode>
                <c:ptCount val="3"/>
                <c:pt idx="0">
                  <c:v>1.4856247300000001</c:v>
                </c:pt>
                <c:pt idx="1">
                  <c:v>1.332453705</c:v>
                </c:pt>
                <c:pt idx="2">
                  <c:v>1.5417140060000001</c:v>
                </c:pt>
              </c:numCache>
            </c:numRef>
          </c:val>
          <c:extLst>
            <c:ext xmlns:c16="http://schemas.microsoft.com/office/drawing/2014/chart" uri="{C3380CC4-5D6E-409C-BE32-E72D297353CC}">
              <c16:uniqueId val="{00000001-5F2E-405B-810E-90EFEBC04852}"/>
            </c:ext>
          </c:extLst>
        </c:ser>
        <c:ser>
          <c:idx val="2"/>
          <c:order val="2"/>
          <c:tx>
            <c:strRef>
              <c:f>'multi-avg'!$A$4</c:f>
              <c:strCache>
                <c:ptCount val="1"/>
                <c:pt idx="0">
                  <c:v>4 Core</c:v>
                </c:pt>
              </c:strCache>
            </c:strRef>
          </c:tx>
          <c:spPr>
            <a:solidFill>
              <a:schemeClr val="accent1">
                <a:lumMod val="60000"/>
                <a:lumOff val="40000"/>
              </a:schemeClr>
            </a:solidFill>
            <a:ln w="19050">
              <a:solidFill>
                <a:schemeClr val="accent5">
                  <a:lumMod val="50000"/>
                </a:schemeClr>
              </a:solidFill>
            </a:ln>
            <a:effectLst/>
          </c:spPr>
          <c:invertIfNegative val="0"/>
          <c:cat>
            <c:strRef>
              <c:f>'multi-avg'!$B$1:$D$1</c:f>
              <c:strCache>
                <c:ptCount val="3"/>
                <c:pt idx="0">
                  <c:v>SCA</c:v>
                </c:pt>
                <c:pt idx="1">
                  <c:v>FCA</c:v>
                </c:pt>
                <c:pt idx="2">
                  <c:v>ExtendedBus</c:v>
                </c:pt>
              </c:strCache>
            </c:strRef>
          </c:cat>
          <c:val>
            <c:numRef>
              <c:f>'multi-avg'!$B$4:$D$4</c:f>
              <c:numCache>
                <c:formatCode>General</c:formatCode>
                <c:ptCount val="3"/>
                <c:pt idx="0">
                  <c:v>2.2831626800000002</c:v>
                </c:pt>
                <c:pt idx="1">
                  <c:v>1.8739414409999999</c:v>
                </c:pt>
                <c:pt idx="2">
                  <c:v>2.444223864</c:v>
                </c:pt>
              </c:numCache>
            </c:numRef>
          </c:val>
          <c:extLst>
            <c:ext xmlns:c16="http://schemas.microsoft.com/office/drawing/2014/chart" uri="{C3380CC4-5D6E-409C-BE32-E72D297353CC}">
              <c16:uniqueId val="{00000002-5F2E-405B-810E-90EFEBC04852}"/>
            </c:ext>
          </c:extLst>
        </c:ser>
        <c:ser>
          <c:idx val="3"/>
          <c:order val="3"/>
          <c:tx>
            <c:strRef>
              <c:f>'multi-avg'!$A$5</c:f>
              <c:strCache>
                <c:ptCount val="1"/>
                <c:pt idx="0">
                  <c:v>8 Core</c:v>
                </c:pt>
              </c:strCache>
            </c:strRef>
          </c:tx>
          <c:spPr>
            <a:solidFill>
              <a:schemeClr val="accent1">
                <a:lumMod val="20000"/>
                <a:lumOff val="80000"/>
              </a:schemeClr>
            </a:solidFill>
            <a:ln w="19050">
              <a:solidFill>
                <a:schemeClr val="accent5">
                  <a:lumMod val="50000"/>
                </a:schemeClr>
              </a:solidFill>
            </a:ln>
            <a:effectLst/>
          </c:spPr>
          <c:invertIfNegative val="0"/>
          <c:cat>
            <c:strRef>
              <c:f>'multi-avg'!$B$1:$D$1</c:f>
              <c:strCache>
                <c:ptCount val="3"/>
                <c:pt idx="0">
                  <c:v>SCA</c:v>
                </c:pt>
                <c:pt idx="1">
                  <c:v>FCA</c:v>
                </c:pt>
                <c:pt idx="2">
                  <c:v>ExtendedBus</c:v>
                </c:pt>
              </c:strCache>
            </c:strRef>
          </c:cat>
          <c:val>
            <c:numRef>
              <c:f>'multi-avg'!$B$5:$D$5</c:f>
              <c:numCache>
                <c:formatCode>General</c:formatCode>
                <c:ptCount val="3"/>
                <c:pt idx="0">
                  <c:v>2.9820692019999999</c:v>
                </c:pt>
                <c:pt idx="1">
                  <c:v>2.1247806219999998</c:v>
                </c:pt>
                <c:pt idx="2">
                  <c:v>3.301169587</c:v>
                </c:pt>
              </c:numCache>
            </c:numRef>
          </c:val>
          <c:extLst>
            <c:ext xmlns:c16="http://schemas.microsoft.com/office/drawing/2014/chart" uri="{C3380CC4-5D6E-409C-BE32-E72D297353CC}">
              <c16:uniqueId val="{00000003-5F2E-405B-810E-90EFEBC04852}"/>
            </c:ext>
          </c:extLst>
        </c:ser>
        <c:dLbls>
          <c:showLegendKey val="0"/>
          <c:showVal val="0"/>
          <c:showCatName val="0"/>
          <c:showSerName val="0"/>
          <c:showPercent val="0"/>
          <c:showBubbleSize val="0"/>
        </c:dLbls>
        <c:gapWidth val="100"/>
        <c:axId val="563081704"/>
        <c:axId val="563084000"/>
      </c:barChart>
      <c:catAx>
        <c:axId val="563081704"/>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563084000"/>
        <c:crosses val="autoZero"/>
        <c:auto val="1"/>
        <c:lblAlgn val="ctr"/>
        <c:lblOffset val="100"/>
        <c:noMultiLvlLbl val="0"/>
      </c:catAx>
      <c:valAx>
        <c:axId val="563084000"/>
        <c:scaling>
          <c:orientation val="minMax"/>
        </c:scaling>
        <c:delete val="0"/>
        <c:axPos val="l"/>
        <c:majorGridlines>
          <c:spPr>
            <a:ln w="2540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r>
                  <a:rPr lang="en-US" sz="2800" b="0" dirty="0">
                    <a:solidFill>
                      <a:schemeClr val="accent1">
                        <a:lumMod val="75000"/>
                      </a:schemeClr>
                    </a:solidFill>
                  </a:rPr>
                  <a:t>Throughput</a:t>
                </a:r>
                <a:r>
                  <a:rPr lang="en-US" sz="2800" b="0" baseline="0" dirty="0">
                    <a:solidFill>
                      <a:schemeClr val="accent1">
                        <a:lumMod val="75000"/>
                      </a:schemeClr>
                    </a:solidFill>
                  </a:rPr>
                  <a:t> Norm. to </a:t>
                </a:r>
              </a:p>
              <a:p>
                <a:pPr>
                  <a:defRPr sz="2800">
                    <a:solidFill>
                      <a:schemeClr val="accent1">
                        <a:lumMod val="75000"/>
                      </a:schemeClr>
                    </a:solidFill>
                  </a:defRPr>
                </a:pPr>
                <a:r>
                  <a:rPr lang="en-US" sz="2800" b="0" baseline="0" dirty="0">
                    <a:solidFill>
                      <a:schemeClr val="accent1">
                        <a:lumMod val="75000"/>
                      </a:schemeClr>
                    </a:solidFill>
                  </a:rPr>
                  <a:t>Single-Core </a:t>
                </a:r>
                <a:r>
                  <a:rPr lang="en-US" sz="2800" b="0" baseline="0" dirty="0" err="1">
                    <a:solidFill>
                      <a:schemeClr val="accent1">
                        <a:lumMod val="75000"/>
                      </a:schemeClr>
                    </a:solidFill>
                  </a:rPr>
                  <a:t>NoEncryption</a:t>
                </a:r>
                <a:endParaRPr lang="en-US" sz="2800" b="0" dirty="0">
                  <a:solidFill>
                    <a:schemeClr val="accent1">
                      <a:lumMod val="75000"/>
                    </a:schemeClr>
                  </a:solidFill>
                </a:endParaRPr>
              </a:p>
            </c:rich>
          </c:tx>
          <c:layout>
            <c:manualLayout>
              <c:xMode val="edge"/>
              <c:yMode val="edge"/>
              <c:x val="0.11120901630104069"/>
              <c:y val="0.222874969549095"/>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title>
        <c:numFmt formatCode="#,##0.0" sourceLinked="0"/>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mn-lt"/>
                <a:ea typeface="+mn-ea"/>
                <a:cs typeface="+mn-cs"/>
              </a:defRPr>
            </a:pPr>
            <a:endParaRPr lang="en-US"/>
          </a:p>
        </c:txPr>
        <c:crossAx val="563081704"/>
        <c:crosses val="autoZero"/>
        <c:crossBetween val="between"/>
      </c:valAx>
      <c:spPr>
        <a:noFill/>
        <a:ln>
          <a:noFill/>
        </a:ln>
        <a:effectLst/>
      </c:spPr>
    </c:plotArea>
    <c:legend>
      <c:legendPos val="b"/>
      <c:layout>
        <c:manualLayout>
          <c:xMode val="edge"/>
          <c:yMode val="edge"/>
          <c:x val="0.23738452231105825"/>
          <c:y val="0.18772900728844519"/>
          <c:w val="0.69869899438483007"/>
          <c:h val="6.84737583001152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7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64782848427271"/>
          <c:y val="0.17133915272648678"/>
          <c:w val="0.72227812238128519"/>
          <c:h val="0.57887751609354055"/>
        </c:manualLayout>
      </c:layout>
      <c:barChart>
        <c:barDir val="col"/>
        <c:grouping val="clustered"/>
        <c:varyColors val="0"/>
        <c:ser>
          <c:idx val="0"/>
          <c:order val="0"/>
          <c:tx>
            <c:strRef>
              <c:f>'wl-sizes'!$B$1</c:f>
              <c:strCache>
                <c:ptCount val="1"/>
                <c:pt idx="0">
                  <c:v>256KB</c:v>
                </c:pt>
              </c:strCache>
            </c:strRef>
          </c:tx>
          <c:spPr>
            <a:solidFill>
              <a:schemeClr val="accent1">
                <a:lumMod val="50000"/>
              </a:schemeClr>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'wl-sizes'!$B$2:$B$4</c:f>
              <c:numCache>
                <c:formatCode>General</c:formatCode>
                <c:ptCount val="3"/>
                <c:pt idx="0">
                  <c:v>1.0072438260000001</c:v>
                </c:pt>
                <c:pt idx="1">
                  <c:v>1.0070166899999999</c:v>
                </c:pt>
                <c:pt idx="2">
                  <c:v>1.0063033910000001</c:v>
                </c:pt>
              </c:numCache>
            </c:numRef>
          </c:val>
          <c:extLst>
            <c:ext xmlns:c16="http://schemas.microsoft.com/office/drawing/2014/chart" uri="{C3380CC4-5D6E-409C-BE32-E72D297353CC}">
              <c16:uniqueId val="{00000000-7A35-46C6-8E54-297E4469DAED}"/>
            </c:ext>
          </c:extLst>
        </c:ser>
        <c:ser>
          <c:idx val="1"/>
          <c:order val="1"/>
          <c:tx>
            <c:strRef>
              <c:f>'wl-sizes'!$C$1</c:f>
              <c:strCache>
                <c:ptCount val="1"/>
                <c:pt idx="0">
                  <c:v>512KB</c:v>
                </c:pt>
              </c:strCache>
            </c:strRef>
          </c:tx>
          <c:spPr>
            <a:solidFill>
              <a:schemeClr val="accent1">
                <a:lumMod val="75000"/>
              </a:schemeClr>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'wl-sizes'!$C$2:$C$4</c:f>
              <c:numCache>
                <c:formatCode>General</c:formatCode>
                <c:ptCount val="3"/>
                <c:pt idx="0">
                  <c:v>1.015264009</c:v>
                </c:pt>
                <c:pt idx="1">
                  <c:v>1.013709371</c:v>
                </c:pt>
                <c:pt idx="2">
                  <c:v>1.0127111049999999</c:v>
                </c:pt>
              </c:numCache>
            </c:numRef>
          </c:val>
          <c:extLst>
            <c:ext xmlns:c16="http://schemas.microsoft.com/office/drawing/2014/chart" uri="{C3380CC4-5D6E-409C-BE32-E72D297353CC}">
              <c16:uniqueId val="{00000001-7A35-46C6-8E54-297E4469DAED}"/>
            </c:ext>
          </c:extLst>
        </c:ser>
        <c:ser>
          <c:idx val="2"/>
          <c:order val="2"/>
          <c:tx>
            <c:strRef>
              <c:f>'wl-sizes'!$D$1</c:f>
              <c:strCache>
                <c:ptCount val="1"/>
                <c:pt idx="0">
                  <c:v>1MB</c:v>
                </c:pt>
              </c:strCache>
            </c:strRef>
          </c:tx>
          <c:spPr>
            <a:solidFill>
              <a:schemeClr val="accent1">
                <a:lumMod val="60000"/>
                <a:lumOff val="40000"/>
              </a:schemeClr>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'wl-sizes'!$D$2:$D$4</c:f>
              <c:numCache>
                <c:formatCode>General</c:formatCode>
                <c:ptCount val="3"/>
                <c:pt idx="0">
                  <c:v>1.02395624</c:v>
                </c:pt>
                <c:pt idx="1">
                  <c:v>1.018660938</c:v>
                </c:pt>
                <c:pt idx="2">
                  <c:v>1.0179826620000001</c:v>
                </c:pt>
              </c:numCache>
            </c:numRef>
          </c:val>
          <c:extLst>
            <c:ext xmlns:c16="http://schemas.microsoft.com/office/drawing/2014/chart" uri="{C3380CC4-5D6E-409C-BE32-E72D297353CC}">
              <c16:uniqueId val="{00000002-7A35-46C6-8E54-297E4469DAED}"/>
            </c:ext>
          </c:extLst>
        </c:ser>
        <c:ser>
          <c:idx val="3"/>
          <c:order val="3"/>
          <c:tx>
            <c:strRef>
              <c:f>'wl-sizes'!$E$1</c:f>
              <c:strCache>
                <c:ptCount val="1"/>
                <c:pt idx="0">
                  <c:v>2MB</c:v>
                </c:pt>
              </c:strCache>
            </c:strRef>
          </c:tx>
          <c:spPr>
            <a:solidFill>
              <a:schemeClr val="accent1">
                <a:lumMod val="40000"/>
                <a:lumOff val="60000"/>
              </a:schemeClr>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'wl-sizes'!$E$2:$E$4</c:f>
              <c:numCache>
                <c:formatCode>General</c:formatCode>
                <c:ptCount val="3"/>
                <c:pt idx="0">
                  <c:v>1.033523467</c:v>
                </c:pt>
                <c:pt idx="1">
                  <c:v>1.0214924649999999</c:v>
                </c:pt>
                <c:pt idx="2">
                  <c:v>1.0198979370000001</c:v>
                </c:pt>
              </c:numCache>
            </c:numRef>
          </c:val>
          <c:extLst>
            <c:ext xmlns:c16="http://schemas.microsoft.com/office/drawing/2014/chart" uri="{C3380CC4-5D6E-409C-BE32-E72D297353CC}">
              <c16:uniqueId val="{00000003-7A35-46C6-8E54-297E4469DAED}"/>
            </c:ext>
          </c:extLst>
        </c:ser>
        <c:ser>
          <c:idx val="4"/>
          <c:order val="4"/>
          <c:tx>
            <c:strRef>
              <c:f>'wl-sizes'!$F$1</c:f>
              <c:strCache>
                <c:ptCount val="1"/>
                <c:pt idx="0">
                  <c:v>4MB</c:v>
                </c:pt>
              </c:strCache>
            </c:strRef>
          </c:tx>
          <c:spPr>
            <a:solidFill>
              <a:schemeClr val="accent1">
                <a:lumMod val="20000"/>
                <a:lumOff val="80000"/>
              </a:schemeClr>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'wl-sizes'!$F$2:$F$4</c:f>
              <c:numCache>
                <c:formatCode>General</c:formatCode>
                <c:ptCount val="3"/>
                <c:pt idx="0">
                  <c:v>1.051643667</c:v>
                </c:pt>
                <c:pt idx="1">
                  <c:v>1.025151071</c:v>
                </c:pt>
                <c:pt idx="2">
                  <c:v>1.0215174520000001</c:v>
                </c:pt>
              </c:numCache>
            </c:numRef>
          </c:val>
          <c:extLst>
            <c:ext xmlns:c16="http://schemas.microsoft.com/office/drawing/2014/chart" uri="{C3380CC4-5D6E-409C-BE32-E72D297353CC}">
              <c16:uniqueId val="{00000004-7A35-46C6-8E54-297E4469DAED}"/>
            </c:ext>
          </c:extLst>
        </c:ser>
        <c:ser>
          <c:idx val="5"/>
          <c:order val="5"/>
          <c:tx>
            <c:strRef>
              <c:f>'wl-sizes'!$G$1</c:f>
              <c:strCache>
                <c:ptCount val="1"/>
                <c:pt idx="0">
                  <c:v>8MB</c:v>
                </c:pt>
              </c:strCache>
            </c:strRef>
          </c:tx>
          <c:spPr>
            <a:solidFill>
              <a:schemeClr val="bg1"/>
            </a:solidFill>
            <a:ln w="19050">
              <a:solidFill>
                <a:schemeClr val="accent1">
                  <a:lumMod val="50000"/>
                </a:schemeClr>
              </a:solidFill>
            </a:ln>
            <a:effectLst/>
          </c:spPr>
          <c:invertIfNegative val="0"/>
          <c:cat>
            <c:strRef>
              <c:f>'wl-sizes'!$A$2:$A$4</c:f>
              <c:strCache>
                <c:ptCount val="3"/>
                <c:pt idx="0">
                  <c:v>100MB</c:v>
                </c:pt>
                <c:pt idx="1">
                  <c:v>500MB</c:v>
                </c:pt>
                <c:pt idx="2">
                  <c:v>1000MB</c:v>
                </c:pt>
              </c:strCache>
            </c:strRef>
          </c:cat>
          <c:val>
            <c:numRef>
              <c:f>'wl-sizes'!$G$2:$G$4</c:f>
              <c:numCache>
                <c:formatCode>General</c:formatCode>
                <c:ptCount val="3"/>
                <c:pt idx="0">
                  <c:v>1.0902107400000001</c:v>
                </c:pt>
                <c:pt idx="1">
                  <c:v>1.0313330089999999</c:v>
                </c:pt>
                <c:pt idx="2">
                  <c:v>1.0242342550000001</c:v>
                </c:pt>
              </c:numCache>
            </c:numRef>
          </c:val>
          <c:extLst>
            <c:ext xmlns:c16="http://schemas.microsoft.com/office/drawing/2014/chart" uri="{C3380CC4-5D6E-409C-BE32-E72D297353CC}">
              <c16:uniqueId val="{00000005-7A35-46C6-8E54-297E4469DAED}"/>
            </c:ext>
          </c:extLst>
        </c:ser>
        <c:dLbls>
          <c:showLegendKey val="0"/>
          <c:showVal val="0"/>
          <c:showCatName val="0"/>
          <c:showSerName val="0"/>
          <c:showPercent val="0"/>
          <c:showBubbleSize val="0"/>
        </c:dLbls>
        <c:gapWidth val="219"/>
        <c:axId val="598337616"/>
        <c:axId val="598337944"/>
      </c:barChart>
      <c:catAx>
        <c:axId val="5983376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r>
                  <a:rPr lang="en-US" sz="2400" b="0">
                    <a:solidFill>
                      <a:schemeClr val="accent1">
                        <a:lumMod val="75000"/>
                      </a:schemeClr>
                    </a:solidFill>
                  </a:rPr>
                  <a:t>Workload</a:t>
                </a:r>
                <a:r>
                  <a:rPr lang="en-US" sz="2400" b="0" baseline="0">
                    <a:solidFill>
                      <a:schemeClr val="accent1">
                        <a:lumMod val="75000"/>
                      </a:schemeClr>
                    </a:solidFill>
                  </a:rPr>
                  <a:t> Footprint</a:t>
                </a:r>
                <a:endParaRPr lang="en-US" sz="2400" b="0">
                  <a:solidFill>
                    <a:schemeClr val="accent1">
                      <a:lumMod val="75000"/>
                    </a:schemeClr>
                  </a:solidFill>
                </a:endParaRPr>
              </a:p>
            </c:rich>
          </c:tx>
          <c:layout>
            <c:manualLayout>
              <c:xMode val="edge"/>
              <c:yMode val="edge"/>
              <c:x val="0.42995526018356656"/>
              <c:y val="0.903568148456879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en-US"/>
            </a:p>
          </c:txPr>
        </c:title>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accent1">
                    <a:lumMod val="75000"/>
                  </a:schemeClr>
                </a:solidFill>
                <a:latin typeface="+mn-lt"/>
                <a:ea typeface="+mn-ea"/>
                <a:cs typeface="+mn-cs"/>
              </a:defRPr>
            </a:pPr>
            <a:endParaRPr lang="en-US"/>
          </a:p>
        </c:txPr>
        <c:crossAx val="598337944"/>
        <c:crosses val="autoZero"/>
        <c:auto val="1"/>
        <c:lblAlgn val="ctr"/>
        <c:lblOffset val="100"/>
        <c:noMultiLvlLbl val="0"/>
      </c:catAx>
      <c:valAx>
        <c:axId val="598337944"/>
        <c:scaling>
          <c:orientation val="minMax"/>
          <c:min val="1"/>
        </c:scaling>
        <c:delete val="0"/>
        <c:axPos val="l"/>
        <c:majorGridlines>
          <c:spPr>
            <a:ln w="1905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r>
                  <a:rPr lang="en-US" sz="2800" b="0" i="0" baseline="0" dirty="0">
                    <a:solidFill>
                      <a:schemeClr val="accent1">
                        <a:lumMod val="75000"/>
                      </a:schemeClr>
                    </a:solidFill>
                    <a:effectLst/>
                  </a:rPr>
                  <a:t>Avg. Speedup over </a:t>
                </a:r>
                <a:endParaRPr lang="en-US" sz="2800" b="0" dirty="0">
                  <a:solidFill>
                    <a:schemeClr val="accent1">
                      <a:lumMod val="75000"/>
                    </a:schemeClr>
                  </a:solidFill>
                  <a:effectLst/>
                </a:endParaRPr>
              </a:p>
              <a:p>
                <a:pPr>
                  <a:defRPr sz="2800">
                    <a:solidFill>
                      <a:schemeClr val="accent1">
                        <a:lumMod val="75000"/>
                      </a:schemeClr>
                    </a:solidFill>
                  </a:defRPr>
                </a:pPr>
                <a:r>
                  <a:rPr lang="en-US" sz="2800" b="0" i="0" baseline="0" dirty="0">
                    <a:solidFill>
                      <a:schemeClr val="accent1">
                        <a:lumMod val="75000"/>
                      </a:schemeClr>
                    </a:solidFill>
                    <a:effectLst/>
                  </a:rPr>
                  <a:t>128KB Counter Cache</a:t>
                </a:r>
                <a:endParaRPr lang="en-US" sz="2800" b="0" dirty="0">
                  <a:solidFill>
                    <a:schemeClr val="accent1">
                      <a:lumMod val="75000"/>
                    </a:schemeClr>
                  </a:solidFill>
                  <a:effectLst/>
                </a:endParaRPr>
              </a:p>
            </c:rich>
          </c:tx>
          <c:layout>
            <c:manualLayout>
              <c:xMode val="edge"/>
              <c:yMode val="edge"/>
              <c:x val="1.1728760785927122E-3"/>
              <c:y val="0.1422026574901831"/>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title>
        <c:numFmt formatCode="#,##0.00" sourceLinked="0"/>
        <c:majorTickMark val="none"/>
        <c:minorTickMark val="none"/>
        <c:tickLblPos val="nextTo"/>
        <c:spPr>
          <a:noFill/>
          <a:ln w="28575">
            <a:solidFill>
              <a:schemeClr val="tx1"/>
            </a:solidFill>
          </a:ln>
          <a:effectLst/>
        </c:spPr>
        <c:txPr>
          <a:bodyPr rot="-60000000" spcFirstLastPara="1" vertOverflow="ellipsis" vert="horz" wrap="square" anchor="ctr" anchorCtr="1"/>
          <a:lstStyle/>
          <a:p>
            <a:pPr>
              <a:defRPr sz="2800" b="0" i="0" u="none" strike="noStrike" kern="1200" baseline="0">
                <a:solidFill>
                  <a:schemeClr val="accent1">
                    <a:lumMod val="75000"/>
                  </a:schemeClr>
                </a:solidFill>
                <a:latin typeface="+mn-lt"/>
                <a:ea typeface="+mn-ea"/>
                <a:cs typeface="+mn-cs"/>
              </a:defRPr>
            </a:pPr>
            <a:endParaRPr lang="en-US"/>
          </a:p>
        </c:txPr>
        <c:crossAx val="598337616"/>
        <c:crosses val="autoZero"/>
        <c:crossBetween val="between"/>
        <c:majorUnit val="2.0000000000000004E-2"/>
      </c:valAx>
      <c:spPr>
        <a:noFill/>
        <a:ln>
          <a:noFill/>
        </a:ln>
        <a:effectLst/>
      </c:spPr>
    </c:plotArea>
    <c:legend>
      <c:legendPos val="b"/>
      <c:layout>
        <c:manualLayout>
          <c:xMode val="edge"/>
          <c:yMode val="edge"/>
          <c:x val="0.17611272348399926"/>
          <c:y val="3.2835001497902236E-2"/>
          <c:w val="0.82229887306820226"/>
          <c:h val="7.896682965390748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accent1">
                  <a:lumMod val="7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B490E-0A96-8A4C-BD68-396ADF920D07}" type="datetimeFigureOut">
              <a:rPr lang="en-US" smtClean="0"/>
              <a:t>2/26/18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71127-614A-FD43-ABF2-7CA8614F4D5E}" type="slidenum">
              <a:rPr lang="en-US" smtClean="0"/>
              <a:t>‹#›</a:t>
            </a:fld>
            <a:endParaRPr lang="en-US"/>
          </a:p>
        </p:txBody>
      </p:sp>
    </p:spTree>
    <p:extLst>
      <p:ext uri="{BB962C8B-B14F-4D97-AF65-F5344CB8AC3E}">
        <p14:creationId xmlns:p14="http://schemas.microsoft.com/office/powerpoint/2010/main" val="165351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Collaborated work between …</a:t>
            </a:r>
          </a:p>
        </p:txBody>
      </p:sp>
      <p:sp>
        <p:nvSpPr>
          <p:cNvPr id="4" name="Slide Number Placeholder 3"/>
          <p:cNvSpPr>
            <a:spLocks noGrp="1"/>
          </p:cNvSpPr>
          <p:nvPr>
            <p:ph type="sldNum" sz="quarter" idx="10"/>
          </p:nvPr>
        </p:nvSpPr>
        <p:spPr/>
        <p:txBody>
          <a:bodyPr/>
          <a:lstStyle/>
          <a:p>
            <a:fld id="{0F06E404-27F2-2043-A802-64CC06D31F9F}" type="slidenum">
              <a:rPr lang="en-US" smtClean="0"/>
              <a:t>1</a:t>
            </a:fld>
            <a:endParaRPr lang="en-US"/>
          </a:p>
        </p:txBody>
      </p:sp>
    </p:spTree>
    <p:extLst>
      <p:ext uri="{BB962C8B-B14F-4D97-AF65-F5344CB8AC3E}">
        <p14:creationId xmlns:p14="http://schemas.microsoft.com/office/powerpoint/2010/main" val="398898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 failure happens when data has reached NVM while counter has not, or the counter has reached NVM while data has not, data and the counter are inconsistent. In both cases, decryption is unsuccessful. </a:t>
            </a:r>
          </a:p>
        </p:txBody>
      </p:sp>
      <p:sp>
        <p:nvSpPr>
          <p:cNvPr id="4" name="Slide Number Placeholder 3"/>
          <p:cNvSpPr>
            <a:spLocks noGrp="1"/>
          </p:cNvSpPr>
          <p:nvPr>
            <p:ph type="sldNum" sz="quarter" idx="10"/>
          </p:nvPr>
        </p:nvSpPr>
        <p:spPr/>
        <p:txBody>
          <a:bodyPr/>
          <a:lstStyle/>
          <a:p>
            <a:fld id="{2C871127-614A-FD43-ABF2-7CA8614F4D5E}" type="slidenum">
              <a:rPr lang="en-US" smtClean="0"/>
              <a:t>10</a:t>
            </a:fld>
            <a:endParaRPr lang="en-US"/>
          </a:p>
        </p:txBody>
      </p:sp>
    </p:spTree>
    <p:extLst>
      <p:ext uri="{BB962C8B-B14F-4D97-AF65-F5344CB8AC3E}">
        <p14:creationId xmlns:p14="http://schemas.microsoft.com/office/powerpoint/2010/main" val="231593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871127-614A-FD43-ABF2-7CA8614F4D5E}" type="slidenum">
              <a:rPr lang="en-US" smtClean="0"/>
              <a:t>11</a:t>
            </a:fld>
            <a:endParaRPr lang="en-US"/>
          </a:p>
        </p:txBody>
      </p:sp>
    </p:spTree>
    <p:extLst>
      <p:ext uri="{BB962C8B-B14F-4D97-AF65-F5344CB8AC3E}">
        <p14:creationId xmlns:p14="http://schemas.microsoft.com/office/powerpoint/2010/main" val="341357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sure data and counter are always consistent even in event of a failure, data and counter have to reach NVM at the same time.</a:t>
            </a:r>
          </a:p>
        </p:txBody>
      </p:sp>
      <p:sp>
        <p:nvSpPr>
          <p:cNvPr id="4" name="Slide Number Placeholder 3"/>
          <p:cNvSpPr>
            <a:spLocks noGrp="1"/>
          </p:cNvSpPr>
          <p:nvPr>
            <p:ph type="sldNum" sz="quarter" idx="10"/>
          </p:nvPr>
        </p:nvSpPr>
        <p:spPr/>
        <p:txBody>
          <a:bodyPr/>
          <a:lstStyle/>
          <a:p>
            <a:fld id="{2C871127-614A-FD43-ABF2-7CA8614F4D5E}" type="slidenum">
              <a:rPr lang="en-US" smtClean="0"/>
              <a:t>12</a:t>
            </a:fld>
            <a:endParaRPr lang="en-US"/>
          </a:p>
        </p:txBody>
      </p:sp>
    </p:spTree>
    <p:extLst>
      <p:ext uri="{BB962C8B-B14F-4D97-AF65-F5344CB8AC3E}">
        <p14:creationId xmlns:p14="http://schemas.microsoft.com/office/powerpoint/2010/main" val="100996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13</a:t>
            </a:fld>
            <a:endParaRPr lang="en-US"/>
          </a:p>
        </p:txBody>
      </p:sp>
    </p:spTree>
    <p:extLst>
      <p:ext uri="{BB962C8B-B14F-4D97-AF65-F5344CB8AC3E}">
        <p14:creationId xmlns:p14="http://schemas.microsoft.com/office/powerpoint/2010/main" val="1165010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Hereby, we propose counter-atomicity that requires data and counter reach NVM atomically. We refer to the writes that satisfies counter-atomicity as counter-atomic writes</a:t>
            </a:r>
          </a:p>
        </p:txBody>
      </p:sp>
      <p:sp>
        <p:nvSpPr>
          <p:cNvPr id="4" name="Slide Number Placeholder 3"/>
          <p:cNvSpPr>
            <a:spLocks noGrp="1"/>
          </p:cNvSpPr>
          <p:nvPr>
            <p:ph type="sldNum" sz="quarter" idx="10"/>
          </p:nvPr>
        </p:nvSpPr>
        <p:spPr/>
        <p:txBody>
          <a:bodyPr/>
          <a:lstStyle/>
          <a:p>
            <a:fld id="{0F06E404-27F2-2043-A802-64CC06D31F9F}" type="slidenum">
              <a:rPr lang="en-US" smtClean="0"/>
              <a:t>14</a:t>
            </a:fld>
            <a:endParaRPr lang="en-US"/>
          </a:p>
        </p:txBody>
      </p:sp>
    </p:spTree>
    <p:extLst>
      <p:ext uri="{BB962C8B-B14F-4D97-AF65-F5344CB8AC3E}">
        <p14:creationId xmlns:p14="http://schemas.microsoft.com/office/powerpoint/2010/main" val="226209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challenge is how to ensure the requirement of counter-atomicity? </a:t>
            </a:r>
          </a:p>
        </p:txBody>
      </p:sp>
      <p:sp>
        <p:nvSpPr>
          <p:cNvPr id="4" name="Slide Number Placeholder 3"/>
          <p:cNvSpPr>
            <a:spLocks noGrp="1"/>
          </p:cNvSpPr>
          <p:nvPr>
            <p:ph type="sldNum" sz="quarter" idx="10"/>
          </p:nvPr>
        </p:nvSpPr>
        <p:spPr/>
        <p:txBody>
          <a:bodyPr/>
          <a:lstStyle/>
          <a:p>
            <a:fld id="{2C871127-614A-FD43-ABF2-7CA8614F4D5E}" type="slidenum">
              <a:rPr lang="en-US" smtClean="0"/>
              <a:t>15</a:t>
            </a:fld>
            <a:endParaRPr lang="en-US"/>
          </a:p>
        </p:txBody>
      </p:sp>
    </p:spTree>
    <p:extLst>
      <p:ext uri="{BB962C8B-B14F-4D97-AF65-F5344CB8AC3E}">
        <p14:creationId xmlns:p14="http://schemas.microsoft.com/office/powerpoint/2010/main" val="361612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naïve solution is to collocate data and counter in the same cache line. So they can always be written back at the same time.  </a:t>
            </a:r>
          </a:p>
          <a:p>
            <a:r>
              <a:rPr lang="en-US" dirty="0"/>
              <a:t>Counter-atomicity is guaranteed in this way.</a:t>
            </a:r>
          </a:p>
          <a:p>
            <a:r>
              <a:rPr lang="en-US" dirty="0"/>
              <a:t>However, this requires wider memory bus, requiring significant changes to the memory interface. It is expensive to add extra pins for a wider bus. </a:t>
            </a:r>
          </a:p>
        </p:txBody>
      </p:sp>
      <p:sp>
        <p:nvSpPr>
          <p:cNvPr id="4" name="Slide Number Placeholder 3"/>
          <p:cNvSpPr>
            <a:spLocks noGrp="1"/>
          </p:cNvSpPr>
          <p:nvPr>
            <p:ph type="sldNum" sz="quarter" idx="10"/>
          </p:nvPr>
        </p:nvSpPr>
        <p:spPr/>
        <p:txBody>
          <a:bodyPr/>
          <a:lstStyle/>
          <a:p>
            <a:fld id="{0F06E404-27F2-2043-A802-64CC06D31F9F}" type="slidenum">
              <a:rPr lang="en-US" smtClean="0"/>
              <a:t>16</a:t>
            </a:fld>
            <a:endParaRPr lang="en-US"/>
          </a:p>
        </p:txBody>
      </p:sp>
    </p:spTree>
    <p:extLst>
      <p:ext uri="{BB962C8B-B14F-4D97-AF65-F5344CB8AC3E}">
        <p14:creationId xmlns:p14="http://schemas.microsoft.com/office/powerpoint/2010/main" val="3131345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provide counter-atomicity using the same memory interface, we provide an improved solution. In this solution, data and counter are written back separately. To guarantee counter-atomicity, the memory controller tracks the completion status of data and counter – only when both of them have reached NVM, the write is complete. Dependent writes are blocked if the write is incomplete. So this solution ensures counter-atomicity using the existing memory bus. However, as data and counter are written back separately, this solution incurs additional counter write and blocking.</a:t>
            </a:r>
          </a:p>
        </p:txBody>
      </p:sp>
      <p:sp>
        <p:nvSpPr>
          <p:cNvPr id="4" name="Slide Number Placeholder 3"/>
          <p:cNvSpPr>
            <a:spLocks noGrp="1"/>
          </p:cNvSpPr>
          <p:nvPr>
            <p:ph type="sldNum" sz="quarter" idx="10"/>
          </p:nvPr>
        </p:nvSpPr>
        <p:spPr/>
        <p:txBody>
          <a:bodyPr/>
          <a:lstStyle/>
          <a:p>
            <a:fld id="{0F06E404-27F2-2043-A802-64CC06D31F9F}" type="slidenum">
              <a:rPr lang="en-US" smtClean="0"/>
              <a:t>18</a:t>
            </a:fld>
            <a:endParaRPr lang="en-US"/>
          </a:p>
        </p:txBody>
      </p:sp>
    </p:spTree>
    <p:extLst>
      <p:ext uri="{BB962C8B-B14F-4D97-AF65-F5344CB8AC3E}">
        <p14:creationId xmlns:p14="http://schemas.microsoft.com/office/powerpoint/2010/main" val="252037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time line shows the write access. As I have mentioned earlier, data and counter are written back separately, a counter-atomic write requires 2X writes. </a:t>
            </a:r>
          </a:p>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19</a:t>
            </a:fld>
            <a:endParaRPr lang="en-US"/>
          </a:p>
        </p:txBody>
      </p:sp>
    </p:spTree>
    <p:extLst>
      <p:ext uri="{BB962C8B-B14F-4D97-AF65-F5344CB8AC3E}">
        <p14:creationId xmlns:p14="http://schemas.microsoft.com/office/powerpoint/2010/main" val="74945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disadvantage is blocking of dependent writes. This time line shows three dependent writes. Write 2 has to wait on the first write, and the third write has to wait for the second one. Whereas in the case without counter-atomicity, writes have the freedom for buffering, caching and coalescing. This solution can serialize the writes in the worst case. </a:t>
            </a:r>
          </a:p>
        </p:txBody>
      </p:sp>
      <p:sp>
        <p:nvSpPr>
          <p:cNvPr id="4" name="Slide Number Placeholder 3"/>
          <p:cNvSpPr>
            <a:spLocks noGrp="1"/>
          </p:cNvSpPr>
          <p:nvPr>
            <p:ph type="sldNum" sz="quarter" idx="10"/>
          </p:nvPr>
        </p:nvSpPr>
        <p:spPr/>
        <p:txBody>
          <a:bodyPr/>
          <a:lstStyle/>
          <a:p>
            <a:fld id="{2C871127-614A-FD43-ABF2-7CA8614F4D5E}" type="slidenum">
              <a:rPr lang="en-US" smtClean="0"/>
              <a:t>20</a:t>
            </a:fld>
            <a:endParaRPr lang="en-US"/>
          </a:p>
        </p:txBody>
      </p:sp>
    </p:spTree>
    <p:extLst>
      <p:ext uri="{BB962C8B-B14F-4D97-AF65-F5344CB8AC3E}">
        <p14:creationId xmlns:p14="http://schemas.microsoft.com/office/powerpoint/2010/main" val="296389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2</a:t>
            </a:fld>
            <a:endParaRPr lang="en-US"/>
          </a:p>
        </p:txBody>
      </p:sp>
    </p:spTree>
    <p:extLst>
      <p:ext uri="{BB962C8B-B14F-4D97-AF65-F5344CB8AC3E}">
        <p14:creationId xmlns:p14="http://schemas.microsoft.com/office/powerpoint/2010/main" val="349036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conclude the disadvantages. First, it requires twice number of writes. Second incomplete counter-atomic write blocks dependent writes. We refer to the solution where all writes are counter-atomic as full counter-atomicity. </a:t>
            </a:r>
          </a:p>
        </p:txBody>
      </p:sp>
      <p:sp>
        <p:nvSpPr>
          <p:cNvPr id="4" name="Slide Number Placeholder 3"/>
          <p:cNvSpPr>
            <a:spLocks noGrp="1"/>
          </p:cNvSpPr>
          <p:nvPr>
            <p:ph type="sldNum" sz="quarter" idx="10"/>
          </p:nvPr>
        </p:nvSpPr>
        <p:spPr/>
        <p:txBody>
          <a:bodyPr/>
          <a:lstStyle/>
          <a:p>
            <a:fld id="{2C871127-614A-FD43-ABF2-7CA8614F4D5E}" type="slidenum">
              <a:rPr lang="en-US" smtClean="0"/>
              <a:t>21</a:t>
            </a:fld>
            <a:endParaRPr lang="en-US"/>
          </a:p>
        </p:txBody>
      </p:sp>
    </p:spTree>
    <p:extLst>
      <p:ext uri="{BB962C8B-B14F-4D97-AF65-F5344CB8AC3E}">
        <p14:creationId xmlns:p14="http://schemas.microsoft.com/office/powerpoint/2010/main" val="120489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there any way to reduce this overhead? </a:t>
            </a:r>
          </a:p>
        </p:txBody>
      </p:sp>
      <p:sp>
        <p:nvSpPr>
          <p:cNvPr id="4" name="Slide Number Placeholder 3"/>
          <p:cNvSpPr>
            <a:spLocks noGrp="1"/>
          </p:cNvSpPr>
          <p:nvPr>
            <p:ph type="sldNum" sz="quarter" idx="10"/>
          </p:nvPr>
        </p:nvSpPr>
        <p:spPr/>
        <p:txBody>
          <a:bodyPr/>
          <a:lstStyle/>
          <a:p>
            <a:fld id="{2C871127-614A-FD43-ABF2-7CA8614F4D5E}" type="slidenum">
              <a:rPr lang="en-US" smtClean="0"/>
              <a:t>22</a:t>
            </a:fld>
            <a:endParaRPr lang="en-US"/>
          </a:p>
        </p:txBody>
      </p:sp>
    </p:spTree>
    <p:extLst>
      <p:ext uri="{BB962C8B-B14F-4D97-AF65-F5344CB8AC3E}">
        <p14:creationId xmlns:p14="http://schemas.microsoft.com/office/powerpoint/2010/main" val="212199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Our key observation for reducing this overhead is not all writes need to be counter-atomic.</a:t>
            </a:r>
          </a:p>
        </p:txBody>
      </p:sp>
      <p:sp>
        <p:nvSpPr>
          <p:cNvPr id="4" name="Slide Number Placeholder 3"/>
          <p:cNvSpPr>
            <a:spLocks noGrp="1"/>
          </p:cNvSpPr>
          <p:nvPr>
            <p:ph type="sldNum" sz="quarter" idx="10"/>
          </p:nvPr>
        </p:nvSpPr>
        <p:spPr/>
        <p:txBody>
          <a:bodyPr/>
          <a:lstStyle/>
          <a:p>
            <a:fld id="{0F06E404-27F2-2043-A802-64CC06D31F9F}" type="slidenum">
              <a:rPr lang="en-US" smtClean="0"/>
              <a:t>23</a:t>
            </a:fld>
            <a:endParaRPr lang="en-US"/>
          </a:p>
        </p:txBody>
      </p:sp>
    </p:spTree>
    <p:extLst>
      <p:ext uri="{BB962C8B-B14F-4D97-AF65-F5344CB8AC3E}">
        <p14:creationId xmlns:p14="http://schemas.microsoft.com/office/powerpoint/2010/main" val="3704205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Let me first briefly introduce crash consistency mechanisms. Typically, crash consistency mechanism use logging, journaling or copy-on-write mechanism. These mechanisms have the following characteristics. There are multiple copies of data for crash consistency, like this example, before modification, the program creates a backup copy. During medication, only one of the copies gets updated. If the system fails, it can either recover from the original data or the backup copy.</a:t>
            </a:r>
          </a:p>
        </p:txBody>
      </p:sp>
      <p:sp>
        <p:nvSpPr>
          <p:cNvPr id="4" name="Slide Number Placeholder 3"/>
          <p:cNvSpPr>
            <a:spLocks noGrp="1"/>
          </p:cNvSpPr>
          <p:nvPr>
            <p:ph type="sldNum" sz="quarter" idx="10"/>
          </p:nvPr>
        </p:nvSpPr>
        <p:spPr/>
        <p:txBody>
          <a:bodyPr/>
          <a:lstStyle/>
          <a:p>
            <a:fld id="{0F06E404-27F2-2043-A802-64CC06D31F9F}" type="slidenum">
              <a:rPr lang="en-US" smtClean="0"/>
              <a:t>24</a:t>
            </a:fld>
            <a:endParaRPr lang="en-US"/>
          </a:p>
        </p:txBody>
      </p:sp>
    </p:spTree>
    <p:extLst>
      <p:ext uri="{BB962C8B-B14F-4D97-AF65-F5344CB8AC3E}">
        <p14:creationId xmlns:p14="http://schemas.microsoft.com/office/powerpoint/2010/main" val="818407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Let’s take a look at this example of an undo-logging transaction.</a:t>
            </a:r>
          </a:p>
          <a:p>
            <a:r>
              <a:rPr lang="en-US" dirty="0"/>
              <a:t>This example updates item B.</a:t>
            </a:r>
          </a:p>
          <a:p>
            <a:r>
              <a:rPr lang="en-US" dirty="0"/>
              <a:t>This transaction can be divided into three steps. </a:t>
            </a:r>
          </a:p>
          <a:p>
            <a:r>
              <a:rPr lang="en-US" dirty="0"/>
              <a:t>First, the program creates a backup copy and append it to the undo log in the prepare step. In this step, the original data is consistent as the backup is being created.</a:t>
            </a:r>
          </a:p>
          <a:p>
            <a:r>
              <a:rPr lang="en-US" dirty="0"/>
              <a:t>Then, it updates B to K in-place. Here, the backup serves as the consistent copy. We call this step mutate.</a:t>
            </a:r>
          </a:p>
          <a:p>
            <a:r>
              <a:rPr lang="en-US" dirty="0"/>
              <a:t>Finally, after update completes, it commits the original data structure and invalidates the backup. In this step, since the consistency status of original data and copy are changed at the same time, none of them is consistent. </a:t>
            </a:r>
          </a:p>
        </p:txBody>
      </p:sp>
      <p:sp>
        <p:nvSpPr>
          <p:cNvPr id="4" name="Slide Number Placeholder 3"/>
          <p:cNvSpPr>
            <a:spLocks noGrp="1"/>
          </p:cNvSpPr>
          <p:nvPr>
            <p:ph type="sldNum" sz="quarter" idx="10"/>
          </p:nvPr>
        </p:nvSpPr>
        <p:spPr/>
        <p:txBody>
          <a:bodyPr/>
          <a:lstStyle/>
          <a:p>
            <a:fld id="{0F06E404-27F2-2043-A802-64CC06D31F9F}" type="slidenum">
              <a:rPr lang="en-US" smtClean="0"/>
              <a:t>25</a:t>
            </a:fld>
            <a:endParaRPr lang="en-US"/>
          </a:p>
        </p:txBody>
      </p:sp>
    </p:spTree>
    <p:extLst>
      <p:ext uri="{BB962C8B-B14F-4D97-AF65-F5344CB8AC3E}">
        <p14:creationId xmlns:p14="http://schemas.microsoft.com/office/powerpoint/2010/main" val="2228117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can conclude that, in the prepare step, original data is consistent. In the mutate step, backup is consistent. Finally in the commit step, none of them is consistent. Therefore, the first to steps do not reply on counter-atomicity to ensure crash consistency. While in the last commit step, counter-</a:t>
            </a:r>
            <a:r>
              <a:rPr lang="en-US" dirty="0" err="1"/>
              <a:t>atomicty</a:t>
            </a:r>
            <a:r>
              <a:rPr lang="en-US" dirty="0"/>
              <a:t> is necessary as there is no consistent copy. </a:t>
            </a:r>
          </a:p>
        </p:txBody>
      </p:sp>
      <p:sp>
        <p:nvSpPr>
          <p:cNvPr id="4" name="Slide Number Placeholder 3"/>
          <p:cNvSpPr>
            <a:spLocks noGrp="1"/>
          </p:cNvSpPr>
          <p:nvPr>
            <p:ph type="sldNum" sz="quarter" idx="10"/>
          </p:nvPr>
        </p:nvSpPr>
        <p:spPr/>
        <p:txBody>
          <a:bodyPr/>
          <a:lstStyle/>
          <a:p>
            <a:fld id="{0F06E404-27F2-2043-A802-64CC06D31F9F}" type="slidenum">
              <a:rPr lang="en-US" smtClean="0"/>
              <a:t>26</a:t>
            </a:fld>
            <a:endParaRPr lang="en-US"/>
          </a:p>
        </p:txBody>
      </p:sp>
    </p:spTree>
    <p:extLst>
      <p:ext uri="{BB962C8B-B14F-4D97-AF65-F5344CB8AC3E}">
        <p14:creationId xmlns:p14="http://schemas.microsoft.com/office/powerpoint/2010/main" val="2906209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According to this observation, we propose selective counter-atomicity that only enforce counter-atomicity for the writes that immediately affect the consistency state. </a:t>
            </a:r>
          </a:p>
        </p:txBody>
      </p:sp>
      <p:sp>
        <p:nvSpPr>
          <p:cNvPr id="4" name="Slide Number Placeholder 3"/>
          <p:cNvSpPr>
            <a:spLocks noGrp="1"/>
          </p:cNvSpPr>
          <p:nvPr>
            <p:ph type="sldNum" sz="quarter" idx="10"/>
          </p:nvPr>
        </p:nvSpPr>
        <p:spPr/>
        <p:txBody>
          <a:bodyPr/>
          <a:lstStyle/>
          <a:p>
            <a:fld id="{0F06E404-27F2-2043-A802-64CC06D31F9F}" type="slidenum">
              <a:rPr lang="en-US" smtClean="0"/>
              <a:t>27</a:t>
            </a:fld>
            <a:endParaRPr lang="en-US"/>
          </a:p>
        </p:txBody>
      </p:sp>
    </p:spTree>
    <p:extLst>
      <p:ext uri="{BB962C8B-B14F-4D97-AF65-F5344CB8AC3E}">
        <p14:creationId xmlns:p14="http://schemas.microsoft.com/office/powerpoint/2010/main" val="1004261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 support selective counter-atomicity, we first provide this SW support. The NVMM program first gets annotated to support selective counter-atomicity, then gets compiled into executable. </a:t>
            </a:r>
          </a:p>
          <a:p>
            <a:r>
              <a:rPr lang="en-US" dirty="0"/>
              <a:t>We propose two low-level primitives for annotation. </a:t>
            </a:r>
          </a:p>
        </p:txBody>
      </p:sp>
      <p:sp>
        <p:nvSpPr>
          <p:cNvPr id="4" name="Slide Number Placeholder 3"/>
          <p:cNvSpPr>
            <a:spLocks noGrp="1"/>
          </p:cNvSpPr>
          <p:nvPr>
            <p:ph type="sldNum" sz="quarter" idx="10"/>
          </p:nvPr>
        </p:nvSpPr>
        <p:spPr/>
        <p:txBody>
          <a:bodyPr/>
          <a:lstStyle/>
          <a:p>
            <a:fld id="{0F06E404-27F2-2043-A802-64CC06D31F9F}" type="slidenum">
              <a:rPr lang="en-US" smtClean="0"/>
              <a:t>28</a:t>
            </a:fld>
            <a:endParaRPr lang="en-US"/>
          </a:p>
        </p:txBody>
      </p:sp>
    </p:spTree>
    <p:extLst>
      <p:ext uri="{BB962C8B-B14F-4D97-AF65-F5344CB8AC3E}">
        <p14:creationId xmlns:p14="http://schemas.microsoft.com/office/powerpoint/2010/main" val="1654744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programmer needs to annotate variables that directly affects the crash consistency, like the previous commit operation as </a:t>
            </a:r>
            <a:r>
              <a:rPr lang="en-US" dirty="0" err="1"/>
              <a:t>CounterAtomic</a:t>
            </a:r>
            <a:r>
              <a:rPr lang="en-US" dirty="0"/>
              <a:t>.</a:t>
            </a:r>
          </a:p>
          <a:p>
            <a:r>
              <a:rPr lang="en-US" dirty="0"/>
              <a:t>Second, to writeback newly updated counters from cache to NVMM, we propose </a:t>
            </a:r>
            <a:r>
              <a:rPr lang="en-US" dirty="0" err="1"/>
              <a:t>counter_cache_writeback</a:t>
            </a:r>
            <a:r>
              <a:rPr lang="en-US" dirty="0"/>
              <a:t>. This is similar to data cache writeback operation, such as </a:t>
            </a:r>
            <a:r>
              <a:rPr lang="en-US" dirty="0" err="1"/>
              <a:t>clwb</a:t>
            </a:r>
            <a:r>
              <a:rPr lang="en-US" dirty="0"/>
              <a:t>. </a:t>
            </a:r>
          </a:p>
        </p:txBody>
      </p:sp>
      <p:sp>
        <p:nvSpPr>
          <p:cNvPr id="4" name="Slide Number Placeholder 3"/>
          <p:cNvSpPr>
            <a:spLocks noGrp="1"/>
          </p:cNvSpPr>
          <p:nvPr>
            <p:ph type="sldNum" sz="quarter" idx="10"/>
          </p:nvPr>
        </p:nvSpPr>
        <p:spPr/>
        <p:txBody>
          <a:bodyPr/>
          <a:lstStyle/>
          <a:p>
            <a:fld id="{2C871127-614A-FD43-ABF2-7CA8614F4D5E}" type="slidenum">
              <a:rPr lang="en-US" smtClean="0"/>
              <a:t>29</a:t>
            </a:fld>
            <a:endParaRPr lang="en-US"/>
          </a:p>
        </p:txBody>
      </p:sp>
    </p:spTree>
    <p:extLst>
      <p:ext uri="{BB962C8B-B14F-4D97-AF65-F5344CB8AC3E}">
        <p14:creationId xmlns:p14="http://schemas.microsoft.com/office/powerpoint/2010/main" val="1678198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is an example for applying these primitives. After the prepare step, the program writes back counters before the </a:t>
            </a:r>
            <a:r>
              <a:rPr lang="en-US" dirty="0" err="1"/>
              <a:t>persist_barrier</a:t>
            </a:r>
            <a:r>
              <a:rPr lang="en-US" dirty="0"/>
              <a:t>. Similarly, after mutate, counters also need to be written back. In the final commit step, the valid bit for backup is counter-atomically updated. So in this example, only the update to the valid bit needs to be counter-atomic. </a:t>
            </a:r>
          </a:p>
        </p:txBody>
      </p:sp>
      <p:sp>
        <p:nvSpPr>
          <p:cNvPr id="4" name="Slide Number Placeholder 3"/>
          <p:cNvSpPr>
            <a:spLocks noGrp="1"/>
          </p:cNvSpPr>
          <p:nvPr>
            <p:ph type="sldNum" sz="quarter" idx="10"/>
          </p:nvPr>
        </p:nvSpPr>
        <p:spPr/>
        <p:txBody>
          <a:bodyPr/>
          <a:lstStyle/>
          <a:p>
            <a:fld id="{0F06E404-27F2-2043-A802-64CC06D31F9F}" type="slidenum">
              <a:rPr lang="en-US" smtClean="0"/>
              <a:t>30</a:t>
            </a:fld>
            <a:endParaRPr lang="en-US"/>
          </a:p>
        </p:txBody>
      </p:sp>
    </p:spTree>
    <p:extLst>
      <p:ext uri="{BB962C8B-B14F-4D97-AF65-F5344CB8AC3E}">
        <p14:creationId xmlns:p14="http://schemas.microsoft.com/office/powerpoint/2010/main" val="1785378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First, let’s take a look at the crash consistency requirement</a:t>
            </a:r>
          </a:p>
          <a:p>
            <a:r>
              <a:rPr lang="en-US" dirty="0"/>
              <a:t>The figure shows a persistent linked list on NVMM. The head pointer points to the first node. In the process of appending a new node to the head, the new node first gets created in NVM. Then the head pointer switches this newly created node. However, if failure happens before the new node has reached NVM but after the head pointer in NVM gets updated. The whole linked list will fail to recover as the head node is missing. </a:t>
            </a:r>
          </a:p>
          <a:p>
            <a:endParaRPr lang="en-US" dirty="0"/>
          </a:p>
          <a:p>
            <a:r>
              <a:rPr lang="en-US" dirty="0"/>
              <a:t>To solve this problem, the program needs to flush the new node before switching the head pointer. In this way, even if there is a failure, program still recover. So it is crash consistent.</a:t>
            </a:r>
          </a:p>
          <a:p>
            <a:endParaRPr lang="en-US" dirty="0"/>
          </a:p>
          <a:p>
            <a:r>
              <a:rPr lang="en-US" dirty="0"/>
              <a:t>Recent works provide high-level libraries to provide crash consistency. Using these libraries, programmers do not need to manage such </a:t>
            </a:r>
            <a:r>
              <a:rPr lang="en-US"/>
              <a:t>low-level p</a:t>
            </a:r>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3</a:t>
            </a:fld>
            <a:endParaRPr lang="en-US"/>
          </a:p>
        </p:txBody>
      </p:sp>
    </p:spTree>
    <p:extLst>
      <p:ext uri="{BB962C8B-B14F-4D97-AF65-F5344CB8AC3E}">
        <p14:creationId xmlns:p14="http://schemas.microsoft.com/office/powerpoint/2010/main" val="1552881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Next comes the HW support. The annotated program feeds into the processor. The memory controller performs counter-atomic writs for the annotated ones. Data or counter gets persisted into NVMM through the 64bit bus. </a:t>
            </a:r>
          </a:p>
          <a:p>
            <a:r>
              <a:rPr lang="en-US" dirty="0"/>
              <a:t>Let’s take a closer look at the memory controller. </a:t>
            </a:r>
          </a:p>
        </p:txBody>
      </p:sp>
      <p:sp>
        <p:nvSpPr>
          <p:cNvPr id="4" name="Slide Number Placeholder 3"/>
          <p:cNvSpPr>
            <a:spLocks noGrp="1"/>
          </p:cNvSpPr>
          <p:nvPr>
            <p:ph type="sldNum" sz="quarter" idx="10"/>
          </p:nvPr>
        </p:nvSpPr>
        <p:spPr/>
        <p:txBody>
          <a:bodyPr/>
          <a:lstStyle/>
          <a:p>
            <a:fld id="{0F06E404-27F2-2043-A802-64CC06D31F9F}" type="slidenum">
              <a:rPr lang="en-US" smtClean="0"/>
              <a:t>31</a:t>
            </a:fld>
            <a:endParaRPr lang="en-US"/>
          </a:p>
        </p:txBody>
      </p:sp>
    </p:spTree>
    <p:extLst>
      <p:ext uri="{BB962C8B-B14F-4D97-AF65-F5344CB8AC3E}">
        <p14:creationId xmlns:p14="http://schemas.microsoft.com/office/powerpoint/2010/main" val="3084993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32</a:t>
            </a:fld>
            <a:endParaRPr lang="en-US"/>
          </a:p>
        </p:txBody>
      </p:sp>
    </p:spTree>
    <p:extLst>
      <p:ext uri="{BB962C8B-B14F-4D97-AF65-F5344CB8AC3E}">
        <p14:creationId xmlns:p14="http://schemas.microsoft.com/office/powerpoint/2010/main" val="3469560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key of this design is the write queues. This example shows a writeback of counter-atomic data in address 0x100. First the data reaches the persistent data write queue. The ready bit is 0 as counter is not available. Then counter for 0x100 arrives. Ready bit for both entries get updated at the same time. Note that the set operation is covered by battery. If failure happens, the battery-backed write queues only writeback ready entries. </a:t>
            </a:r>
          </a:p>
          <a:p>
            <a:endParaRPr lang="en-US" dirty="0"/>
          </a:p>
          <a:p>
            <a:r>
              <a:rPr lang="en-US" dirty="0"/>
              <a:t>We can use Gang set/clear both ready bits.</a:t>
            </a:r>
          </a:p>
        </p:txBody>
      </p:sp>
      <p:sp>
        <p:nvSpPr>
          <p:cNvPr id="4" name="Slide Number Placeholder 3"/>
          <p:cNvSpPr>
            <a:spLocks noGrp="1"/>
          </p:cNvSpPr>
          <p:nvPr>
            <p:ph type="sldNum" sz="quarter" idx="10"/>
          </p:nvPr>
        </p:nvSpPr>
        <p:spPr/>
        <p:txBody>
          <a:bodyPr/>
          <a:lstStyle/>
          <a:p>
            <a:fld id="{0F06E404-27F2-2043-A802-64CC06D31F9F}" type="slidenum">
              <a:rPr lang="en-US" smtClean="0"/>
              <a:t>33</a:t>
            </a:fld>
            <a:endParaRPr lang="en-US"/>
          </a:p>
        </p:txBody>
      </p:sp>
    </p:spTree>
    <p:extLst>
      <p:ext uri="{BB962C8B-B14F-4D97-AF65-F5344CB8AC3E}">
        <p14:creationId xmlns:p14="http://schemas.microsoft.com/office/powerpoint/2010/main" val="2055447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34</a:t>
            </a:fld>
            <a:endParaRPr lang="en-US"/>
          </a:p>
        </p:txBody>
      </p:sp>
    </p:spTree>
    <p:extLst>
      <p:ext uri="{BB962C8B-B14F-4D97-AF65-F5344CB8AC3E}">
        <p14:creationId xmlns:p14="http://schemas.microsoft.com/office/powerpoint/2010/main" val="2775327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the gem5-based simulation configuration. </a:t>
            </a:r>
          </a:p>
        </p:txBody>
      </p:sp>
      <p:sp>
        <p:nvSpPr>
          <p:cNvPr id="4" name="Slide Number Placeholder 3"/>
          <p:cNvSpPr>
            <a:spLocks noGrp="1"/>
          </p:cNvSpPr>
          <p:nvPr>
            <p:ph type="sldNum" sz="quarter" idx="10"/>
          </p:nvPr>
        </p:nvSpPr>
        <p:spPr/>
        <p:txBody>
          <a:bodyPr/>
          <a:lstStyle/>
          <a:p>
            <a:fld id="{0F06E404-27F2-2043-A802-64CC06D31F9F}" type="slidenum">
              <a:rPr lang="en-US" smtClean="0"/>
              <a:t>35</a:t>
            </a:fld>
            <a:endParaRPr lang="en-US"/>
          </a:p>
        </p:txBody>
      </p:sp>
    </p:spTree>
    <p:extLst>
      <p:ext uri="{BB962C8B-B14F-4D97-AF65-F5344CB8AC3E}">
        <p14:creationId xmlns:p14="http://schemas.microsoft.com/office/powerpoint/2010/main" val="1740253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have the following design points for comparison. </a:t>
            </a:r>
          </a:p>
          <a:p>
            <a:endParaRPr lang="en-US" dirty="0"/>
          </a:p>
          <a:p>
            <a:r>
              <a:rPr lang="en-US" dirty="0"/>
              <a:t>line by line</a:t>
            </a:r>
          </a:p>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36</a:t>
            </a:fld>
            <a:endParaRPr lang="en-US"/>
          </a:p>
        </p:txBody>
      </p:sp>
    </p:spTree>
    <p:extLst>
      <p:ext uri="{BB962C8B-B14F-4D97-AF65-F5344CB8AC3E}">
        <p14:creationId xmlns:p14="http://schemas.microsoft.com/office/powerpoint/2010/main" val="897186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a 8-core system, SCA is 40% than FCA. Compared to the extended bus solution, SCA is within 10% slowdown. Note that the extended bus solution is impractical. </a:t>
            </a:r>
          </a:p>
        </p:txBody>
      </p:sp>
      <p:sp>
        <p:nvSpPr>
          <p:cNvPr id="4" name="Slide Number Placeholder 3"/>
          <p:cNvSpPr>
            <a:spLocks noGrp="1"/>
          </p:cNvSpPr>
          <p:nvPr>
            <p:ph type="sldNum" sz="quarter" idx="10"/>
          </p:nvPr>
        </p:nvSpPr>
        <p:spPr/>
        <p:txBody>
          <a:bodyPr/>
          <a:lstStyle/>
          <a:p>
            <a:fld id="{0F06E404-27F2-2043-A802-64CC06D31F9F}" type="slidenum">
              <a:rPr lang="en-US" smtClean="0"/>
              <a:t>38</a:t>
            </a:fld>
            <a:endParaRPr lang="en-US"/>
          </a:p>
        </p:txBody>
      </p:sp>
    </p:spTree>
    <p:extLst>
      <p:ext uri="{BB962C8B-B14F-4D97-AF65-F5344CB8AC3E}">
        <p14:creationId xmlns:p14="http://schemas.microsoft.com/office/powerpoint/2010/main" val="2178416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Next, we evaluate the overhead from SCA. Compared to the ideal case that does not have any counter-atomicity overhead, the overhead from counter-atomicity is 7.7% in 64B transactions. As the transaction size increase, the overhead can be lower than 1%. We conclude that SCA has negligible overhead if manipulating large datasets, which commonly appear in real-world applications. </a:t>
            </a:r>
          </a:p>
        </p:txBody>
      </p:sp>
      <p:sp>
        <p:nvSpPr>
          <p:cNvPr id="4" name="Slide Number Placeholder 3"/>
          <p:cNvSpPr>
            <a:spLocks noGrp="1"/>
          </p:cNvSpPr>
          <p:nvPr>
            <p:ph type="sldNum" sz="quarter" idx="10"/>
          </p:nvPr>
        </p:nvSpPr>
        <p:spPr/>
        <p:txBody>
          <a:bodyPr/>
          <a:lstStyle/>
          <a:p>
            <a:fld id="{0F06E404-27F2-2043-A802-64CC06D31F9F}" type="slidenum">
              <a:rPr lang="en-US" smtClean="0"/>
              <a:t>39</a:t>
            </a:fld>
            <a:endParaRPr lang="en-US"/>
          </a:p>
        </p:txBody>
      </p:sp>
    </p:spTree>
    <p:extLst>
      <p:ext uri="{BB962C8B-B14F-4D97-AF65-F5344CB8AC3E}">
        <p14:creationId xmlns:p14="http://schemas.microsoft.com/office/powerpoint/2010/main" val="3224440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40</a:t>
            </a:fld>
            <a:endParaRPr lang="en-US"/>
          </a:p>
        </p:txBody>
      </p:sp>
    </p:spTree>
    <p:extLst>
      <p:ext uri="{BB962C8B-B14F-4D97-AF65-F5344CB8AC3E}">
        <p14:creationId xmlns:p14="http://schemas.microsoft.com/office/powerpoint/2010/main" val="3913012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Collaborated work between …</a:t>
            </a:r>
          </a:p>
        </p:txBody>
      </p:sp>
      <p:sp>
        <p:nvSpPr>
          <p:cNvPr id="4" name="Slide Number Placeholder 3"/>
          <p:cNvSpPr>
            <a:spLocks noGrp="1"/>
          </p:cNvSpPr>
          <p:nvPr>
            <p:ph type="sldNum" sz="quarter" idx="10"/>
          </p:nvPr>
        </p:nvSpPr>
        <p:spPr/>
        <p:txBody>
          <a:bodyPr/>
          <a:lstStyle/>
          <a:p>
            <a:fld id="{0F06E404-27F2-2043-A802-64CC06D31F9F}" type="slidenum">
              <a:rPr lang="en-US" smtClean="0"/>
              <a:t>41</a:t>
            </a:fld>
            <a:endParaRPr lang="en-US"/>
          </a:p>
        </p:txBody>
      </p:sp>
    </p:spTree>
    <p:extLst>
      <p:ext uri="{BB962C8B-B14F-4D97-AF65-F5344CB8AC3E}">
        <p14:creationId xmlns:p14="http://schemas.microsoft.com/office/powerpoint/2010/main" val="267728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NVM is durable using crash consistency mechanisms, data on NVM is durable. However, an attacker with physical access to the NVM device can steal important data stored on the memory. So there is a security problem. To secure the data, the second requirement is encryption.</a:t>
            </a:r>
          </a:p>
        </p:txBody>
      </p:sp>
      <p:sp>
        <p:nvSpPr>
          <p:cNvPr id="4" name="Slide Number Placeholder 3"/>
          <p:cNvSpPr>
            <a:spLocks noGrp="1"/>
          </p:cNvSpPr>
          <p:nvPr>
            <p:ph type="sldNum" sz="quarter" idx="10"/>
          </p:nvPr>
        </p:nvSpPr>
        <p:spPr/>
        <p:txBody>
          <a:bodyPr/>
          <a:lstStyle/>
          <a:p>
            <a:fld id="{2C871127-614A-FD43-ABF2-7CA8614F4D5E}" type="slidenum">
              <a:rPr lang="en-US" smtClean="0"/>
              <a:t>4</a:t>
            </a:fld>
            <a:endParaRPr lang="en-US"/>
          </a:p>
        </p:txBody>
      </p:sp>
    </p:spTree>
    <p:extLst>
      <p:ext uri="{BB962C8B-B14F-4D97-AF65-F5344CB8AC3E}">
        <p14:creationId xmlns:p14="http://schemas.microsoft.com/office/powerpoint/2010/main" val="23489542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Show 8 core only</a:t>
            </a:r>
          </a:p>
          <a:p>
            <a:r>
              <a:rPr lang="en-US" dirty="0"/>
              <a:t>2 Conclusions in bottom</a:t>
            </a:r>
          </a:p>
          <a:p>
            <a:r>
              <a:rPr lang="en-US" dirty="0"/>
              <a:t>Within 10% instead of …</a:t>
            </a:r>
          </a:p>
        </p:txBody>
      </p:sp>
      <p:sp>
        <p:nvSpPr>
          <p:cNvPr id="4" name="Slide Number Placeholder 3"/>
          <p:cNvSpPr>
            <a:spLocks noGrp="1"/>
          </p:cNvSpPr>
          <p:nvPr>
            <p:ph type="sldNum" sz="quarter" idx="10"/>
          </p:nvPr>
        </p:nvSpPr>
        <p:spPr/>
        <p:txBody>
          <a:bodyPr/>
          <a:lstStyle/>
          <a:p>
            <a:fld id="{0F06E404-27F2-2043-A802-64CC06D31F9F}" type="slidenum">
              <a:rPr lang="en-US" smtClean="0"/>
              <a:t>43</a:t>
            </a:fld>
            <a:endParaRPr lang="en-US"/>
          </a:p>
        </p:txBody>
      </p:sp>
    </p:spTree>
    <p:extLst>
      <p:ext uri="{BB962C8B-B14F-4D97-AF65-F5344CB8AC3E}">
        <p14:creationId xmlns:p14="http://schemas.microsoft.com/office/powerpoint/2010/main" val="2483899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45</a:t>
            </a:fld>
            <a:endParaRPr lang="en-US"/>
          </a:p>
        </p:txBody>
      </p:sp>
    </p:spTree>
    <p:extLst>
      <p:ext uri="{BB962C8B-B14F-4D97-AF65-F5344CB8AC3E}">
        <p14:creationId xmlns:p14="http://schemas.microsoft.com/office/powerpoint/2010/main" val="3503620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46</a:t>
            </a:fld>
            <a:endParaRPr lang="en-US"/>
          </a:p>
        </p:txBody>
      </p:sp>
    </p:spTree>
    <p:extLst>
      <p:ext uri="{BB962C8B-B14F-4D97-AF65-F5344CB8AC3E}">
        <p14:creationId xmlns:p14="http://schemas.microsoft.com/office/powerpoint/2010/main" val="1971087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this work. </a:t>
            </a:r>
          </a:p>
          <a:p>
            <a:r>
              <a:rPr lang="en-US" dirty="0"/>
              <a:t>We first show that current crash consistency mechanisms will fail on encrypted NVMM systems. </a:t>
            </a:r>
          </a:p>
          <a:p>
            <a:r>
              <a:rPr lang="en-US" dirty="0"/>
              <a:t>Our goal is to provide crash consistency support in encrypted NVMM systems with low overhead. </a:t>
            </a:r>
          </a:p>
          <a:p>
            <a:endParaRPr lang="en-US" dirty="0"/>
          </a:p>
        </p:txBody>
      </p:sp>
      <p:sp>
        <p:nvSpPr>
          <p:cNvPr id="4" name="Slide Number Placeholder 3"/>
          <p:cNvSpPr>
            <a:spLocks noGrp="1"/>
          </p:cNvSpPr>
          <p:nvPr>
            <p:ph type="sldNum" sz="quarter" idx="10"/>
          </p:nvPr>
        </p:nvSpPr>
        <p:spPr/>
        <p:txBody>
          <a:bodyPr/>
          <a:lstStyle/>
          <a:p>
            <a:fld id="{2C871127-614A-FD43-ABF2-7CA8614F4D5E}" type="slidenum">
              <a:rPr lang="en-US" smtClean="0"/>
              <a:t>5</a:t>
            </a:fld>
            <a:endParaRPr lang="en-US"/>
          </a:p>
        </p:txBody>
      </p:sp>
    </p:spTree>
    <p:extLst>
      <p:ext uri="{BB962C8B-B14F-4D97-AF65-F5344CB8AC3E}">
        <p14:creationId xmlns:p14="http://schemas.microsoft.com/office/powerpoint/2010/main" val="227342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6</a:t>
            </a:fld>
            <a:endParaRPr lang="en-US"/>
          </a:p>
        </p:txBody>
      </p:sp>
    </p:spTree>
    <p:extLst>
      <p:ext uri="{BB962C8B-B14F-4D97-AF65-F5344CB8AC3E}">
        <p14:creationId xmlns:p14="http://schemas.microsoft.com/office/powerpoint/2010/main" val="1025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7</a:t>
            </a:fld>
            <a:endParaRPr lang="en-US"/>
          </a:p>
        </p:txBody>
      </p:sp>
    </p:spTree>
    <p:extLst>
      <p:ext uri="{BB962C8B-B14F-4D97-AF65-F5344CB8AC3E}">
        <p14:creationId xmlns:p14="http://schemas.microsoft.com/office/powerpoint/2010/main" val="289148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a read access, the encryption step is now processed in parallel with the read access as the cached counter starts the decryption without data. </a:t>
            </a:r>
          </a:p>
          <a:p>
            <a:endParaRPr lang="en-US" dirty="0"/>
          </a:p>
        </p:txBody>
      </p:sp>
      <p:sp>
        <p:nvSpPr>
          <p:cNvPr id="4" name="Slide Number Placeholder 3"/>
          <p:cNvSpPr>
            <a:spLocks noGrp="1"/>
          </p:cNvSpPr>
          <p:nvPr>
            <p:ph type="sldNum" sz="quarter" idx="10"/>
          </p:nvPr>
        </p:nvSpPr>
        <p:spPr/>
        <p:txBody>
          <a:bodyPr/>
          <a:lstStyle/>
          <a:p>
            <a:fld id="{0F06E404-27F2-2043-A802-64CC06D31F9F}" type="slidenum">
              <a:rPr lang="en-US" smtClean="0"/>
              <a:t>8</a:t>
            </a:fld>
            <a:endParaRPr lang="en-US"/>
          </a:p>
        </p:txBody>
      </p:sp>
    </p:spTree>
    <p:extLst>
      <p:ext uri="{BB962C8B-B14F-4D97-AF65-F5344CB8AC3E}">
        <p14:creationId xmlns:p14="http://schemas.microsoft.com/office/powerpoint/2010/main" val="359970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write access first encryption data and then write data back. As the encrypted data needs its counter for correct decryption, each write access has a data write and a counter write.</a:t>
            </a:r>
          </a:p>
        </p:txBody>
      </p:sp>
      <p:sp>
        <p:nvSpPr>
          <p:cNvPr id="4" name="Slide Number Placeholder 3"/>
          <p:cNvSpPr>
            <a:spLocks noGrp="1"/>
          </p:cNvSpPr>
          <p:nvPr>
            <p:ph type="sldNum" sz="quarter" idx="10"/>
          </p:nvPr>
        </p:nvSpPr>
        <p:spPr/>
        <p:txBody>
          <a:bodyPr/>
          <a:lstStyle/>
          <a:p>
            <a:fld id="{0F06E404-27F2-2043-A802-64CC06D31F9F}" type="slidenum">
              <a:rPr lang="en-US" smtClean="0"/>
              <a:t>9</a:t>
            </a:fld>
            <a:endParaRPr lang="en-US"/>
          </a:p>
        </p:txBody>
      </p:sp>
    </p:spTree>
    <p:extLst>
      <p:ext uri="{BB962C8B-B14F-4D97-AF65-F5344CB8AC3E}">
        <p14:creationId xmlns:p14="http://schemas.microsoft.com/office/powerpoint/2010/main" val="2795796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1B09B8-2DEA-F04A-BD92-990537C5AE56}"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414667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1B09B8-2DEA-F04A-BD92-990537C5AE56}"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409552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1B09B8-2DEA-F04A-BD92-990537C5AE56}"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348940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1B09B8-2DEA-F04A-BD92-990537C5AE56}"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800"/>
            </a:lvl1pPr>
          </a:lstStyle>
          <a:p>
            <a:fld id="{46E3E355-B20F-3743-8F82-361753D929E6}" type="slidenum">
              <a:rPr lang="en-US" smtClean="0"/>
              <a:pPr/>
              <a:t>‹#›</a:t>
            </a:fld>
            <a:endParaRPr lang="en-US" dirty="0"/>
          </a:p>
        </p:txBody>
      </p:sp>
    </p:spTree>
    <p:extLst>
      <p:ext uri="{BB962C8B-B14F-4D97-AF65-F5344CB8AC3E}">
        <p14:creationId xmlns:p14="http://schemas.microsoft.com/office/powerpoint/2010/main" val="113381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11B09B8-2DEA-F04A-BD92-990537C5AE56}" type="datetimeFigureOut">
              <a:rPr lang="en-US" smtClean="0"/>
              <a:t>2/26/18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418411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1B09B8-2DEA-F04A-BD92-990537C5AE56}"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2514540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1B09B8-2DEA-F04A-BD92-990537C5AE56}" type="datetimeFigureOut">
              <a:rPr lang="en-US" smtClean="0"/>
              <a:t>2/26/18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2305433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1B09B8-2DEA-F04A-BD92-990537C5AE56}" type="datetimeFigureOut">
              <a:rPr lang="en-US" smtClean="0"/>
              <a:t>2/26/18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399891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B09B8-2DEA-F04A-BD92-990537C5AE56}" type="datetimeFigureOut">
              <a:rPr lang="en-US" smtClean="0"/>
              <a:t>2/26/18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104424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1B09B8-2DEA-F04A-BD92-990537C5AE56}"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3178646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11B09B8-2DEA-F04A-BD92-990537C5AE56}" type="datetimeFigureOut">
              <a:rPr lang="en-US" smtClean="0"/>
              <a:t>2/26/18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3E355-B20F-3743-8F82-361753D929E6}" type="slidenum">
              <a:rPr lang="en-US" smtClean="0"/>
              <a:t>‹#›</a:t>
            </a:fld>
            <a:endParaRPr lang="en-US"/>
          </a:p>
        </p:txBody>
      </p:sp>
    </p:spTree>
    <p:extLst>
      <p:ext uri="{BB962C8B-B14F-4D97-AF65-F5344CB8AC3E}">
        <p14:creationId xmlns:p14="http://schemas.microsoft.com/office/powerpoint/2010/main" val="22122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B09B8-2DEA-F04A-BD92-990537C5AE56}" type="datetimeFigureOut">
              <a:rPr lang="en-US" smtClean="0"/>
              <a:t>2/26/18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3E355-B20F-3743-8F82-361753D929E6}" type="slidenum">
              <a:rPr lang="en-US" smtClean="0"/>
              <a:t>‹#›</a:t>
            </a:fld>
            <a:endParaRPr lang="en-US"/>
          </a:p>
        </p:txBody>
      </p:sp>
    </p:spTree>
    <p:extLst>
      <p:ext uri="{BB962C8B-B14F-4D97-AF65-F5344CB8AC3E}">
        <p14:creationId xmlns:p14="http://schemas.microsoft.com/office/powerpoint/2010/main" val="3854705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tif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7.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48" y="825238"/>
            <a:ext cx="7713617" cy="2637377"/>
          </a:xfrm>
        </p:spPr>
        <p:txBody>
          <a:bodyPr>
            <a:noAutofit/>
          </a:bodyPr>
          <a:lstStyle/>
          <a:p>
            <a:r>
              <a:rPr lang="en-US" b="1" dirty="0"/>
              <a:t>Crash Consistency in</a:t>
            </a:r>
            <a:br>
              <a:rPr lang="en-US" b="1" dirty="0"/>
            </a:br>
            <a:r>
              <a:rPr lang="en-US" b="1" dirty="0"/>
              <a:t>Encrypted Non-Volatile </a:t>
            </a:r>
            <a:br>
              <a:rPr lang="en-US" b="1" dirty="0"/>
            </a:br>
            <a:r>
              <a:rPr lang="en-US" b="1" dirty="0"/>
              <a:t>Main Memory Systems </a:t>
            </a:r>
          </a:p>
        </p:txBody>
      </p:sp>
      <p:sp>
        <p:nvSpPr>
          <p:cNvPr id="3" name="Subtitle 2"/>
          <p:cNvSpPr>
            <a:spLocks noGrp="1"/>
          </p:cNvSpPr>
          <p:nvPr>
            <p:ph type="subTitle" idx="1"/>
          </p:nvPr>
        </p:nvSpPr>
        <p:spPr>
          <a:xfrm>
            <a:off x="-184943" y="3991661"/>
            <a:ext cx="9455197" cy="482544"/>
          </a:xfrm>
        </p:spPr>
        <p:txBody>
          <a:bodyPr>
            <a:noAutofit/>
          </a:bodyPr>
          <a:lstStyle/>
          <a:p>
            <a:r>
              <a:rPr lang="en-US" sz="3000" b="1" dirty="0">
                <a:solidFill>
                  <a:schemeClr val="accent2">
                    <a:lumMod val="75000"/>
                  </a:schemeClr>
                </a:solidFill>
              </a:rPr>
              <a:t>Sihang Liu</a:t>
            </a:r>
            <a:r>
              <a:rPr lang="en-US" sz="3000" dirty="0"/>
              <a:t>, </a:t>
            </a:r>
            <a:r>
              <a:rPr lang="en-US" sz="3000" dirty="0" err="1"/>
              <a:t>Aasheesh</a:t>
            </a:r>
            <a:r>
              <a:rPr lang="en-US" sz="3000" dirty="0"/>
              <a:t> </a:t>
            </a:r>
            <a:r>
              <a:rPr lang="en-US" sz="3000" dirty="0" err="1"/>
              <a:t>Kolli</a:t>
            </a:r>
            <a:r>
              <a:rPr lang="en-US" sz="3000" dirty="0"/>
              <a:t>, </a:t>
            </a:r>
            <a:r>
              <a:rPr lang="en-US" sz="3000" dirty="0" err="1"/>
              <a:t>Jinglei</a:t>
            </a:r>
            <a:r>
              <a:rPr lang="en-US" sz="3000" dirty="0"/>
              <a:t> Ren, and Samira Khan</a:t>
            </a:r>
          </a:p>
        </p:txBody>
      </p:sp>
      <p:pic>
        <p:nvPicPr>
          <p:cNvPr id="5" name="Picture 4">
            <a:extLst>
              <a:ext uri="{FF2B5EF4-FFF2-40B4-BE49-F238E27FC236}">
                <a16:creationId xmlns:a16="http://schemas.microsoft.com/office/drawing/2014/main" id="{59C125B5-8873-AA44-A93B-3D94576ACC66}"/>
              </a:ext>
            </a:extLst>
          </p:cNvPr>
          <p:cNvPicPr>
            <a:picLocks noChangeAspect="1"/>
          </p:cNvPicPr>
          <p:nvPr/>
        </p:nvPicPr>
        <p:blipFill rotWithShape="1">
          <a:blip r:embed="rId3"/>
          <a:srcRect l="6777" t="18171" r="5823" b="20105"/>
          <a:stretch/>
        </p:blipFill>
        <p:spPr>
          <a:xfrm>
            <a:off x="4189728" y="5065222"/>
            <a:ext cx="2256328" cy="728508"/>
          </a:xfrm>
          <a:prstGeom prst="rect">
            <a:avLst/>
          </a:prstGeom>
        </p:spPr>
      </p:pic>
      <p:pic>
        <p:nvPicPr>
          <p:cNvPr id="8" name="Picture 7">
            <a:extLst>
              <a:ext uri="{FF2B5EF4-FFF2-40B4-BE49-F238E27FC236}">
                <a16:creationId xmlns:a16="http://schemas.microsoft.com/office/drawing/2014/main" id="{C0842551-4021-3F45-ADD8-94B5FE383C7A}"/>
              </a:ext>
            </a:extLst>
          </p:cNvPr>
          <p:cNvPicPr>
            <a:picLocks noChangeAspect="1"/>
          </p:cNvPicPr>
          <p:nvPr/>
        </p:nvPicPr>
        <p:blipFill rotWithShape="1">
          <a:blip r:embed="rId4"/>
          <a:srcRect l="5127" t="19658" r="4507" b="23193"/>
          <a:stretch/>
        </p:blipFill>
        <p:spPr>
          <a:xfrm>
            <a:off x="1989087" y="5158417"/>
            <a:ext cx="2022492" cy="463276"/>
          </a:xfrm>
          <a:prstGeom prst="rect">
            <a:avLst/>
          </a:prstGeom>
        </p:spPr>
      </p:pic>
      <p:pic>
        <p:nvPicPr>
          <p:cNvPr id="10" name="Picture 9">
            <a:extLst>
              <a:ext uri="{FF2B5EF4-FFF2-40B4-BE49-F238E27FC236}">
                <a16:creationId xmlns:a16="http://schemas.microsoft.com/office/drawing/2014/main" id="{347BA158-0969-A548-990E-D2A051F2A6CB}"/>
              </a:ext>
            </a:extLst>
          </p:cNvPr>
          <p:cNvPicPr>
            <a:picLocks noChangeAspect="1"/>
          </p:cNvPicPr>
          <p:nvPr/>
        </p:nvPicPr>
        <p:blipFill rotWithShape="1">
          <a:blip r:embed="rId5"/>
          <a:srcRect t="23396" r="9297" b="11468"/>
          <a:stretch/>
        </p:blipFill>
        <p:spPr>
          <a:xfrm>
            <a:off x="6624205" y="5103050"/>
            <a:ext cx="2187286" cy="579577"/>
          </a:xfrm>
          <a:prstGeom prst="rect">
            <a:avLst/>
          </a:prstGeom>
        </p:spPr>
      </p:pic>
      <p:pic>
        <p:nvPicPr>
          <p:cNvPr id="12" name="Picture 11">
            <a:extLst>
              <a:ext uri="{FF2B5EF4-FFF2-40B4-BE49-F238E27FC236}">
                <a16:creationId xmlns:a16="http://schemas.microsoft.com/office/drawing/2014/main" id="{7E786756-B237-E44C-96BF-C68040776B0A}"/>
              </a:ext>
            </a:extLst>
          </p:cNvPr>
          <p:cNvPicPr>
            <a:picLocks noChangeAspect="1"/>
          </p:cNvPicPr>
          <p:nvPr/>
        </p:nvPicPr>
        <p:blipFill rotWithShape="1">
          <a:blip r:embed="rId6"/>
          <a:srcRect t="17777" r="1588" b="20795"/>
          <a:stretch/>
        </p:blipFill>
        <p:spPr>
          <a:xfrm>
            <a:off x="267159" y="4849834"/>
            <a:ext cx="1721928" cy="1074814"/>
          </a:xfrm>
          <a:prstGeom prst="rect">
            <a:avLst/>
          </a:prstGeom>
        </p:spPr>
      </p:pic>
    </p:spTree>
    <p:extLst>
      <p:ext uri="{BB962C8B-B14F-4D97-AF65-F5344CB8AC3E}">
        <p14:creationId xmlns:p14="http://schemas.microsoft.com/office/powerpoint/2010/main" val="6207915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C0E1-7DCB-884C-937B-3ECD0FC91D1F}"/>
              </a:ext>
            </a:extLst>
          </p:cNvPr>
          <p:cNvSpPr>
            <a:spLocks noGrp="1"/>
          </p:cNvSpPr>
          <p:nvPr>
            <p:ph type="title"/>
          </p:nvPr>
        </p:nvSpPr>
        <p:spPr/>
        <p:txBody>
          <a:bodyPr>
            <a:normAutofit/>
          </a:bodyPr>
          <a:lstStyle/>
          <a:p>
            <a:r>
              <a:rPr lang="en-US" sz="4000" b="1" dirty="0"/>
              <a:t>PROBLEM</a:t>
            </a:r>
            <a:br>
              <a:rPr lang="en-US" sz="3600" b="1" dirty="0"/>
            </a:br>
            <a:r>
              <a:rPr lang="en-US" sz="3600" b="1" dirty="0">
                <a:solidFill>
                  <a:schemeClr val="accent1">
                    <a:lumMod val="75000"/>
                  </a:schemeClr>
                </a:solidFill>
              </a:rPr>
              <a:t>INCONSISTENT CONDITIONS</a:t>
            </a:r>
          </a:p>
        </p:txBody>
      </p:sp>
      <p:sp>
        <p:nvSpPr>
          <p:cNvPr id="4" name="Slide Number Placeholder 3">
            <a:extLst>
              <a:ext uri="{FF2B5EF4-FFF2-40B4-BE49-F238E27FC236}">
                <a16:creationId xmlns:a16="http://schemas.microsoft.com/office/drawing/2014/main" id="{B8C107D2-5802-964E-9024-487A0E9A296A}"/>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5" name="Rounded Rectangle 4">
            <a:extLst>
              <a:ext uri="{FF2B5EF4-FFF2-40B4-BE49-F238E27FC236}">
                <a16:creationId xmlns:a16="http://schemas.microsoft.com/office/drawing/2014/main" id="{DC86690F-2AD8-EF45-B2AE-45A3C1F764AD}"/>
              </a:ext>
            </a:extLst>
          </p:cNvPr>
          <p:cNvSpPr/>
          <p:nvPr/>
        </p:nvSpPr>
        <p:spPr>
          <a:xfrm>
            <a:off x="0" y="4990541"/>
            <a:ext cx="9143999" cy="119216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000" b="1" dirty="0">
                <a:solidFill>
                  <a:schemeClr val="accent1">
                    <a:lumMod val="75000"/>
                  </a:schemeClr>
                </a:solidFill>
              </a:rPr>
              <a:t>Data and counter </a:t>
            </a:r>
            <a:r>
              <a:rPr lang="en-US" sz="4000" b="1" dirty="0">
                <a:solidFill>
                  <a:srgbClr val="FF0000"/>
                </a:solidFill>
              </a:rPr>
              <a:t>NOT </a:t>
            </a:r>
            <a:r>
              <a:rPr lang="en-US" sz="4000" b="1" dirty="0">
                <a:solidFill>
                  <a:schemeClr val="accent1">
                    <a:lumMod val="75000"/>
                  </a:schemeClr>
                </a:solidFill>
              </a:rPr>
              <a:t>reaching NVMM </a:t>
            </a:r>
          </a:p>
          <a:p>
            <a:pPr algn="ctr">
              <a:lnSpc>
                <a:spcPct val="80000"/>
              </a:lnSpc>
            </a:pPr>
            <a:r>
              <a:rPr lang="en-US" sz="4000" b="1" dirty="0">
                <a:solidFill>
                  <a:schemeClr val="accent1">
                    <a:lumMod val="75000"/>
                  </a:schemeClr>
                </a:solidFill>
              </a:rPr>
              <a:t>at the same time can cause </a:t>
            </a:r>
            <a:r>
              <a:rPr lang="en-US" sz="4000" b="1" dirty="0">
                <a:solidFill>
                  <a:srgbClr val="FF0000"/>
                </a:solidFill>
              </a:rPr>
              <a:t>inconsistency</a:t>
            </a:r>
          </a:p>
        </p:txBody>
      </p:sp>
      <p:grpSp>
        <p:nvGrpSpPr>
          <p:cNvPr id="6" name="Group 5">
            <a:extLst>
              <a:ext uri="{FF2B5EF4-FFF2-40B4-BE49-F238E27FC236}">
                <a16:creationId xmlns:a16="http://schemas.microsoft.com/office/drawing/2014/main" id="{1D263BA7-1F4B-DB47-AEDD-207879D1E7F2}"/>
              </a:ext>
            </a:extLst>
          </p:cNvPr>
          <p:cNvGrpSpPr/>
          <p:nvPr/>
        </p:nvGrpSpPr>
        <p:grpSpPr>
          <a:xfrm>
            <a:off x="1743744" y="3371985"/>
            <a:ext cx="4178673" cy="1580274"/>
            <a:chOff x="2975189" y="4529274"/>
            <a:chExt cx="6604997" cy="2497851"/>
          </a:xfrm>
        </p:grpSpPr>
        <p:pic>
          <p:nvPicPr>
            <p:cNvPr id="7" name="Picture 6">
              <a:extLst>
                <a:ext uri="{FF2B5EF4-FFF2-40B4-BE49-F238E27FC236}">
                  <a16:creationId xmlns:a16="http://schemas.microsoft.com/office/drawing/2014/main" id="{6A7425B8-9E2A-7341-AD33-B335D6C23B5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975189" y="4529274"/>
              <a:ext cx="6604997" cy="1574944"/>
            </a:xfrm>
            <a:prstGeom prst="rect">
              <a:avLst/>
            </a:prstGeom>
          </p:spPr>
        </p:pic>
        <p:sp>
          <p:nvSpPr>
            <p:cNvPr id="8" name="Rectangle 7">
              <a:extLst>
                <a:ext uri="{FF2B5EF4-FFF2-40B4-BE49-F238E27FC236}">
                  <a16:creationId xmlns:a16="http://schemas.microsoft.com/office/drawing/2014/main" id="{CFFFA48A-AD34-2D49-8ED3-053BB98D181B}"/>
                </a:ext>
              </a:extLst>
            </p:cNvPr>
            <p:cNvSpPr/>
            <p:nvPr/>
          </p:nvSpPr>
          <p:spPr>
            <a:xfrm>
              <a:off x="3117966" y="4780042"/>
              <a:ext cx="6319439" cy="2247083"/>
            </a:xfrm>
            <a:prstGeom prst="rect">
              <a:avLst/>
            </a:prstGeom>
          </p:spPr>
          <p:txBody>
            <a:bodyPr wrap="square">
              <a:spAutoFit/>
            </a:bodyPr>
            <a:lstStyle/>
            <a:p>
              <a:pPr algn="ctr"/>
              <a:r>
                <a:rPr lang="en-US" sz="4000" b="1" dirty="0">
                  <a:solidFill>
                    <a:schemeClr val="bg1"/>
                  </a:solidFill>
                </a:rPr>
                <a:t>Encrypted NVMM</a:t>
              </a:r>
            </a:p>
          </p:txBody>
        </p:sp>
      </p:grpSp>
      <p:sp>
        <p:nvSpPr>
          <p:cNvPr id="13" name="Shape 366">
            <a:extLst>
              <a:ext uri="{FF2B5EF4-FFF2-40B4-BE49-F238E27FC236}">
                <a16:creationId xmlns:a16="http://schemas.microsoft.com/office/drawing/2014/main" id="{707DFD09-1310-9543-A579-257D1F30B3AC}"/>
              </a:ext>
            </a:extLst>
          </p:cNvPr>
          <p:cNvSpPr/>
          <p:nvPr/>
        </p:nvSpPr>
        <p:spPr>
          <a:xfrm>
            <a:off x="2447339" y="2848749"/>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sp>
        <p:nvSpPr>
          <p:cNvPr id="14" name="Shape 366">
            <a:extLst>
              <a:ext uri="{FF2B5EF4-FFF2-40B4-BE49-F238E27FC236}">
                <a16:creationId xmlns:a16="http://schemas.microsoft.com/office/drawing/2014/main" id="{8CFAB99F-9E97-044B-A833-CCFDD7A017FC}"/>
              </a:ext>
            </a:extLst>
          </p:cNvPr>
          <p:cNvSpPr/>
          <p:nvPr/>
        </p:nvSpPr>
        <p:spPr>
          <a:xfrm>
            <a:off x="4615371" y="2848749"/>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8068B1C-CA3C-004D-AE9C-729B8BB213BF}"/>
              </a:ext>
            </a:extLst>
          </p:cNvPr>
          <p:cNvSpPr txBox="1"/>
          <p:nvPr/>
        </p:nvSpPr>
        <p:spPr>
          <a:xfrm>
            <a:off x="1927587" y="2101902"/>
            <a:ext cx="1537855" cy="707886"/>
          </a:xfrm>
          <a:prstGeom prst="rect">
            <a:avLst/>
          </a:prstGeom>
          <a:noFill/>
        </p:spPr>
        <p:txBody>
          <a:bodyPr wrap="square" rtlCol="0">
            <a:spAutoFit/>
          </a:bodyPr>
          <a:lstStyle/>
          <a:p>
            <a:pPr algn="ctr"/>
            <a:r>
              <a:rPr lang="en-US" sz="4000" b="1" dirty="0"/>
              <a:t>Data</a:t>
            </a:r>
            <a:endParaRPr lang="en-US" sz="3600" b="1" dirty="0"/>
          </a:p>
        </p:txBody>
      </p:sp>
      <p:sp>
        <p:nvSpPr>
          <p:cNvPr id="16" name="TextBox 15">
            <a:extLst>
              <a:ext uri="{FF2B5EF4-FFF2-40B4-BE49-F238E27FC236}">
                <a16:creationId xmlns:a16="http://schemas.microsoft.com/office/drawing/2014/main" id="{12ECC790-F1C5-6949-BA7B-C89B8152BCE2}"/>
              </a:ext>
            </a:extLst>
          </p:cNvPr>
          <p:cNvSpPr txBox="1"/>
          <p:nvPr/>
        </p:nvSpPr>
        <p:spPr>
          <a:xfrm>
            <a:off x="3953683" y="2104524"/>
            <a:ext cx="1881373" cy="707886"/>
          </a:xfrm>
          <a:prstGeom prst="rect">
            <a:avLst/>
          </a:prstGeom>
          <a:noFill/>
        </p:spPr>
        <p:txBody>
          <a:bodyPr wrap="square" rtlCol="0">
            <a:spAutoFit/>
          </a:bodyPr>
          <a:lstStyle/>
          <a:p>
            <a:pPr algn="ctr"/>
            <a:r>
              <a:rPr lang="en-US" sz="4000" b="1" dirty="0"/>
              <a:t>Counter</a:t>
            </a:r>
            <a:endParaRPr lang="en-US" sz="3600" b="1" dirty="0"/>
          </a:p>
        </p:txBody>
      </p:sp>
      <p:sp>
        <p:nvSpPr>
          <p:cNvPr id="17" name="Lightning Bolt 16">
            <a:extLst>
              <a:ext uri="{FF2B5EF4-FFF2-40B4-BE49-F238E27FC236}">
                <a16:creationId xmlns:a16="http://schemas.microsoft.com/office/drawing/2014/main" id="{9B97EF13-BB8A-3E47-B93E-1EE041DD01C9}"/>
              </a:ext>
            </a:extLst>
          </p:cNvPr>
          <p:cNvSpPr/>
          <p:nvPr/>
        </p:nvSpPr>
        <p:spPr>
          <a:xfrm>
            <a:off x="4446759" y="2730739"/>
            <a:ext cx="886162" cy="67701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3A4C9A99-988A-0348-9998-8DA7CBBEE10B}"/>
              </a:ext>
            </a:extLst>
          </p:cNvPr>
          <p:cNvSpPr txBox="1"/>
          <p:nvPr/>
        </p:nvSpPr>
        <p:spPr>
          <a:xfrm>
            <a:off x="5922414" y="3505012"/>
            <a:ext cx="3164976" cy="707886"/>
          </a:xfrm>
          <a:prstGeom prst="rect">
            <a:avLst/>
          </a:prstGeom>
          <a:noFill/>
        </p:spPr>
        <p:txBody>
          <a:bodyPr wrap="square" rtlCol="0">
            <a:spAutoFit/>
          </a:bodyPr>
          <a:lstStyle/>
          <a:p>
            <a:pPr algn="ctr"/>
            <a:r>
              <a:rPr lang="en-US" sz="4000" b="1" dirty="0">
                <a:solidFill>
                  <a:srgbClr val="FF0000"/>
                </a:solidFill>
              </a:rPr>
              <a:t>Inconsistent!</a:t>
            </a:r>
          </a:p>
        </p:txBody>
      </p:sp>
      <p:sp>
        <p:nvSpPr>
          <p:cNvPr id="21" name="Lightning Bolt 20">
            <a:extLst>
              <a:ext uri="{FF2B5EF4-FFF2-40B4-BE49-F238E27FC236}">
                <a16:creationId xmlns:a16="http://schemas.microsoft.com/office/drawing/2014/main" id="{AACB65D5-31A3-564A-B544-7A9FE21A6885}"/>
              </a:ext>
            </a:extLst>
          </p:cNvPr>
          <p:cNvSpPr/>
          <p:nvPr/>
        </p:nvSpPr>
        <p:spPr>
          <a:xfrm>
            <a:off x="2278338" y="2726890"/>
            <a:ext cx="886162" cy="67701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9960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down)">
                                      <p:cBhvr>
                                        <p:cTn id="8" dur="500"/>
                                        <p:tgtEl>
                                          <p:spTgt spid="13"/>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p:tgtEl>
                                          <p:spTgt spid="15"/>
                                        </p:tgtEl>
                                        <p:attrNameLst>
                                          <p:attrName>ppt_y</p:attrName>
                                        </p:attrNameLst>
                                      </p:cBhvr>
                                      <p:tavLst>
                                        <p:tav tm="0">
                                          <p:val>
                                            <p:strVal val="#ppt_y-#ppt_h*1.125000"/>
                                          </p:val>
                                        </p:tav>
                                        <p:tav tm="100000">
                                          <p:val>
                                            <p:strVal val="#ppt_y"/>
                                          </p:val>
                                        </p:tav>
                                      </p:tavLst>
                                    </p:anim>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p:tgtEl>
                                          <p:spTgt spid="16"/>
                                        </p:tgtEl>
                                        <p:attrNameLst>
                                          <p:attrName>ppt_y</p:attrName>
                                        </p:attrNameLst>
                                      </p:cBhvr>
                                      <p:tavLst>
                                        <p:tav tm="0">
                                          <p:val>
                                            <p:strVal val="#ppt_y-#ppt_h*1.125000"/>
                                          </p:val>
                                        </p:tav>
                                        <p:tav tm="100000">
                                          <p:val>
                                            <p:strVal val="#ppt_y"/>
                                          </p:val>
                                        </p:tav>
                                      </p:tavLst>
                                    </p:anim>
                                    <p:animEffect transition="in" filter="wipe(down)">
                                      <p:cBhvr>
                                        <p:cTn id="18" dur="500"/>
                                        <p:tgtEl>
                                          <p:spTgt spid="16"/>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down)">
                                      <p:cBhvr>
                                        <p:cTn id="22" dur="500"/>
                                        <p:tgtEl>
                                          <p:spTgt spid="14"/>
                                        </p:tgtEl>
                                      </p:cBhvr>
                                    </p:animEffect>
                                  </p:childTnLst>
                                </p:cTn>
                              </p:par>
                              <p:par>
                                <p:cTn id="23" presetID="6" presetClass="entr" presetSubtype="32"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ou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8"/>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7"/>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4"/>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1" fill="hold" grpId="2"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ppt_y</p:attrName>
                                        </p:attrNameLst>
                                      </p:cBhvr>
                                      <p:tavLst>
                                        <p:tav tm="0">
                                          <p:val>
                                            <p:strVal val="#ppt_y-#ppt_h*1.125000"/>
                                          </p:val>
                                        </p:tav>
                                        <p:tav tm="100000">
                                          <p:val>
                                            <p:strVal val="#ppt_y"/>
                                          </p:val>
                                        </p:tav>
                                      </p:tavLst>
                                    </p:anim>
                                    <p:animEffect transition="in" filter="wipe(down)">
                                      <p:cBhvr>
                                        <p:cTn id="49" dur="500"/>
                                        <p:tgtEl>
                                          <p:spTgt spid="16"/>
                                        </p:tgtEl>
                                      </p:cBhvr>
                                    </p:animEffect>
                                  </p:childTnLst>
                                </p:cTn>
                              </p:par>
                              <p:par>
                                <p:cTn id="50" presetID="12" presetClass="entr" presetSubtype="1" fill="hold" grpId="2"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500"/>
                                        <p:tgtEl>
                                          <p:spTgt spid="14"/>
                                        </p:tgtEl>
                                        <p:attrNameLst>
                                          <p:attrName>ppt_y</p:attrName>
                                        </p:attrNameLst>
                                      </p:cBhvr>
                                      <p:tavLst>
                                        <p:tav tm="0">
                                          <p:val>
                                            <p:strVal val="#ppt_y-#ppt_h*1.125000"/>
                                          </p:val>
                                        </p:tav>
                                        <p:tav tm="100000">
                                          <p:val>
                                            <p:strVal val="#ppt_y"/>
                                          </p:val>
                                        </p:tav>
                                      </p:tavLst>
                                    </p:anim>
                                    <p:animEffect transition="in" filter="wipe(down)">
                                      <p:cBhvr>
                                        <p:cTn id="53" dur="500"/>
                                        <p:tgtEl>
                                          <p:spTgt spid="14"/>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circle(in)">
                                      <p:cBhvr>
                                        <p:cTn id="56" dur="500"/>
                                        <p:tgtEl>
                                          <p:spTgt spid="21"/>
                                        </p:tgtEl>
                                      </p:cBhvr>
                                    </p:animEffect>
                                  </p:childTnLst>
                                </p:cTn>
                              </p:par>
                              <p:par>
                                <p:cTn id="57" presetID="1" presetClass="exit" presetSubtype="0" fill="hold" grpId="1"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2" presetClass="entr" presetSubtype="1" fill="hold" grpId="2"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p:tgtEl>
                                          <p:spTgt spid="13"/>
                                        </p:tgtEl>
                                        <p:attrNameLst>
                                          <p:attrName>ppt_y</p:attrName>
                                        </p:attrNameLst>
                                      </p:cBhvr>
                                      <p:tavLst>
                                        <p:tav tm="0">
                                          <p:val>
                                            <p:strVal val="#ppt_y-#ppt_h*1.125000"/>
                                          </p:val>
                                        </p:tav>
                                        <p:tav tm="100000">
                                          <p:val>
                                            <p:strVal val="#ppt_y"/>
                                          </p:val>
                                        </p:tav>
                                      </p:tavLst>
                                    </p:anim>
                                    <p:animEffect transition="in" filter="wipe(down)">
                                      <p:cBhvr>
                                        <p:cTn id="64" dur="500"/>
                                        <p:tgtEl>
                                          <p:spTgt spid="13"/>
                                        </p:tgtEl>
                                      </p:cBhvr>
                                    </p:animEffect>
                                  </p:childTnLst>
                                </p:cTn>
                              </p:par>
                              <p:par>
                                <p:cTn id="65" presetID="12" presetClass="entr" presetSubtype="1" fill="hold" grpId="2"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p:tgtEl>
                                          <p:spTgt spid="15"/>
                                        </p:tgtEl>
                                        <p:attrNameLst>
                                          <p:attrName>ppt_y</p:attrName>
                                        </p:attrNameLst>
                                      </p:cBhvr>
                                      <p:tavLst>
                                        <p:tav tm="0">
                                          <p:val>
                                            <p:strVal val="#ppt_y-#ppt_h*1.125000"/>
                                          </p:val>
                                        </p:tav>
                                        <p:tav tm="100000">
                                          <p:val>
                                            <p:strVal val="#ppt_y"/>
                                          </p:val>
                                        </p:tav>
                                      </p:tavLst>
                                    </p:anim>
                                    <p:animEffect transition="in" filter="wipe(down)">
                                      <p:cBhvr>
                                        <p:cTn id="68" dur="500"/>
                                        <p:tgtEl>
                                          <p:spTgt spid="15"/>
                                        </p:tgtEl>
                                      </p:cBhvr>
                                    </p:animEffect>
                                  </p:childTnLst>
                                </p:cTn>
                              </p:par>
                              <p:par>
                                <p:cTn id="69" presetID="6" presetClass="entr" presetSubtype="32" fill="hold" grpId="2"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circle(ou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2" nodeType="clickEffect">
                                  <p:stCondLst>
                                    <p:cond delay="0"/>
                                  </p:stCondLst>
                                  <p:childTnLst>
                                    <p:set>
                                      <p:cBhvr>
                                        <p:cTn id="75" dur="1" fill="hold">
                                          <p:stCondLst>
                                            <p:cond delay="0"/>
                                          </p:stCondLst>
                                        </p:cTn>
                                        <p:tgtEl>
                                          <p:spTgt spid="1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P spid="13" grpId="2" animBg="1"/>
      <p:bldP spid="14" grpId="0" animBg="1"/>
      <p:bldP spid="14" grpId="1" animBg="1"/>
      <p:bldP spid="14" grpId="2" animBg="1"/>
      <p:bldP spid="15" grpId="0"/>
      <p:bldP spid="15" grpId="1"/>
      <p:bldP spid="15" grpId="2"/>
      <p:bldP spid="16" grpId="0"/>
      <p:bldP spid="16" grpId="1"/>
      <p:bldP spid="16" grpId="2"/>
      <p:bldP spid="17" grpId="0" animBg="1"/>
      <p:bldP spid="17" grpId="1" animBg="1"/>
      <p:bldP spid="18" grpId="0"/>
      <p:bldP spid="18" grpId="1"/>
      <p:bldP spid="18" grpId="2"/>
      <p:bldP spid="21" grpId="0" animBg="1"/>
      <p:bldP spid="21" grpId="1" animBg="1"/>
      <p:bldP spid="21"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0415C2-A930-7549-8213-218A091575CF}"/>
              </a:ext>
            </a:extLst>
          </p:cNvPr>
          <p:cNvSpPr>
            <a:spLocks noGrp="1"/>
          </p:cNvSpPr>
          <p:nvPr>
            <p:ph idx="1"/>
          </p:nvPr>
        </p:nvSpPr>
        <p:spPr>
          <a:xfrm>
            <a:off x="0" y="1417201"/>
            <a:ext cx="9144000" cy="3895027"/>
          </a:xfrm>
          <a:prstGeom prst="roundRect">
            <a:avLst/>
          </a:prstGeom>
          <a:solidFill>
            <a:schemeClr val="bg1">
              <a:lumMod val="85000"/>
            </a:schemeClr>
          </a:solidFill>
          <a:ln>
            <a:noFill/>
          </a:ln>
        </p:spPr>
        <p:txBody>
          <a:bodyPr>
            <a:noAutofit/>
          </a:bodyPr>
          <a:lstStyle/>
          <a:p>
            <a:pPr marL="0" indent="0" algn="ctr">
              <a:buNone/>
            </a:pPr>
            <a:r>
              <a:rPr lang="en-US" sz="4000" b="1" dirty="0"/>
              <a:t>PROBLEM</a:t>
            </a:r>
            <a:endParaRPr lang="en-US" sz="2700" b="1" dirty="0"/>
          </a:p>
          <a:p>
            <a:pPr marL="0" indent="0" algn="ctr">
              <a:lnSpc>
                <a:spcPts val="3200"/>
              </a:lnSpc>
              <a:buNone/>
            </a:pPr>
            <a:r>
              <a:rPr lang="en-US" sz="3200" b="1" dirty="0">
                <a:solidFill>
                  <a:schemeClr val="accent1">
                    <a:lumMod val="75000"/>
                  </a:schemeClr>
                </a:solidFill>
              </a:rPr>
              <a:t>Program can </a:t>
            </a:r>
            <a:r>
              <a:rPr lang="en-US" sz="3200" b="1" dirty="0">
                <a:solidFill>
                  <a:schemeClr val="accent2">
                    <a:lumMod val="75000"/>
                  </a:schemeClr>
                </a:solidFill>
              </a:rPr>
              <a:t>fail to </a:t>
            </a:r>
            <a:r>
              <a:rPr lang="en-US" sz="3200" b="1" dirty="0">
                <a:solidFill>
                  <a:schemeClr val="accent1">
                    <a:lumMod val="75000"/>
                  </a:schemeClr>
                </a:solidFill>
              </a:rPr>
              <a:t>recover if extending current crash consistency mechanism to encrypted NVMM</a:t>
            </a:r>
          </a:p>
          <a:p>
            <a:pPr marL="0" indent="0" algn="ctr">
              <a:buNone/>
            </a:pPr>
            <a:endParaRPr lang="en-US" sz="1200" b="1" dirty="0">
              <a:solidFill>
                <a:schemeClr val="accent1">
                  <a:lumMod val="75000"/>
                </a:schemeClr>
              </a:solidFill>
            </a:endParaRPr>
          </a:p>
          <a:p>
            <a:pPr marL="0" indent="0" algn="ctr">
              <a:buNone/>
            </a:pPr>
            <a:r>
              <a:rPr lang="en-US" sz="4000" b="1" dirty="0"/>
              <a:t>GOAL</a:t>
            </a:r>
            <a:endParaRPr lang="en-US" sz="2700" b="1" dirty="0"/>
          </a:p>
        </p:txBody>
      </p:sp>
      <p:sp>
        <p:nvSpPr>
          <p:cNvPr id="4" name="Slide Number Placeholder 3">
            <a:extLst>
              <a:ext uri="{FF2B5EF4-FFF2-40B4-BE49-F238E27FC236}">
                <a16:creationId xmlns:a16="http://schemas.microsoft.com/office/drawing/2014/main" id="{3092E76B-2F90-8945-B821-4E93F6F4C196}"/>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5" name="Rectangle 4">
            <a:extLst>
              <a:ext uri="{FF2B5EF4-FFF2-40B4-BE49-F238E27FC236}">
                <a16:creationId xmlns:a16="http://schemas.microsoft.com/office/drawing/2014/main" id="{FD8D6892-805C-427F-B3BF-0B977E8984CD}"/>
              </a:ext>
            </a:extLst>
          </p:cNvPr>
          <p:cNvSpPr/>
          <p:nvPr/>
        </p:nvSpPr>
        <p:spPr>
          <a:xfrm>
            <a:off x="0" y="4111742"/>
            <a:ext cx="9021296" cy="913070"/>
          </a:xfrm>
          <a:prstGeom prst="rect">
            <a:avLst/>
          </a:prstGeom>
        </p:spPr>
        <p:txBody>
          <a:bodyPr wrap="square">
            <a:spAutoFit/>
          </a:bodyPr>
          <a:lstStyle/>
          <a:p>
            <a:pPr algn="ctr">
              <a:lnSpc>
                <a:spcPts val="3200"/>
              </a:lnSpc>
            </a:pPr>
            <a:r>
              <a:rPr lang="en-US" sz="3200" b="1" dirty="0">
                <a:solidFill>
                  <a:schemeClr val="accent1">
                    <a:lumMod val="75000"/>
                  </a:schemeClr>
                </a:solidFill>
              </a:rPr>
              <a:t>Extend </a:t>
            </a:r>
            <a:r>
              <a:rPr lang="en-US" sz="3200" b="1" dirty="0">
                <a:solidFill>
                  <a:schemeClr val="accent2">
                    <a:lumMod val="75000"/>
                  </a:schemeClr>
                </a:solidFill>
              </a:rPr>
              <a:t>crash consistency </a:t>
            </a:r>
            <a:r>
              <a:rPr lang="en-US" sz="3200" b="1" dirty="0">
                <a:solidFill>
                  <a:schemeClr val="accent1">
                    <a:lumMod val="75000"/>
                  </a:schemeClr>
                </a:solidFill>
              </a:rPr>
              <a:t>mechanism to </a:t>
            </a:r>
            <a:r>
              <a:rPr lang="en-US" sz="3200" b="1" dirty="0">
                <a:solidFill>
                  <a:schemeClr val="accent2">
                    <a:lumMod val="75000"/>
                  </a:schemeClr>
                </a:solidFill>
              </a:rPr>
              <a:t>encrypted NVMM </a:t>
            </a:r>
            <a:r>
              <a:rPr lang="en-US" sz="3200" b="1" dirty="0">
                <a:solidFill>
                  <a:schemeClr val="accent1">
                    <a:lumMod val="75000"/>
                  </a:schemeClr>
                </a:solidFill>
              </a:rPr>
              <a:t>to provide a</a:t>
            </a:r>
            <a:r>
              <a:rPr lang="en-US" sz="3200" b="1" dirty="0">
                <a:solidFill>
                  <a:schemeClr val="accent5">
                    <a:lumMod val="75000"/>
                  </a:schemeClr>
                </a:solidFill>
              </a:rPr>
              <a:t> </a:t>
            </a:r>
            <a:r>
              <a:rPr lang="en-US" sz="3200" b="1" dirty="0">
                <a:solidFill>
                  <a:schemeClr val="accent2">
                    <a:lumMod val="75000"/>
                  </a:schemeClr>
                </a:solidFill>
              </a:rPr>
              <a:t>practical</a:t>
            </a:r>
            <a:r>
              <a:rPr lang="en-US" sz="3200" b="1" dirty="0">
                <a:solidFill>
                  <a:schemeClr val="accent5">
                    <a:lumMod val="75000"/>
                  </a:schemeClr>
                </a:solidFill>
              </a:rPr>
              <a:t> </a:t>
            </a:r>
            <a:r>
              <a:rPr lang="en-US" sz="3200" b="1" dirty="0">
                <a:solidFill>
                  <a:schemeClr val="accent1">
                    <a:lumMod val="75000"/>
                  </a:schemeClr>
                </a:solidFill>
              </a:rPr>
              <a:t>NVMM system</a:t>
            </a:r>
          </a:p>
        </p:txBody>
      </p:sp>
    </p:spTree>
    <p:extLst>
      <p:ext uri="{BB962C8B-B14F-4D97-AF65-F5344CB8AC3E}">
        <p14:creationId xmlns:p14="http://schemas.microsoft.com/office/powerpoint/2010/main" val="2393136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4C0E1-7DCB-884C-937B-3ECD0FC91D1F}"/>
              </a:ext>
            </a:extLst>
          </p:cNvPr>
          <p:cNvSpPr>
            <a:spLocks noGrp="1"/>
          </p:cNvSpPr>
          <p:nvPr>
            <p:ph type="title"/>
          </p:nvPr>
        </p:nvSpPr>
        <p:spPr>
          <a:xfrm>
            <a:off x="628650" y="365126"/>
            <a:ext cx="8583774" cy="1325563"/>
          </a:xfrm>
        </p:spPr>
        <p:txBody>
          <a:bodyPr>
            <a:normAutofit fontScale="90000"/>
          </a:bodyPr>
          <a:lstStyle/>
          <a:p>
            <a:r>
              <a:rPr lang="en-US" b="1" dirty="0"/>
              <a:t>REQUIREMENT</a:t>
            </a:r>
            <a:br>
              <a:rPr lang="en-US" sz="3600" b="1" dirty="0">
                <a:solidFill>
                  <a:schemeClr val="accent5">
                    <a:lumMod val="75000"/>
                  </a:schemeClr>
                </a:solidFill>
              </a:rPr>
            </a:br>
            <a:r>
              <a:rPr lang="en-US" sz="4000" b="1" dirty="0">
                <a:solidFill>
                  <a:schemeClr val="accent1">
                    <a:lumMod val="75000"/>
                  </a:schemeClr>
                </a:solidFill>
              </a:rPr>
              <a:t>CRASH CONSISTENCY IN ENCRYPTED NVMM</a:t>
            </a:r>
            <a:endParaRPr lang="en-US" sz="36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B8C107D2-5802-964E-9024-487A0E9A296A}"/>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5" name="Rounded Rectangle 4">
            <a:extLst>
              <a:ext uri="{FF2B5EF4-FFF2-40B4-BE49-F238E27FC236}">
                <a16:creationId xmlns:a16="http://schemas.microsoft.com/office/drawing/2014/main" id="{DC86690F-2AD8-EF45-B2AE-45A3C1F764AD}"/>
              </a:ext>
            </a:extLst>
          </p:cNvPr>
          <p:cNvSpPr/>
          <p:nvPr/>
        </p:nvSpPr>
        <p:spPr>
          <a:xfrm>
            <a:off x="0" y="4502554"/>
            <a:ext cx="9143999" cy="119216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000" b="1" dirty="0">
                <a:solidFill>
                  <a:schemeClr val="accent1">
                    <a:lumMod val="75000"/>
                  </a:schemeClr>
                </a:solidFill>
              </a:rPr>
              <a:t>Data and counter reaching NVMM</a:t>
            </a:r>
          </a:p>
          <a:p>
            <a:pPr algn="ctr">
              <a:lnSpc>
                <a:spcPct val="80000"/>
              </a:lnSpc>
            </a:pPr>
            <a:r>
              <a:rPr lang="en-US" sz="4000" b="1" dirty="0">
                <a:solidFill>
                  <a:schemeClr val="accent1">
                    <a:lumMod val="75000"/>
                  </a:schemeClr>
                </a:solidFill>
              </a:rPr>
              <a:t>at the same time ensures </a:t>
            </a:r>
            <a:r>
              <a:rPr lang="en-US" sz="4000" b="1" dirty="0">
                <a:solidFill>
                  <a:schemeClr val="accent6">
                    <a:lumMod val="75000"/>
                  </a:schemeClr>
                </a:solidFill>
              </a:rPr>
              <a:t>consistency</a:t>
            </a:r>
            <a:endParaRPr lang="en-US" sz="3750" b="1" dirty="0">
              <a:solidFill>
                <a:schemeClr val="accent6">
                  <a:lumMod val="75000"/>
                </a:schemeClr>
              </a:solidFill>
            </a:endParaRPr>
          </a:p>
        </p:txBody>
      </p:sp>
      <p:grpSp>
        <p:nvGrpSpPr>
          <p:cNvPr id="6" name="Group 5">
            <a:extLst>
              <a:ext uri="{FF2B5EF4-FFF2-40B4-BE49-F238E27FC236}">
                <a16:creationId xmlns:a16="http://schemas.microsoft.com/office/drawing/2014/main" id="{1D263BA7-1F4B-DB47-AEDD-207879D1E7F2}"/>
              </a:ext>
            </a:extLst>
          </p:cNvPr>
          <p:cNvGrpSpPr/>
          <p:nvPr/>
        </p:nvGrpSpPr>
        <p:grpSpPr>
          <a:xfrm>
            <a:off x="1776714" y="3179932"/>
            <a:ext cx="4307121" cy="1628850"/>
            <a:chOff x="2975189" y="4529274"/>
            <a:chExt cx="6604997" cy="2497851"/>
          </a:xfrm>
        </p:grpSpPr>
        <p:pic>
          <p:nvPicPr>
            <p:cNvPr id="7" name="Picture 6">
              <a:extLst>
                <a:ext uri="{FF2B5EF4-FFF2-40B4-BE49-F238E27FC236}">
                  <a16:creationId xmlns:a16="http://schemas.microsoft.com/office/drawing/2014/main" id="{6A7425B8-9E2A-7341-AD33-B335D6C23B5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975189" y="4529274"/>
              <a:ext cx="6604997" cy="1574944"/>
            </a:xfrm>
            <a:prstGeom prst="rect">
              <a:avLst/>
            </a:prstGeom>
          </p:spPr>
        </p:pic>
        <p:sp>
          <p:nvSpPr>
            <p:cNvPr id="8" name="Rectangle 7">
              <a:extLst>
                <a:ext uri="{FF2B5EF4-FFF2-40B4-BE49-F238E27FC236}">
                  <a16:creationId xmlns:a16="http://schemas.microsoft.com/office/drawing/2014/main" id="{CFFFA48A-AD34-2D49-8ED3-053BB98D181B}"/>
                </a:ext>
              </a:extLst>
            </p:cNvPr>
            <p:cNvSpPr/>
            <p:nvPr/>
          </p:nvSpPr>
          <p:spPr>
            <a:xfrm>
              <a:off x="3117966" y="4780042"/>
              <a:ext cx="6319439" cy="2247083"/>
            </a:xfrm>
            <a:prstGeom prst="rect">
              <a:avLst/>
            </a:prstGeom>
          </p:spPr>
          <p:txBody>
            <a:bodyPr wrap="square">
              <a:spAutoFit/>
            </a:bodyPr>
            <a:lstStyle/>
            <a:p>
              <a:pPr algn="ctr"/>
              <a:r>
                <a:rPr lang="en-US" sz="4000" b="1" dirty="0">
                  <a:solidFill>
                    <a:schemeClr val="bg1"/>
                  </a:solidFill>
                </a:rPr>
                <a:t>Encrypted NVMM</a:t>
              </a:r>
            </a:p>
          </p:txBody>
        </p:sp>
      </p:grpSp>
      <p:sp>
        <p:nvSpPr>
          <p:cNvPr id="13" name="Shape 366">
            <a:extLst>
              <a:ext uri="{FF2B5EF4-FFF2-40B4-BE49-F238E27FC236}">
                <a16:creationId xmlns:a16="http://schemas.microsoft.com/office/drawing/2014/main" id="{707DFD09-1310-9543-A579-257D1F30B3AC}"/>
              </a:ext>
            </a:extLst>
          </p:cNvPr>
          <p:cNvSpPr/>
          <p:nvPr/>
        </p:nvSpPr>
        <p:spPr>
          <a:xfrm>
            <a:off x="2597873" y="2696740"/>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sp>
        <p:nvSpPr>
          <p:cNvPr id="14" name="Shape 366">
            <a:extLst>
              <a:ext uri="{FF2B5EF4-FFF2-40B4-BE49-F238E27FC236}">
                <a16:creationId xmlns:a16="http://schemas.microsoft.com/office/drawing/2014/main" id="{8CFAB99F-9E97-044B-A833-CCFDD7A017FC}"/>
              </a:ext>
            </a:extLst>
          </p:cNvPr>
          <p:cNvSpPr/>
          <p:nvPr/>
        </p:nvSpPr>
        <p:spPr>
          <a:xfrm>
            <a:off x="4765905" y="2696740"/>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8068B1C-CA3C-004D-AE9C-729B8BB213BF}"/>
              </a:ext>
            </a:extLst>
          </p:cNvPr>
          <p:cNvSpPr txBox="1"/>
          <p:nvPr/>
        </p:nvSpPr>
        <p:spPr>
          <a:xfrm>
            <a:off x="2034975" y="2099606"/>
            <a:ext cx="1537855" cy="707886"/>
          </a:xfrm>
          <a:prstGeom prst="rect">
            <a:avLst/>
          </a:prstGeom>
          <a:noFill/>
        </p:spPr>
        <p:txBody>
          <a:bodyPr wrap="square" rtlCol="0">
            <a:spAutoFit/>
          </a:bodyPr>
          <a:lstStyle/>
          <a:p>
            <a:pPr algn="ctr"/>
            <a:r>
              <a:rPr lang="en-US" sz="4000" b="1" dirty="0"/>
              <a:t>Data</a:t>
            </a:r>
            <a:endParaRPr lang="en-US" sz="3600" b="1" dirty="0"/>
          </a:p>
        </p:txBody>
      </p:sp>
      <p:sp>
        <p:nvSpPr>
          <p:cNvPr id="16" name="TextBox 15">
            <a:extLst>
              <a:ext uri="{FF2B5EF4-FFF2-40B4-BE49-F238E27FC236}">
                <a16:creationId xmlns:a16="http://schemas.microsoft.com/office/drawing/2014/main" id="{12ECC790-F1C5-6949-BA7B-C89B8152BCE2}"/>
              </a:ext>
            </a:extLst>
          </p:cNvPr>
          <p:cNvSpPr txBox="1"/>
          <p:nvPr/>
        </p:nvSpPr>
        <p:spPr>
          <a:xfrm>
            <a:off x="4063873" y="2099606"/>
            <a:ext cx="1928606" cy="707886"/>
          </a:xfrm>
          <a:prstGeom prst="rect">
            <a:avLst/>
          </a:prstGeom>
          <a:noFill/>
        </p:spPr>
        <p:txBody>
          <a:bodyPr wrap="square" rtlCol="0">
            <a:spAutoFit/>
          </a:bodyPr>
          <a:lstStyle/>
          <a:p>
            <a:pPr algn="ctr"/>
            <a:r>
              <a:rPr lang="en-US" sz="4000" b="1" dirty="0"/>
              <a:t>Counter</a:t>
            </a:r>
            <a:endParaRPr lang="en-US" sz="3600" b="1" dirty="0"/>
          </a:p>
        </p:txBody>
      </p:sp>
      <p:sp>
        <p:nvSpPr>
          <p:cNvPr id="19" name="TextBox 18">
            <a:extLst>
              <a:ext uri="{FF2B5EF4-FFF2-40B4-BE49-F238E27FC236}">
                <a16:creationId xmlns:a16="http://schemas.microsoft.com/office/drawing/2014/main" id="{1AA1E929-3991-9A49-A26C-518526BED632}"/>
              </a:ext>
            </a:extLst>
          </p:cNvPr>
          <p:cNvSpPr txBox="1"/>
          <p:nvPr/>
        </p:nvSpPr>
        <p:spPr>
          <a:xfrm>
            <a:off x="6083835" y="3368234"/>
            <a:ext cx="2639867" cy="707886"/>
          </a:xfrm>
          <a:prstGeom prst="rect">
            <a:avLst/>
          </a:prstGeom>
          <a:noFill/>
        </p:spPr>
        <p:txBody>
          <a:bodyPr wrap="square" rtlCol="0">
            <a:spAutoFit/>
          </a:bodyPr>
          <a:lstStyle/>
          <a:p>
            <a:pPr algn="ctr"/>
            <a:r>
              <a:rPr lang="en-US" sz="4000" b="1" dirty="0">
                <a:solidFill>
                  <a:schemeClr val="accent6">
                    <a:lumMod val="75000"/>
                  </a:schemeClr>
                </a:solidFill>
              </a:rPr>
              <a:t>Consistent</a:t>
            </a:r>
            <a:endParaRPr lang="en-US" sz="3600" b="1" dirty="0">
              <a:solidFill>
                <a:schemeClr val="accent6">
                  <a:lumMod val="75000"/>
                </a:schemeClr>
              </a:solidFill>
            </a:endParaRPr>
          </a:p>
        </p:txBody>
      </p:sp>
      <p:sp>
        <p:nvSpPr>
          <p:cNvPr id="22" name="Lightning Bolt 21">
            <a:extLst>
              <a:ext uri="{FF2B5EF4-FFF2-40B4-BE49-F238E27FC236}">
                <a16:creationId xmlns:a16="http://schemas.microsoft.com/office/drawing/2014/main" id="{4C1AC79E-3CCF-BC4F-B792-8364556E7C22}"/>
              </a:ext>
            </a:extLst>
          </p:cNvPr>
          <p:cNvSpPr/>
          <p:nvPr/>
        </p:nvSpPr>
        <p:spPr>
          <a:xfrm>
            <a:off x="3570646" y="2988711"/>
            <a:ext cx="886162" cy="67701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815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down)">
                                      <p:cBhvr>
                                        <p:cTn id="12" dur="500"/>
                                        <p:tgtEl>
                                          <p:spTgt spid="1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down)">
                                      <p:cBhvr>
                                        <p:cTn id="16" dur="500"/>
                                        <p:tgtEl>
                                          <p:spTgt spid="16"/>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ou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P spid="15" grpId="0"/>
      <p:bldP spid="16" grpId="0"/>
      <p:bldP spid="19" grpId="0"/>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94937-8F19-432B-B91B-29A41A1EA26A}"/>
              </a:ext>
            </a:extLst>
          </p:cNvPr>
          <p:cNvSpPr>
            <a:spLocks noGrp="1"/>
          </p:cNvSpPr>
          <p:nvPr>
            <p:ph type="sldNum" sz="quarter" idx="12"/>
          </p:nvPr>
        </p:nvSpPr>
        <p:spPr/>
        <p:txBody>
          <a:bodyPr/>
          <a:lstStyle/>
          <a:p>
            <a:fld id="{330EA680-D336-4FF7-8B7A-9848BB0A1C32}" type="slidenum">
              <a:rPr lang="en-US" smtClean="0"/>
              <a:t>13</a:t>
            </a:fld>
            <a:endParaRPr lang="en-US"/>
          </a:p>
        </p:txBody>
      </p:sp>
      <p:grpSp>
        <p:nvGrpSpPr>
          <p:cNvPr id="2" name="Group 1">
            <a:extLst>
              <a:ext uri="{FF2B5EF4-FFF2-40B4-BE49-F238E27FC236}">
                <a16:creationId xmlns:a16="http://schemas.microsoft.com/office/drawing/2014/main" id="{E1686D13-47C5-4220-8194-1CA9B574F14A}"/>
              </a:ext>
            </a:extLst>
          </p:cNvPr>
          <p:cNvGrpSpPr/>
          <p:nvPr/>
        </p:nvGrpSpPr>
        <p:grpSpPr>
          <a:xfrm>
            <a:off x="0" y="680360"/>
            <a:ext cx="9143999" cy="5210535"/>
            <a:chOff x="1776595" y="597715"/>
            <a:chExt cx="8811490" cy="5411158"/>
          </a:xfrm>
        </p:grpSpPr>
        <p:sp>
          <p:nvSpPr>
            <p:cNvPr id="6" name="Rectangle 5">
              <a:extLst>
                <a:ext uri="{FF2B5EF4-FFF2-40B4-BE49-F238E27FC236}">
                  <a16:creationId xmlns:a16="http://schemas.microsoft.com/office/drawing/2014/main" id="{16CC3E67-05E4-D447-B3F1-1026235FC7A6}"/>
                </a:ext>
              </a:extLst>
            </p:cNvPr>
            <p:cNvSpPr/>
            <p:nvPr/>
          </p:nvSpPr>
          <p:spPr>
            <a:xfrm>
              <a:off x="1776595" y="2056985"/>
              <a:ext cx="8811490" cy="17748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COUNTER-ATOMICITY</a:t>
              </a:r>
              <a:endParaRPr lang="en-US" sz="3600" b="1" dirty="0">
                <a:solidFill>
                  <a:schemeClr val="bg1"/>
                </a:solidFill>
              </a:endParaRPr>
            </a:p>
            <a:p>
              <a:pPr algn="ctr">
                <a:lnSpc>
                  <a:spcPts val="3600"/>
                </a:lnSpc>
              </a:pPr>
              <a:r>
                <a:rPr lang="en-US" sz="3600" b="1" dirty="0">
                  <a:solidFill>
                    <a:schemeClr val="accent2"/>
                  </a:solidFill>
                </a:rPr>
                <a:t>Ensure data and the associated counter </a:t>
              </a:r>
            </a:p>
            <a:p>
              <a:pPr algn="ctr">
                <a:lnSpc>
                  <a:spcPts val="3600"/>
                </a:lnSpc>
              </a:pPr>
              <a:r>
                <a:rPr lang="en-US" sz="3600" b="1" dirty="0">
                  <a:solidFill>
                    <a:schemeClr val="accent2"/>
                  </a:solidFill>
                </a:rPr>
                <a:t>reach NVMM atomically</a:t>
              </a:r>
            </a:p>
          </p:txBody>
        </p:sp>
        <p:sp>
          <p:nvSpPr>
            <p:cNvPr id="11" name="Rectangle 10">
              <a:extLst>
                <a:ext uri="{FF2B5EF4-FFF2-40B4-BE49-F238E27FC236}">
                  <a16:creationId xmlns:a16="http://schemas.microsoft.com/office/drawing/2014/main" id="{9487182E-74E9-2F4A-92F9-AB15CAD2AC9C}"/>
                </a:ext>
              </a:extLst>
            </p:cNvPr>
            <p:cNvSpPr/>
            <p:nvPr/>
          </p:nvSpPr>
          <p:spPr>
            <a:xfrm>
              <a:off x="1776595" y="3929733"/>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KEY OBSERVATION</a:t>
              </a:r>
            </a:p>
          </p:txBody>
        </p:sp>
        <p:sp>
          <p:nvSpPr>
            <p:cNvPr id="12" name="Rectangle 11">
              <a:extLst>
                <a:ext uri="{FF2B5EF4-FFF2-40B4-BE49-F238E27FC236}">
                  <a16:creationId xmlns:a16="http://schemas.microsoft.com/office/drawing/2014/main" id="{B260C635-2B21-DB4D-89E3-AAC3F6254159}"/>
                </a:ext>
              </a:extLst>
            </p:cNvPr>
            <p:cNvSpPr/>
            <p:nvPr/>
          </p:nvSpPr>
          <p:spPr>
            <a:xfrm>
              <a:off x="1776595" y="4653452"/>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SELECTIVE COUNTER ATOMICITY</a:t>
              </a:r>
            </a:p>
          </p:txBody>
        </p:sp>
        <p:sp>
          <p:nvSpPr>
            <p:cNvPr id="8" name="Rectangle 7">
              <a:extLst>
                <a:ext uri="{FF2B5EF4-FFF2-40B4-BE49-F238E27FC236}">
                  <a16:creationId xmlns:a16="http://schemas.microsoft.com/office/drawing/2014/main" id="{0FED1CF2-E611-FB43-AA97-2022D9AEB49B}"/>
                </a:ext>
              </a:extLst>
            </p:cNvPr>
            <p:cNvSpPr/>
            <p:nvPr/>
          </p:nvSpPr>
          <p:spPr>
            <a:xfrm>
              <a:off x="1776595" y="5377171"/>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EVALUATION</a:t>
              </a:r>
            </a:p>
          </p:txBody>
        </p:sp>
        <p:sp>
          <p:nvSpPr>
            <p:cNvPr id="10" name="Rectangle 9">
              <a:extLst>
                <a:ext uri="{FF2B5EF4-FFF2-40B4-BE49-F238E27FC236}">
                  <a16:creationId xmlns:a16="http://schemas.microsoft.com/office/drawing/2014/main" id="{A44E9FD1-B877-4486-9E13-A6743D7551A3}"/>
                </a:ext>
              </a:extLst>
            </p:cNvPr>
            <p:cNvSpPr/>
            <p:nvPr/>
          </p:nvSpPr>
          <p:spPr>
            <a:xfrm>
              <a:off x="1776595" y="59771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PROBLEM</a:t>
              </a:r>
              <a:endParaRPr lang="en-US" sz="3200" b="1" dirty="0"/>
            </a:p>
          </p:txBody>
        </p:sp>
        <p:sp>
          <p:nvSpPr>
            <p:cNvPr id="13" name="Rectangle 12">
              <a:extLst>
                <a:ext uri="{FF2B5EF4-FFF2-40B4-BE49-F238E27FC236}">
                  <a16:creationId xmlns:a16="http://schemas.microsoft.com/office/drawing/2014/main" id="{7888F8D9-1BAE-49FE-82EE-DE5F731DFC27}"/>
                </a:ext>
              </a:extLst>
            </p:cNvPr>
            <p:cNvSpPr/>
            <p:nvPr/>
          </p:nvSpPr>
          <p:spPr>
            <a:xfrm>
              <a:off x="1776595" y="1327350"/>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GOAL</a:t>
              </a:r>
              <a:endParaRPr lang="en-US" sz="3600" b="1" dirty="0"/>
            </a:p>
          </p:txBody>
        </p:sp>
      </p:grpSp>
    </p:spTree>
    <p:extLst>
      <p:ext uri="{BB962C8B-B14F-4D97-AF65-F5344CB8AC3E}">
        <p14:creationId xmlns:p14="http://schemas.microsoft.com/office/powerpoint/2010/main" val="2029504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A9F7D-797F-4741-A10B-1956BFFAA3C9}"/>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5" name="Rounded Rectangle 4">
            <a:extLst>
              <a:ext uri="{FF2B5EF4-FFF2-40B4-BE49-F238E27FC236}">
                <a16:creationId xmlns:a16="http://schemas.microsoft.com/office/drawing/2014/main" id="{36C4E2FA-FFB2-8148-ABA8-7C419C213683}"/>
              </a:ext>
            </a:extLst>
          </p:cNvPr>
          <p:cNvSpPr/>
          <p:nvPr/>
        </p:nvSpPr>
        <p:spPr>
          <a:xfrm>
            <a:off x="1" y="1928651"/>
            <a:ext cx="9143999" cy="3000699"/>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000" b="1" dirty="0">
                <a:solidFill>
                  <a:schemeClr val="tx1"/>
                </a:solidFill>
              </a:rPr>
              <a:t>Counter-atomicity:</a:t>
            </a:r>
          </a:p>
          <a:p>
            <a:pPr algn="ctr">
              <a:lnSpc>
                <a:spcPct val="80000"/>
              </a:lnSpc>
            </a:pPr>
            <a:r>
              <a:rPr lang="en-US" sz="3200" b="1" dirty="0">
                <a:solidFill>
                  <a:schemeClr val="accent1">
                    <a:lumMod val="75000"/>
                  </a:schemeClr>
                </a:solidFill>
              </a:rPr>
              <a:t>Requires</a:t>
            </a:r>
            <a:r>
              <a:rPr lang="en-US" sz="3200" b="1" dirty="0">
                <a:solidFill>
                  <a:schemeClr val="accent2"/>
                </a:solidFill>
              </a:rPr>
              <a:t> </a:t>
            </a:r>
            <a:r>
              <a:rPr lang="en-US" sz="3200" b="1" dirty="0">
                <a:solidFill>
                  <a:schemeClr val="accent2">
                    <a:lumMod val="75000"/>
                  </a:schemeClr>
                </a:solidFill>
              </a:rPr>
              <a:t>data</a:t>
            </a:r>
            <a:r>
              <a:rPr lang="en-US" sz="3200" b="1" dirty="0">
                <a:solidFill>
                  <a:schemeClr val="accent5">
                    <a:lumMod val="75000"/>
                  </a:schemeClr>
                </a:solidFill>
              </a:rPr>
              <a:t> </a:t>
            </a:r>
            <a:r>
              <a:rPr lang="en-US" sz="3200" b="1" dirty="0">
                <a:solidFill>
                  <a:schemeClr val="accent1">
                    <a:lumMod val="75000"/>
                  </a:schemeClr>
                </a:solidFill>
              </a:rPr>
              <a:t>and the associated</a:t>
            </a:r>
            <a:r>
              <a:rPr lang="en-US" sz="3200" b="1" dirty="0">
                <a:solidFill>
                  <a:schemeClr val="accent5">
                    <a:lumMod val="75000"/>
                  </a:schemeClr>
                </a:solidFill>
              </a:rPr>
              <a:t> </a:t>
            </a:r>
            <a:r>
              <a:rPr lang="en-US" sz="3200" b="1" dirty="0">
                <a:solidFill>
                  <a:schemeClr val="accent2">
                    <a:lumMod val="75000"/>
                  </a:schemeClr>
                </a:solidFill>
              </a:rPr>
              <a:t>counter</a:t>
            </a:r>
            <a:r>
              <a:rPr lang="en-US" sz="3200" b="1" dirty="0">
                <a:solidFill>
                  <a:schemeClr val="accent5">
                    <a:lumMod val="75000"/>
                  </a:schemeClr>
                </a:solidFill>
              </a:rPr>
              <a:t> </a:t>
            </a:r>
            <a:r>
              <a:rPr lang="en-US" sz="3200" b="1" dirty="0">
                <a:solidFill>
                  <a:schemeClr val="accent1">
                    <a:lumMod val="75000"/>
                  </a:schemeClr>
                </a:solidFill>
              </a:rPr>
              <a:t>of </a:t>
            </a:r>
          </a:p>
          <a:p>
            <a:pPr algn="ctr">
              <a:lnSpc>
                <a:spcPct val="80000"/>
              </a:lnSpc>
            </a:pPr>
            <a:r>
              <a:rPr lang="en-US" sz="3200" b="1" dirty="0">
                <a:solidFill>
                  <a:schemeClr val="accent1">
                    <a:lumMod val="75000"/>
                  </a:schemeClr>
                </a:solidFill>
              </a:rPr>
              <a:t>a write access reach NVMM</a:t>
            </a:r>
            <a:r>
              <a:rPr lang="en-US" sz="3200" b="1" dirty="0">
                <a:solidFill>
                  <a:schemeClr val="accent5">
                    <a:lumMod val="75000"/>
                  </a:schemeClr>
                </a:solidFill>
              </a:rPr>
              <a:t> </a:t>
            </a:r>
            <a:r>
              <a:rPr lang="en-US" sz="3200" b="1" dirty="0">
                <a:solidFill>
                  <a:schemeClr val="accent2">
                    <a:lumMod val="75000"/>
                  </a:schemeClr>
                </a:solidFill>
              </a:rPr>
              <a:t>atomically</a:t>
            </a:r>
          </a:p>
          <a:p>
            <a:pPr algn="ctr">
              <a:lnSpc>
                <a:spcPct val="80000"/>
              </a:lnSpc>
            </a:pPr>
            <a:endParaRPr lang="en-US" sz="4000" b="1" dirty="0">
              <a:solidFill>
                <a:schemeClr val="accent2"/>
              </a:solidFill>
            </a:endParaRPr>
          </a:p>
          <a:p>
            <a:pPr algn="ctr">
              <a:lnSpc>
                <a:spcPct val="80000"/>
              </a:lnSpc>
            </a:pPr>
            <a:r>
              <a:rPr lang="en-US" sz="4000" b="1" dirty="0">
                <a:solidFill>
                  <a:schemeClr val="tx1"/>
                </a:solidFill>
              </a:rPr>
              <a:t>Counter-atomic Write:</a:t>
            </a:r>
          </a:p>
          <a:p>
            <a:pPr algn="ctr">
              <a:lnSpc>
                <a:spcPct val="80000"/>
              </a:lnSpc>
            </a:pPr>
            <a:r>
              <a:rPr lang="en-US" sz="3200" b="1" dirty="0">
                <a:solidFill>
                  <a:schemeClr val="accent1">
                    <a:lumMod val="75000"/>
                  </a:schemeClr>
                </a:solidFill>
              </a:rPr>
              <a:t>Write that satisfies counter-atomicity</a:t>
            </a:r>
          </a:p>
        </p:txBody>
      </p:sp>
    </p:spTree>
    <p:extLst>
      <p:ext uri="{BB962C8B-B14F-4D97-AF65-F5344CB8AC3E}">
        <p14:creationId xmlns:p14="http://schemas.microsoft.com/office/powerpoint/2010/main" val="913982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5855EC-E3A5-1244-AE87-C60530F1617F}"/>
              </a:ext>
            </a:extLst>
          </p:cNvPr>
          <p:cNvSpPr>
            <a:spLocks noGrp="1"/>
          </p:cNvSpPr>
          <p:nvPr>
            <p:ph type="sldNum" sz="quarter" idx="12"/>
          </p:nvPr>
        </p:nvSpPr>
        <p:spPr/>
        <p:txBody>
          <a:bodyPr/>
          <a:lstStyle/>
          <a:p>
            <a:fld id="{330EA680-D336-4FF7-8B7A-9848BB0A1C32}" type="slidenum">
              <a:rPr lang="en-US" smtClean="0"/>
              <a:t>15</a:t>
            </a:fld>
            <a:endParaRPr lang="en-US"/>
          </a:p>
        </p:txBody>
      </p:sp>
      <p:sp>
        <p:nvSpPr>
          <p:cNvPr id="5" name="Rounded Rectangle 4">
            <a:extLst>
              <a:ext uri="{FF2B5EF4-FFF2-40B4-BE49-F238E27FC236}">
                <a16:creationId xmlns:a16="http://schemas.microsoft.com/office/drawing/2014/main" id="{75536EEA-1231-5B42-8726-CB7E47612BF9}"/>
              </a:ext>
            </a:extLst>
          </p:cNvPr>
          <p:cNvSpPr/>
          <p:nvPr/>
        </p:nvSpPr>
        <p:spPr>
          <a:xfrm>
            <a:off x="1" y="2201141"/>
            <a:ext cx="9143999" cy="196041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800" b="1" dirty="0">
                <a:solidFill>
                  <a:schemeClr val="accent1">
                    <a:lumMod val="75000"/>
                  </a:schemeClr>
                </a:solidFill>
              </a:rPr>
              <a:t>Challenge I:</a:t>
            </a:r>
          </a:p>
          <a:p>
            <a:pPr algn="ctr">
              <a:lnSpc>
                <a:spcPct val="80000"/>
              </a:lnSpc>
            </a:pPr>
            <a:r>
              <a:rPr lang="en-US" sz="4000" b="1" dirty="0">
                <a:solidFill>
                  <a:schemeClr val="accent1">
                    <a:lumMod val="75000"/>
                  </a:schemeClr>
                </a:solidFill>
              </a:rPr>
              <a:t>How to ensure </a:t>
            </a:r>
            <a:r>
              <a:rPr lang="en-US" sz="4000" b="1" dirty="0">
                <a:solidFill>
                  <a:schemeClr val="accent2">
                    <a:lumMod val="75000"/>
                  </a:schemeClr>
                </a:solidFill>
              </a:rPr>
              <a:t>data</a:t>
            </a:r>
            <a:r>
              <a:rPr lang="en-US" sz="4000" b="1" dirty="0">
                <a:solidFill>
                  <a:schemeClr val="accent5">
                    <a:lumMod val="75000"/>
                  </a:schemeClr>
                </a:solidFill>
              </a:rPr>
              <a:t> </a:t>
            </a:r>
            <a:r>
              <a:rPr lang="en-US" sz="4000" b="1" dirty="0">
                <a:solidFill>
                  <a:schemeClr val="accent1">
                    <a:lumMod val="75000"/>
                  </a:schemeClr>
                </a:solidFill>
              </a:rPr>
              <a:t>and</a:t>
            </a:r>
            <a:r>
              <a:rPr lang="en-US" sz="4000" b="1" dirty="0">
                <a:solidFill>
                  <a:schemeClr val="accent5">
                    <a:lumMod val="75000"/>
                  </a:schemeClr>
                </a:solidFill>
              </a:rPr>
              <a:t> </a:t>
            </a:r>
            <a:r>
              <a:rPr lang="en-US" sz="4000" b="1" dirty="0">
                <a:solidFill>
                  <a:schemeClr val="accent2">
                    <a:lumMod val="75000"/>
                  </a:schemeClr>
                </a:solidFill>
              </a:rPr>
              <a:t>counter</a:t>
            </a:r>
            <a:r>
              <a:rPr lang="en-US" sz="4000" b="1" dirty="0">
                <a:solidFill>
                  <a:schemeClr val="accent5">
                    <a:lumMod val="75000"/>
                  </a:schemeClr>
                </a:solidFill>
              </a:rPr>
              <a:t> </a:t>
            </a:r>
            <a:r>
              <a:rPr lang="en-US" sz="4000" b="1" dirty="0">
                <a:solidFill>
                  <a:schemeClr val="accent1">
                    <a:lumMod val="75000"/>
                  </a:schemeClr>
                </a:solidFill>
              </a:rPr>
              <a:t>reach NVMM </a:t>
            </a:r>
            <a:r>
              <a:rPr lang="en-US" sz="4000" b="1" dirty="0">
                <a:solidFill>
                  <a:schemeClr val="accent2">
                    <a:lumMod val="75000"/>
                  </a:schemeClr>
                </a:solidFill>
              </a:rPr>
              <a:t>at the same time</a:t>
            </a:r>
            <a:r>
              <a:rPr lang="en-US" sz="4000" b="1" dirty="0">
                <a:solidFill>
                  <a:schemeClr val="accent1">
                    <a:lumMod val="75000"/>
                  </a:schemeClr>
                </a:solidFill>
              </a:rPr>
              <a:t>?</a:t>
            </a:r>
          </a:p>
        </p:txBody>
      </p:sp>
    </p:spTree>
    <p:extLst>
      <p:ext uri="{BB962C8B-B14F-4D97-AF65-F5344CB8AC3E}">
        <p14:creationId xmlns:p14="http://schemas.microsoft.com/office/powerpoint/2010/main" val="143699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F2FF7CA-FB4E-45F1-9E37-DC5A57478A61}"/>
              </a:ext>
            </a:extLst>
          </p:cNvPr>
          <p:cNvSpPr/>
          <p:nvPr/>
        </p:nvSpPr>
        <p:spPr>
          <a:xfrm>
            <a:off x="0" y="3904324"/>
            <a:ext cx="5657078" cy="140425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2">
                    <a:lumMod val="75000"/>
                  </a:schemeClr>
                </a:solidFill>
              </a:rPr>
              <a:t>Counter-atomicity guaranteed: </a:t>
            </a:r>
            <a:r>
              <a:rPr lang="en-US" sz="3200" b="1" dirty="0">
                <a:solidFill>
                  <a:schemeClr val="accent1">
                    <a:lumMod val="75000"/>
                  </a:schemeClr>
                </a:solidFill>
              </a:rPr>
              <a:t>Data and counter always reach NVMM atomically</a:t>
            </a:r>
          </a:p>
        </p:txBody>
      </p:sp>
      <p:sp>
        <p:nvSpPr>
          <p:cNvPr id="5" name="Title 1">
            <a:extLst>
              <a:ext uri="{FF2B5EF4-FFF2-40B4-BE49-F238E27FC236}">
                <a16:creationId xmlns:a16="http://schemas.microsoft.com/office/drawing/2014/main" id="{4233A865-3408-4F86-B8FC-CFB580DBF358}"/>
              </a:ext>
            </a:extLst>
          </p:cNvPr>
          <p:cNvSpPr>
            <a:spLocks noGrp="1"/>
          </p:cNvSpPr>
          <p:nvPr>
            <p:ph type="title"/>
          </p:nvPr>
        </p:nvSpPr>
        <p:spPr>
          <a:xfrm>
            <a:off x="332257" y="327483"/>
            <a:ext cx="9072270" cy="994172"/>
          </a:xfrm>
        </p:spPr>
        <p:txBody>
          <a:bodyPr>
            <a:normAutofit fontScale="90000"/>
          </a:bodyPr>
          <a:lstStyle/>
          <a:p>
            <a:r>
              <a:rPr lang="en-US" b="1" dirty="0"/>
              <a:t>NAIVE SOLUTION</a:t>
            </a:r>
            <a:br>
              <a:rPr lang="en-US" b="1" dirty="0"/>
            </a:br>
            <a:r>
              <a:rPr lang="en-US" sz="3600" b="1" dirty="0">
                <a:solidFill>
                  <a:schemeClr val="accent1">
                    <a:lumMod val="75000"/>
                  </a:schemeClr>
                </a:solidFill>
              </a:rPr>
              <a:t>CO-LOCATE DATA AND COUNTER IN ONE CACHE LINE</a:t>
            </a:r>
            <a:endParaRPr lang="en-US" sz="3000" b="1" dirty="0">
              <a:solidFill>
                <a:schemeClr val="accent1">
                  <a:lumMod val="75000"/>
                </a:schemeClr>
              </a:solidFill>
            </a:endParaRPr>
          </a:p>
        </p:txBody>
      </p:sp>
      <p:sp>
        <p:nvSpPr>
          <p:cNvPr id="12" name="Content Placeholder 2">
            <a:extLst>
              <a:ext uri="{FF2B5EF4-FFF2-40B4-BE49-F238E27FC236}">
                <a16:creationId xmlns:a16="http://schemas.microsoft.com/office/drawing/2014/main" id="{1F8F3380-BD23-42A7-A080-2822C2D67A2D}"/>
              </a:ext>
            </a:extLst>
          </p:cNvPr>
          <p:cNvSpPr>
            <a:spLocks noGrp="1"/>
          </p:cNvSpPr>
          <p:nvPr>
            <p:ph idx="1"/>
          </p:nvPr>
        </p:nvSpPr>
        <p:spPr>
          <a:xfrm>
            <a:off x="332257" y="1821481"/>
            <a:ext cx="5266110" cy="1106945"/>
          </a:xfrm>
        </p:spPr>
        <p:txBody>
          <a:bodyPr>
            <a:noAutofit/>
          </a:bodyPr>
          <a:lstStyle/>
          <a:p>
            <a:r>
              <a:rPr lang="en-US" sz="3000" b="1" dirty="0">
                <a:solidFill>
                  <a:schemeClr val="accent1">
                    <a:lumMod val="75000"/>
                  </a:schemeClr>
                </a:solidFill>
              </a:rPr>
              <a:t>Co-located Data and its counter in a </a:t>
            </a:r>
            <a:r>
              <a:rPr lang="en-US" sz="3000" b="1" dirty="0">
                <a:solidFill>
                  <a:schemeClr val="accent2">
                    <a:lumMod val="75000"/>
                  </a:schemeClr>
                </a:solidFill>
              </a:rPr>
              <a:t>72B cache line</a:t>
            </a:r>
          </a:p>
          <a:p>
            <a:r>
              <a:rPr lang="en-US" sz="3000" b="1" dirty="0">
                <a:solidFill>
                  <a:schemeClr val="accent1">
                    <a:lumMod val="75000"/>
                  </a:schemeClr>
                </a:solidFill>
              </a:rPr>
              <a:t>Extend memory bus to </a:t>
            </a:r>
            <a:r>
              <a:rPr lang="en-US" sz="3000" b="1" dirty="0">
                <a:solidFill>
                  <a:schemeClr val="accent2">
                    <a:lumMod val="75000"/>
                  </a:schemeClr>
                </a:solidFill>
              </a:rPr>
              <a:t>72bit</a:t>
            </a:r>
          </a:p>
        </p:txBody>
      </p:sp>
      <p:sp>
        <p:nvSpPr>
          <p:cNvPr id="4" name="Slide Number Placeholder 3">
            <a:extLst>
              <a:ext uri="{FF2B5EF4-FFF2-40B4-BE49-F238E27FC236}">
                <a16:creationId xmlns:a16="http://schemas.microsoft.com/office/drawing/2014/main" id="{A6ABF5F3-4A2D-440E-8504-3F71F7020E4B}"/>
              </a:ext>
            </a:extLst>
          </p:cNvPr>
          <p:cNvSpPr>
            <a:spLocks noGrp="1"/>
          </p:cNvSpPr>
          <p:nvPr>
            <p:ph type="sldNum" sz="quarter" idx="12"/>
          </p:nvPr>
        </p:nvSpPr>
        <p:spPr/>
        <p:txBody>
          <a:bodyPr/>
          <a:lstStyle/>
          <a:p>
            <a:fld id="{330EA680-D336-4FF7-8B7A-9848BB0A1C32}" type="slidenum">
              <a:rPr lang="en-US" smtClean="0"/>
              <a:t>16</a:t>
            </a:fld>
            <a:endParaRPr lang="en-US"/>
          </a:p>
        </p:txBody>
      </p:sp>
      <p:grpSp>
        <p:nvGrpSpPr>
          <p:cNvPr id="19" name="Group 18">
            <a:extLst>
              <a:ext uri="{FF2B5EF4-FFF2-40B4-BE49-F238E27FC236}">
                <a16:creationId xmlns:a16="http://schemas.microsoft.com/office/drawing/2014/main" id="{1D383062-5C31-4CB6-95A5-ACC2059C65C5}"/>
              </a:ext>
            </a:extLst>
          </p:cNvPr>
          <p:cNvGrpSpPr/>
          <p:nvPr/>
        </p:nvGrpSpPr>
        <p:grpSpPr>
          <a:xfrm>
            <a:off x="5586992" y="2234874"/>
            <a:ext cx="3522416" cy="3555352"/>
            <a:chOff x="4615160" y="1717782"/>
            <a:chExt cx="4696554" cy="4740469"/>
          </a:xfrm>
        </p:grpSpPr>
        <p:grpSp>
          <p:nvGrpSpPr>
            <p:cNvPr id="6" name="Group 5">
              <a:extLst>
                <a:ext uri="{FF2B5EF4-FFF2-40B4-BE49-F238E27FC236}">
                  <a16:creationId xmlns:a16="http://schemas.microsoft.com/office/drawing/2014/main" id="{3944D400-715A-48CD-9D06-FCF331494F13}"/>
                </a:ext>
              </a:extLst>
            </p:cNvPr>
            <p:cNvGrpSpPr/>
            <p:nvPr/>
          </p:nvGrpSpPr>
          <p:grpSpPr>
            <a:xfrm>
              <a:off x="4940904" y="5416042"/>
              <a:ext cx="4370810" cy="1042209"/>
              <a:chOff x="4764289" y="4621396"/>
              <a:chExt cx="5565942" cy="1327184"/>
            </a:xfrm>
          </p:grpSpPr>
          <p:pic>
            <p:nvPicPr>
              <p:cNvPr id="7" name="Picture 6">
                <a:extLst>
                  <a:ext uri="{FF2B5EF4-FFF2-40B4-BE49-F238E27FC236}">
                    <a16:creationId xmlns:a16="http://schemas.microsoft.com/office/drawing/2014/main" id="{987E5B7F-D06E-47EC-BED9-A39058A242A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764289" y="4621396"/>
                <a:ext cx="5565942" cy="1327184"/>
              </a:xfrm>
              <a:prstGeom prst="rect">
                <a:avLst/>
              </a:prstGeom>
            </p:spPr>
          </p:pic>
          <p:sp>
            <p:nvSpPr>
              <p:cNvPr id="8" name="Rectangle 7">
                <a:extLst>
                  <a:ext uri="{FF2B5EF4-FFF2-40B4-BE49-F238E27FC236}">
                    <a16:creationId xmlns:a16="http://schemas.microsoft.com/office/drawing/2014/main" id="{1F4E49A8-6488-40BA-BF7D-B856C0C1403B}"/>
                  </a:ext>
                </a:extLst>
              </p:cNvPr>
              <p:cNvSpPr/>
              <p:nvPr/>
            </p:nvSpPr>
            <p:spPr>
              <a:xfrm>
                <a:off x="4822721" y="4702060"/>
                <a:ext cx="5449076" cy="992896"/>
              </a:xfrm>
              <a:prstGeom prst="rect">
                <a:avLst/>
              </a:prstGeom>
            </p:spPr>
            <p:txBody>
              <a:bodyPr wrap="square">
                <a:spAutoFit/>
              </a:bodyPr>
              <a:lstStyle/>
              <a:p>
                <a:pPr algn="ctr"/>
                <a:r>
                  <a:rPr lang="en-US" sz="3200" b="1" dirty="0">
                    <a:solidFill>
                      <a:schemeClr val="bg1"/>
                    </a:solidFill>
                  </a:rPr>
                  <a:t>Encrypted NVMM</a:t>
                </a:r>
              </a:p>
            </p:txBody>
          </p:sp>
        </p:grpSp>
        <p:sp>
          <p:nvSpPr>
            <p:cNvPr id="9" name="Rectangle 8">
              <a:extLst>
                <a:ext uri="{FF2B5EF4-FFF2-40B4-BE49-F238E27FC236}">
                  <a16:creationId xmlns:a16="http://schemas.microsoft.com/office/drawing/2014/main" id="{BEFE8BF1-CF14-4F42-96DD-EA038B0B28DC}"/>
                </a:ext>
              </a:extLst>
            </p:cNvPr>
            <p:cNvSpPr/>
            <p:nvPr/>
          </p:nvSpPr>
          <p:spPr>
            <a:xfrm>
              <a:off x="4615160" y="1717782"/>
              <a:ext cx="2522234" cy="9788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Processor</a:t>
              </a:r>
            </a:p>
          </p:txBody>
        </p:sp>
        <p:sp>
          <p:nvSpPr>
            <p:cNvPr id="16" name="Rectangle 15">
              <a:extLst>
                <a:ext uri="{FF2B5EF4-FFF2-40B4-BE49-F238E27FC236}">
                  <a16:creationId xmlns:a16="http://schemas.microsoft.com/office/drawing/2014/main" id="{A05B557B-9BD8-47C4-81A4-62C84283A0DD}"/>
                </a:ext>
              </a:extLst>
            </p:cNvPr>
            <p:cNvSpPr/>
            <p:nvPr/>
          </p:nvSpPr>
          <p:spPr>
            <a:xfrm>
              <a:off x="5123213" y="3423992"/>
              <a:ext cx="1506127" cy="11274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LLC</a:t>
              </a:r>
              <a:endParaRPr lang="en-US" sz="2400" b="1" dirty="0">
                <a:solidFill>
                  <a:schemeClr val="accent1">
                    <a:lumMod val="75000"/>
                  </a:schemeClr>
                </a:solidFill>
              </a:endParaRPr>
            </a:p>
          </p:txBody>
        </p:sp>
        <p:sp>
          <p:nvSpPr>
            <p:cNvPr id="17" name="Arrow: Down 16">
              <a:extLst>
                <a:ext uri="{FF2B5EF4-FFF2-40B4-BE49-F238E27FC236}">
                  <a16:creationId xmlns:a16="http://schemas.microsoft.com/office/drawing/2014/main" id="{4907FD0C-082B-4C34-B251-4E47C48043E5}"/>
                </a:ext>
              </a:extLst>
            </p:cNvPr>
            <p:cNvSpPr/>
            <p:nvPr/>
          </p:nvSpPr>
          <p:spPr>
            <a:xfrm>
              <a:off x="4938122" y="4583965"/>
              <a:ext cx="1876314" cy="831161"/>
            </a:xfrm>
            <a:prstGeom prst="downArrow">
              <a:avLst>
                <a:gd name="adj1" fmla="val 71674"/>
                <a:gd name="adj2" fmla="val 3910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Arrow: Up-Down 17">
              <a:extLst>
                <a:ext uri="{FF2B5EF4-FFF2-40B4-BE49-F238E27FC236}">
                  <a16:creationId xmlns:a16="http://schemas.microsoft.com/office/drawing/2014/main" id="{21BE73B6-74A6-41D5-B18E-A4779E7745EB}"/>
                </a:ext>
              </a:extLst>
            </p:cNvPr>
            <p:cNvSpPr/>
            <p:nvPr/>
          </p:nvSpPr>
          <p:spPr>
            <a:xfrm>
              <a:off x="5672419" y="2740256"/>
              <a:ext cx="407720" cy="651235"/>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Oval 2">
            <a:extLst>
              <a:ext uri="{FF2B5EF4-FFF2-40B4-BE49-F238E27FC236}">
                <a16:creationId xmlns:a16="http://schemas.microsoft.com/office/drawing/2014/main" id="{DAA18BA6-8D0D-43AE-AB8C-E877E74D0D1E}"/>
              </a:ext>
            </a:extLst>
          </p:cNvPr>
          <p:cNvSpPr/>
          <p:nvPr/>
        </p:nvSpPr>
        <p:spPr>
          <a:xfrm>
            <a:off x="5690191" y="4176302"/>
            <a:ext cx="1685275" cy="9072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DF76ABFB-7E36-4238-A8F4-608251B76700}"/>
              </a:ext>
            </a:extLst>
          </p:cNvPr>
          <p:cNvSpPr/>
          <p:nvPr/>
        </p:nvSpPr>
        <p:spPr>
          <a:xfrm>
            <a:off x="7554756" y="3508819"/>
            <a:ext cx="1558374" cy="8498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1">
                    <a:lumMod val="75000"/>
                  </a:schemeClr>
                </a:solidFill>
              </a:rPr>
              <a:t>Counter Cache</a:t>
            </a:r>
            <a:endParaRPr lang="en-US" sz="2800" b="1" dirty="0">
              <a:solidFill>
                <a:schemeClr val="accent1">
                  <a:lumMod val="75000"/>
                </a:schemeClr>
              </a:solidFill>
            </a:endParaRPr>
          </a:p>
        </p:txBody>
      </p:sp>
      <p:sp>
        <p:nvSpPr>
          <p:cNvPr id="20" name="Arrow: Up-Down 19">
            <a:extLst>
              <a:ext uri="{FF2B5EF4-FFF2-40B4-BE49-F238E27FC236}">
                <a16:creationId xmlns:a16="http://schemas.microsoft.com/office/drawing/2014/main" id="{C4FBCFD3-4A37-450B-B996-CC7FA92FD3AB}"/>
              </a:ext>
            </a:extLst>
          </p:cNvPr>
          <p:cNvSpPr/>
          <p:nvPr/>
        </p:nvSpPr>
        <p:spPr>
          <a:xfrm rot="5400000">
            <a:off x="7167347" y="3715435"/>
            <a:ext cx="317687" cy="443804"/>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Rounded Corners 20">
            <a:extLst>
              <a:ext uri="{FF2B5EF4-FFF2-40B4-BE49-F238E27FC236}">
                <a16:creationId xmlns:a16="http://schemas.microsoft.com/office/drawing/2014/main" id="{9FFB80B5-1B1C-48F1-9031-612ECBF473AC}"/>
              </a:ext>
            </a:extLst>
          </p:cNvPr>
          <p:cNvSpPr/>
          <p:nvPr/>
        </p:nvSpPr>
        <p:spPr>
          <a:xfrm>
            <a:off x="-5108" y="5996050"/>
            <a:ext cx="9144000" cy="67730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rgbClr val="FF0000"/>
                </a:solidFill>
              </a:rPr>
              <a:t>However, it is costly to change the memory interface </a:t>
            </a:r>
          </a:p>
        </p:txBody>
      </p:sp>
      <p:sp>
        <p:nvSpPr>
          <p:cNvPr id="10" name="Rectangle 9">
            <a:extLst>
              <a:ext uri="{FF2B5EF4-FFF2-40B4-BE49-F238E27FC236}">
                <a16:creationId xmlns:a16="http://schemas.microsoft.com/office/drawing/2014/main" id="{09AE4911-993E-4224-9D9E-E8EB7FEA754B}"/>
              </a:ext>
            </a:extLst>
          </p:cNvPr>
          <p:cNvSpPr/>
          <p:nvPr/>
        </p:nvSpPr>
        <p:spPr>
          <a:xfrm>
            <a:off x="6000474" y="4337553"/>
            <a:ext cx="1064715" cy="584775"/>
          </a:xfrm>
          <a:prstGeom prst="rect">
            <a:avLst/>
          </a:prstGeom>
        </p:spPr>
        <p:txBody>
          <a:bodyPr wrap="none">
            <a:spAutoFit/>
          </a:bodyPr>
          <a:lstStyle/>
          <a:p>
            <a:r>
              <a:rPr lang="en-US" sz="3200" b="1" dirty="0">
                <a:solidFill>
                  <a:schemeClr val="bg1"/>
                </a:solidFill>
              </a:rPr>
              <a:t>72bit</a:t>
            </a:r>
            <a:endParaRPr lang="en-US" b="1" dirty="0">
              <a:solidFill>
                <a:schemeClr val="bg1"/>
              </a:solidFill>
            </a:endParaRPr>
          </a:p>
        </p:txBody>
      </p:sp>
    </p:spTree>
    <p:extLst>
      <p:ext uri="{BB962C8B-B14F-4D97-AF65-F5344CB8AC3E}">
        <p14:creationId xmlns:p14="http://schemas.microsoft.com/office/powerpoint/2010/main" val="131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5855EC-E3A5-1244-AE87-C60530F1617F}"/>
              </a:ext>
            </a:extLst>
          </p:cNvPr>
          <p:cNvSpPr>
            <a:spLocks noGrp="1"/>
          </p:cNvSpPr>
          <p:nvPr>
            <p:ph type="sldNum" sz="quarter" idx="12"/>
          </p:nvPr>
        </p:nvSpPr>
        <p:spPr/>
        <p:txBody>
          <a:bodyPr/>
          <a:lstStyle/>
          <a:p>
            <a:fld id="{330EA680-D336-4FF7-8B7A-9848BB0A1C32}" type="slidenum">
              <a:rPr lang="en-US" smtClean="0"/>
              <a:t>17</a:t>
            </a:fld>
            <a:endParaRPr lang="en-US" dirty="0"/>
          </a:p>
        </p:txBody>
      </p:sp>
      <p:sp>
        <p:nvSpPr>
          <p:cNvPr id="5" name="Rounded Rectangle 4">
            <a:extLst>
              <a:ext uri="{FF2B5EF4-FFF2-40B4-BE49-F238E27FC236}">
                <a16:creationId xmlns:a16="http://schemas.microsoft.com/office/drawing/2014/main" id="{75536EEA-1231-5B42-8726-CB7E47612BF9}"/>
              </a:ext>
            </a:extLst>
          </p:cNvPr>
          <p:cNvSpPr/>
          <p:nvPr/>
        </p:nvSpPr>
        <p:spPr>
          <a:xfrm>
            <a:off x="1" y="2201141"/>
            <a:ext cx="9143999" cy="196041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800" b="1" dirty="0">
                <a:solidFill>
                  <a:schemeClr val="accent1">
                    <a:lumMod val="75000"/>
                  </a:schemeClr>
                </a:solidFill>
              </a:rPr>
              <a:t>Challenge II:</a:t>
            </a:r>
          </a:p>
          <a:p>
            <a:pPr algn="ctr">
              <a:lnSpc>
                <a:spcPct val="80000"/>
              </a:lnSpc>
            </a:pPr>
            <a:r>
              <a:rPr lang="en-US" sz="4000" b="1" dirty="0">
                <a:solidFill>
                  <a:schemeClr val="accent1">
                    <a:lumMod val="75000"/>
                  </a:schemeClr>
                </a:solidFill>
              </a:rPr>
              <a:t>How to enforce counter-atomicity using the </a:t>
            </a:r>
            <a:r>
              <a:rPr lang="en-US" sz="4000" b="1" dirty="0">
                <a:solidFill>
                  <a:schemeClr val="accent2">
                    <a:lumMod val="75000"/>
                  </a:schemeClr>
                </a:solidFill>
              </a:rPr>
              <a:t>existing memory interface</a:t>
            </a:r>
            <a:r>
              <a:rPr lang="en-US" sz="4000" b="1" dirty="0">
                <a:solidFill>
                  <a:schemeClr val="accent1">
                    <a:lumMod val="75000"/>
                  </a:schemeClr>
                </a:solidFill>
              </a:rPr>
              <a:t>?</a:t>
            </a:r>
          </a:p>
        </p:txBody>
      </p:sp>
    </p:spTree>
    <p:extLst>
      <p:ext uri="{BB962C8B-B14F-4D97-AF65-F5344CB8AC3E}">
        <p14:creationId xmlns:p14="http://schemas.microsoft.com/office/powerpoint/2010/main" val="4268960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2A5E3F1-16CE-D34F-9F4E-02AC51CBA0E6}"/>
              </a:ext>
            </a:extLst>
          </p:cNvPr>
          <p:cNvSpPr>
            <a:spLocks noGrp="1"/>
          </p:cNvSpPr>
          <p:nvPr>
            <p:ph type="title"/>
          </p:nvPr>
        </p:nvSpPr>
        <p:spPr>
          <a:xfrm>
            <a:off x="317039" y="158672"/>
            <a:ext cx="7886700" cy="1325563"/>
          </a:xfrm>
        </p:spPr>
        <p:txBody>
          <a:bodyPr>
            <a:normAutofit/>
          </a:bodyPr>
          <a:lstStyle/>
          <a:p>
            <a:r>
              <a:rPr lang="en-US" sz="4000" b="1" dirty="0"/>
              <a:t>IMPROVED SOLUTION</a:t>
            </a:r>
            <a:br>
              <a:rPr lang="en-US" b="1" dirty="0"/>
            </a:br>
            <a:r>
              <a:rPr lang="en-US" sz="3600" b="1" dirty="0">
                <a:solidFill>
                  <a:schemeClr val="accent1">
                    <a:lumMod val="75000"/>
                  </a:schemeClr>
                </a:solidFill>
              </a:rPr>
              <a:t>USING EXISTING MEMORY INTERFACE</a:t>
            </a:r>
            <a:endParaRPr lang="en-US" sz="3000" b="1" dirty="0">
              <a:solidFill>
                <a:schemeClr val="accent1">
                  <a:lumMod val="75000"/>
                </a:schemeClr>
              </a:solidFill>
            </a:endParaRPr>
          </a:p>
        </p:txBody>
      </p:sp>
      <p:sp>
        <p:nvSpPr>
          <p:cNvPr id="25" name="Content Placeholder 2">
            <a:extLst>
              <a:ext uri="{FF2B5EF4-FFF2-40B4-BE49-F238E27FC236}">
                <a16:creationId xmlns:a16="http://schemas.microsoft.com/office/drawing/2014/main" id="{FA1D25DE-A4C7-465D-897C-3344FD96F0CA}"/>
              </a:ext>
            </a:extLst>
          </p:cNvPr>
          <p:cNvSpPr>
            <a:spLocks noGrp="1"/>
          </p:cNvSpPr>
          <p:nvPr>
            <p:ph idx="1"/>
          </p:nvPr>
        </p:nvSpPr>
        <p:spPr>
          <a:xfrm>
            <a:off x="223050" y="1924448"/>
            <a:ext cx="4906812" cy="2583725"/>
          </a:xfrm>
        </p:spPr>
        <p:txBody>
          <a:bodyPr>
            <a:noAutofit/>
          </a:bodyPr>
          <a:lstStyle/>
          <a:p>
            <a:r>
              <a:rPr lang="en-US" sz="3000" b="1" dirty="0">
                <a:solidFill>
                  <a:schemeClr val="accent1">
                    <a:lumMod val="75000"/>
                  </a:schemeClr>
                </a:solidFill>
              </a:rPr>
              <a:t>Write data and counter </a:t>
            </a:r>
            <a:r>
              <a:rPr lang="en-US" sz="3000" b="1" dirty="0">
                <a:solidFill>
                  <a:schemeClr val="accent2">
                    <a:lumMod val="75000"/>
                  </a:schemeClr>
                </a:solidFill>
              </a:rPr>
              <a:t>separately</a:t>
            </a:r>
            <a:r>
              <a:rPr lang="en-US" sz="3000" b="1" dirty="0">
                <a:solidFill>
                  <a:schemeClr val="accent1">
                    <a:lumMod val="75000"/>
                  </a:schemeClr>
                </a:solidFill>
              </a:rPr>
              <a:t> </a:t>
            </a:r>
          </a:p>
          <a:p>
            <a:r>
              <a:rPr lang="en-US" sz="3000" b="1" dirty="0">
                <a:solidFill>
                  <a:schemeClr val="accent1">
                    <a:lumMod val="75000"/>
                  </a:schemeClr>
                </a:solidFill>
              </a:rPr>
              <a:t>Using the </a:t>
            </a:r>
            <a:r>
              <a:rPr lang="en-US" sz="3000" b="1" dirty="0">
                <a:solidFill>
                  <a:schemeClr val="accent2">
                    <a:lumMod val="75000"/>
                  </a:schemeClr>
                </a:solidFill>
              </a:rPr>
              <a:t>existing</a:t>
            </a:r>
            <a:r>
              <a:rPr lang="en-US" sz="3000" b="1" dirty="0">
                <a:solidFill>
                  <a:schemeClr val="accent1">
                    <a:lumMod val="75000"/>
                  </a:schemeClr>
                </a:solidFill>
              </a:rPr>
              <a:t> 64bit bus</a:t>
            </a:r>
          </a:p>
          <a:p>
            <a:r>
              <a:rPr lang="en-US" sz="3000" b="1" dirty="0">
                <a:solidFill>
                  <a:schemeClr val="accent1">
                    <a:lumMod val="75000"/>
                  </a:schemeClr>
                </a:solidFill>
              </a:rPr>
              <a:t>Memory controller </a:t>
            </a:r>
            <a:r>
              <a:rPr lang="en-US" sz="3000" b="1" dirty="0">
                <a:solidFill>
                  <a:schemeClr val="accent2">
                    <a:lumMod val="75000"/>
                  </a:schemeClr>
                </a:solidFill>
              </a:rPr>
              <a:t>tracks the completion of data and counter writes</a:t>
            </a:r>
            <a:r>
              <a:rPr lang="en-US" sz="3000" b="1" dirty="0">
                <a:solidFill>
                  <a:schemeClr val="accent1">
                    <a:lumMod val="75000"/>
                  </a:schemeClr>
                </a:solidFill>
              </a:rPr>
              <a:t>, and blocks dependent writes</a:t>
            </a:r>
          </a:p>
          <a:p>
            <a:pPr marL="0" indent="0">
              <a:buNone/>
            </a:pPr>
            <a:endParaRPr lang="en-US" sz="3000" b="1" dirty="0">
              <a:solidFill>
                <a:schemeClr val="accent1">
                  <a:lumMod val="75000"/>
                </a:schemeClr>
              </a:solidFill>
            </a:endParaRPr>
          </a:p>
        </p:txBody>
      </p:sp>
      <p:grpSp>
        <p:nvGrpSpPr>
          <p:cNvPr id="26" name="Group 25">
            <a:extLst>
              <a:ext uri="{FF2B5EF4-FFF2-40B4-BE49-F238E27FC236}">
                <a16:creationId xmlns:a16="http://schemas.microsoft.com/office/drawing/2014/main" id="{AB50C15B-2914-A045-A156-B3D169BAE823}"/>
              </a:ext>
            </a:extLst>
          </p:cNvPr>
          <p:cNvGrpSpPr/>
          <p:nvPr/>
        </p:nvGrpSpPr>
        <p:grpSpPr>
          <a:xfrm>
            <a:off x="5586992" y="2234874"/>
            <a:ext cx="3522415" cy="3555352"/>
            <a:chOff x="4615161" y="1717782"/>
            <a:chExt cx="4696553" cy="4740469"/>
          </a:xfrm>
        </p:grpSpPr>
        <p:grpSp>
          <p:nvGrpSpPr>
            <p:cNvPr id="30" name="Group 29">
              <a:extLst>
                <a:ext uri="{FF2B5EF4-FFF2-40B4-BE49-F238E27FC236}">
                  <a16:creationId xmlns:a16="http://schemas.microsoft.com/office/drawing/2014/main" id="{E748C65B-16DE-004B-954D-75E6F10BC28E}"/>
                </a:ext>
              </a:extLst>
            </p:cNvPr>
            <p:cNvGrpSpPr/>
            <p:nvPr/>
          </p:nvGrpSpPr>
          <p:grpSpPr>
            <a:xfrm>
              <a:off x="4940904" y="5416042"/>
              <a:ext cx="4370810" cy="1042209"/>
              <a:chOff x="4764289" y="4621396"/>
              <a:chExt cx="5565942" cy="1327184"/>
            </a:xfrm>
          </p:grpSpPr>
          <p:pic>
            <p:nvPicPr>
              <p:cNvPr id="35" name="Picture 34">
                <a:extLst>
                  <a:ext uri="{FF2B5EF4-FFF2-40B4-BE49-F238E27FC236}">
                    <a16:creationId xmlns:a16="http://schemas.microsoft.com/office/drawing/2014/main" id="{4CACB590-CCA2-644D-A041-09AD2E653A9F}"/>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4764289" y="4621396"/>
                <a:ext cx="5565942" cy="1327184"/>
              </a:xfrm>
              <a:prstGeom prst="rect">
                <a:avLst/>
              </a:prstGeom>
            </p:spPr>
          </p:pic>
          <p:sp>
            <p:nvSpPr>
              <p:cNvPr id="36" name="Rectangle 35">
                <a:extLst>
                  <a:ext uri="{FF2B5EF4-FFF2-40B4-BE49-F238E27FC236}">
                    <a16:creationId xmlns:a16="http://schemas.microsoft.com/office/drawing/2014/main" id="{6F2CA59B-AB77-0A4B-9E93-8EEA400A3B37}"/>
                  </a:ext>
                </a:extLst>
              </p:cNvPr>
              <p:cNvSpPr/>
              <p:nvPr/>
            </p:nvSpPr>
            <p:spPr>
              <a:xfrm>
                <a:off x="4822721" y="4702060"/>
                <a:ext cx="5449076" cy="992896"/>
              </a:xfrm>
              <a:prstGeom prst="rect">
                <a:avLst/>
              </a:prstGeom>
            </p:spPr>
            <p:txBody>
              <a:bodyPr wrap="square">
                <a:spAutoFit/>
              </a:bodyPr>
              <a:lstStyle/>
              <a:p>
                <a:pPr algn="ctr"/>
                <a:r>
                  <a:rPr lang="en-US" sz="3200" b="1" dirty="0">
                    <a:solidFill>
                      <a:schemeClr val="bg1"/>
                    </a:solidFill>
                  </a:rPr>
                  <a:t>Encrypted NVMM</a:t>
                </a:r>
              </a:p>
            </p:txBody>
          </p:sp>
        </p:grpSp>
        <p:sp>
          <p:nvSpPr>
            <p:cNvPr id="31" name="Rectangle 30">
              <a:extLst>
                <a:ext uri="{FF2B5EF4-FFF2-40B4-BE49-F238E27FC236}">
                  <a16:creationId xmlns:a16="http://schemas.microsoft.com/office/drawing/2014/main" id="{1DAE2506-D3DE-9C44-AA8E-D9275AD95556}"/>
                </a:ext>
              </a:extLst>
            </p:cNvPr>
            <p:cNvSpPr/>
            <p:nvPr/>
          </p:nvSpPr>
          <p:spPr>
            <a:xfrm>
              <a:off x="4615161" y="1717782"/>
              <a:ext cx="2522235" cy="9788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Processor</a:t>
              </a:r>
            </a:p>
          </p:txBody>
        </p:sp>
        <p:sp>
          <p:nvSpPr>
            <p:cNvPr id="32" name="Rectangle 31">
              <a:extLst>
                <a:ext uri="{FF2B5EF4-FFF2-40B4-BE49-F238E27FC236}">
                  <a16:creationId xmlns:a16="http://schemas.microsoft.com/office/drawing/2014/main" id="{C3CCFB0A-8F01-6D47-AD34-BCB2DD359D52}"/>
                </a:ext>
              </a:extLst>
            </p:cNvPr>
            <p:cNvSpPr/>
            <p:nvPr/>
          </p:nvSpPr>
          <p:spPr>
            <a:xfrm>
              <a:off x="5123213" y="3423992"/>
              <a:ext cx="1506127" cy="11274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LLC</a:t>
              </a:r>
              <a:endParaRPr lang="en-US" sz="2400" b="1" dirty="0">
                <a:solidFill>
                  <a:schemeClr val="accent1">
                    <a:lumMod val="75000"/>
                  </a:schemeClr>
                </a:solidFill>
              </a:endParaRPr>
            </a:p>
          </p:txBody>
        </p:sp>
        <p:sp>
          <p:nvSpPr>
            <p:cNvPr id="33" name="Arrow: Down 16">
              <a:extLst>
                <a:ext uri="{FF2B5EF4-FFF2-40B4-BE49-F238E27FC236}">
                  <a16:creationId xmlns:a16="http://schemas.microsoft.com/office/drawing/2014/main" id="{AEF43B00-D2A5-A24E-8D0A-5C487817AAC8}"/>
                </a:ext>
              </a:extLst>
            </p:cNvPr>
            <p:cNvSpPr/>
            <p:nvPr/>
          </p:nvSpPr>
          <p:spPr>
            <a:xfrm>
              <a:off x="4938122" y="4583965"/>
              <a:ext cx="1876314" cy="831161"/>
            </a:xfrm>
            <a:prstGeom prst="downArrow">
              <a:avLst>
                <a:gd name="adj1" fmla="val 71674"/>
                <a:gd name="adj2" fmla="val 39109"/>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Arrow: Up-Down 17">
              <a:extLst>
                <a:ext uri="{FF2B5EF4-FFF2-40B4-BE49-F238E27FC236}">
                  <a16:creationId xmlns:a16="http://schemas.microsoft.com/office/drawing/2014/main" id="{36B7390A-A651-B04D-B649-17837BC03472}"/>
                </a:ext>
              </a:extLst>
            </p:cNvPr>
            <p:cNvSpPr/>
            <p:nvPr/>
          </p:nvSpPr>
          <p:spPr>
            <a:xfrm>
              <a:off x="5672419" y="2740256"/>
              <a:ext cx="407720" cy="651235"/>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Rectangle 37">
            <a:extLst>
              <a:ext uri="{FF2B5EF4-FFF2-40B4-BE49-F238E27FC236}">
                <a16:creationId xmlns:a16="http://schemas.microsoft.com/office/drawing/2014/main" id="{666FCB7F-3685-524E-BAF2-76D877F16545}"/>
              </a:ext>
            </a:extLst>
          </p:cNvPr>
          <p:cNvSpPr/>
          <p:nvPr/>
        </p:nvSpPr>
        <p:spPr>
          <a:xfrm>
            <a:off x="7554756" y="3508819"/>
            <a:ext cx="1558374" cy="8498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1">
                    <a:lumMod val="75000"/>
                  </a:schemeClr>
                </a:solidFill>
              </a:rPr>
              <a:t>Counter Cache</a:t>
            </a:r>
            <a:endParaRPr lang="en-US" sz="2800" b="1" dirty="0">
              <a:solidFill>
                <a:schemeClr val="accent1">
                  <a:lumMod val="75000"/>
                </a:schemeClr>
              </a:solidFill>
            </a:endParaRPr>
          </a:p>
        </p:txBody>
      </p:sp>
      <p:sp>
        <p:nvSpPr>
          <p:cNvPr id="39" name="Arrow: Up-Down 19">
            <a:extLst>
              <a:ext uri="{FF2B5EF4-FFF2-40B4-BE49-F238E27FC236}">
                <a16:creationId xmlns:a16="http://schemas.microsoft.com/office/drawing/2014/main" id="{8193C7A7-F98A-4142-8634-4023C729F3CF}"/>
              </a:ext>
            </a:extLst>
          </p:cNvPr>
          <p:cNvSpPr/>
          <p:nvPr/>
        </p:nvSpPr>
        <p:spPr>
          <a:xfrm rot="5400000">
            <a:off x="7167347" y="3715435"/>
            <a:ext cx="317687" cy="443804"/>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8D1BB781-A948-FF49-90F9-B34F40970341}"/>
              </a:ext>
            </a:extLst>
          </p:cNvPr>
          <p:cNvSpPr/>
          <p:nvPr/>
        </p:nvSpPr>
        <p:spPr>
          <a:xfrm>
            <a:off x="6000474" y="4337553"/>
            <a:ext cx="1064715" cy="584775"/>
          </a:xfrm>
          <a:prstGeom prst="rect">
            <a:avLst/>
          </a:prstGeom>
        </p:spPr>
        <p:txBody>
          <a:bodyPr wrap="none">
            <a:spAutoFit/>
          </a:bodyPr>
          <a:lstStyle/>
          <a:p>
            <a:r>
              <a:rPr lang="en-US" sz="3200" b="1" dirty="0">
                <a:solidFill>
                  <a:schemeClr val="bg1"/>
                </a:solidFill>
              </a:rPr>
              <a:t>64bit</a:t>
            </a:r>
            <a:endParaRPr lang="en-US" b="1" dirty="0">
              <a:solidFill>
                <a:schemeClr val="bg1"/>
              </a:solidFill>
            </a:endParaRPr>
          </a:p>
        </p:txBody>
      </p:sp>
      <p:sp>
        <p:nvSpPr>
          <p:cNvPr id="41" name="Slide Number Placeholder 3">
            <a:extLst>
              <a:ext uri="{FF2B5EF4-FFF2-40B4-BE49-F238E27FC236}">
                <a16:creationId xmlns:a16="http://schemas.microsoft.com/office/drawing/2014/main" id="{353953BF-8628-BA4A-A007-04E08E44290B}"/>
              </a:ext>
            </a:extLst>
          </p:cNvPr>
          <p:cNvSpPr>
            <a:spLocks noGrp="1"/>
          </p:cNvSpPr>
          <p:nvPr>
            <p:ph type="sldNum" sz="quarter" idx="12"/>
          </p:nvPr>
        </p:nvSpPr>
        <p:spPr>
          <a:xfrm>
            <a:off x="6457950" y="6356351"/>
            <a:ext cx="2057400" cy="365125"/>
          </a:xfrm>
        </p:spPr>
        <p:txBody>
          <a:bodyPr/>
          <a:lstStyle/>
          <a:p>
            <a:fld id="{330EA680-D336-4FF7-8B7A-9848BB0A1C32}" type="slidenum">
              <a:rPr lang="en-US" smtClean="0"/>
              <a:t>18</a:t>
            </a:fld>
            <a:endParaRPr lang="en-US" dirty="0"/>
          </a:p>
        </p:txBody>
      </p:sp>
      <p:sp>
        <p:nvSpPr>
          <p:cNvPr id="42" name="Oval 41">
            <a:extLst>
              <a:ext uri="{FF2B5EF4-FFF2-40B4-BE49-F238E27FC236}">
                <a16:creationId xmlns:a16="http://schemas.microsoft.com/office/drawing/2014/main" id="{A9F05894-214F-3243-9BBE-7680E5EAE4B8}"/>
              </a:ext>
            </a:extLst>
          </p:cNvPr>
          <p:cNvSpPr/>
          <p:nvPr/>
        </p:nvSpPr>
        <p:spPr>
          <a:xfrm>
            <a:off x="5690191" y="4176302"/>
            <a:ext cx="1685275" cy="9072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Rounded Corners 28">
            <a:extLst>
              <a:ext uri="{FF2B5EF4-FFF2-40B4-BE49-F238E27FC236}">
                <a16:creationId xmlns:a16="http://schemas.microsoft.com/office/drawing/2014/main" id="{98DD5FC1-9240-41AA-89D0-0C3EB28BEA28}"/>
              </a:ext>
            </a:extLst>
          </p:cNvPr>
          <p:cNvSpPr/>
          <p:nvPr/>
        </p:nvSpPr>
        <p:spPr>
          <a:xfrm>
            <a:off x="0" y="6068143"/>
            <a:ext cx="9144000" cy="63447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rPr>
              <a:t>Extra counter writes and blocking</a:t>
            </a:r>
          </a:p>
        </p:txBody>
      </p:sp>
    </p:spTree>
    <p:extLst>
      <p:ext uri="{BB962C8B-B14F-4D97-AF65-F5344CB8AC3E}">
        <p14:creationId xmlns:p14="http://schemas.microsoft.com/office/powerpoint/2010/main" val="428258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F9579BC-A5EE-3243-B05B-5DF700CEC1BF}"/>
              </a:ext>
            </a:extLst>
          </p:cNvPr>
          <p:cNvSpPr>
            <a:spLocks noGrp="1"/>
          </p:cNvSpPr>
          <p:nvPr>
            <p:ph type="title"/>
          </p:nvPr>
        </p:nvSpPr>
        <p:spPr>
          <a:xfrm>
            <a:off x="585974" y="468372"/>
            <a:ext cx="8367866" cy="994172"/>
          </a:xfrm>
        </p:spPr>
        <p:txBody>
          <a:bodyPr>
            <a:noAutofit/>
          </a:bodyPr>
          <a:lstStyle/>
          <a:p>
            <a:r>
              <a:rPr lang="en-US" sz="4000" b="1" dirty="0"/>
              <a:t>DISADVANTAGE</a:t>
            </a:r>
            <a:br>
              <a:rPr lang="en-US" sz="3600" b="1" dirty="0"/>
            </a:br>
            <a:r>
              <a:rPr lang="en-US" sz="3600" b="1" dirty="0">
                <a:solidFill>
                  <a:schemeClr val="accent1">
                    <a:lumMod val="75000"/>
                  </a:schemeClr>
                </a:solidFill>
              </a:rPr>
              <a:t>EXTRA COUNTER WRITEBACK</a:t>
            </a:r>
          </a:p>
        </p:txBody>
      </p:sp>
      <p:sp>
        <p:nvSpPr>
          <p:cNvPr id="4" name="Slide Number Placeholder 3">
            <a:extLst>
              <a:ext uri="{FF2B5EF4-FFF2-40B4-BE49-F238E27FC236}">
                <a16:creationId xmlns:a16="http://schemas.microsoft.com/office/drawing/2014/main" id="{1632DB0F-648B-1D47-A26E-E9E02A5BFD38}"/>
              </a:ext>
            </a:extLst>
          </p:cNvPr>
          <p:cNvSpPr>
            <a:spLocks noGrp="1"/>
          </p:cNvSpPr>
          <p:nvPr>
            <p:ph type="sldNum" sz="quarter" idx="12"/>
          </p:nvPr>
        </p:nvSpPr>
        <p:spPr/>
        <p:txBody>
          <a:bodyPr/>
          <a:lstStyle/>
          <a:p>
            <a:fld id="{330EA680-D336-4FF7-8B7A-9848BB0A1C32}" type="slidenum">
              <a:rPr lang="en-US" smtClean="0"/>
              <a:t>19</a:t>
            </a:fld>
            <a:endParaRPr lang="en-US"/>
          </a:p>
        </p:txBody>
      </p:sp>
      <p:sp>
        <p:nvSpPr>
          <p:cNvPr id="7" name="Rounded Rectangle 6">
            <a:extLst>
              <a:ext uri="{FF2B5EF4-FFF2-40B4-BE49-F238E27FC236}">
                <a16:creationId xmlns:a16="http://schemas.microsoft.com/office/drawing/2014/main" id="{3A197AD9-76DA-D542-91E3-034B8A6CA18F}"/>
              </a:ext>
            </a:extLst>
          </p:cNvPr>
          <p:cNvSpPr/>
          <p:nvPr/>
        </p:nvSpPr>
        <p:spPr>
          <a:xfrm>
            <a:off x="0" y="2771611"/>
            <a:ext cx="9143999" cy="102408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3750" b="1" dirty="0">
              <a:solidFill>
                <a:srgbClr val="FF0000"/>
              </a:solidFill>
            </a:endParaRPr>
          </a:p>
        </p:txBody>
      </p:sp>
      <p:cxnSp>
        <p:nvCxnSpPr>
          <p:cNvPr id="9" name="Straight Arrow Connector 8">
            <a:extLst>
              <a:ext uri="{FF2B5EF4-FFF2-40B4-BE49-F238E27FC236}">
                <a16:creationId xmlns:a16="http://schemas.microsoft.com/office/drawing/2014/main" id="{857ACB33-062A-1C4B-B354-E701220D6EAE}"/>
              </a:ext>
            </a:extLst>
          </p:cNvPr>
          <p:cNvCxnSpPr>
            <a:cxnSpLocks/>
          </p:cNvCxnSpPr>
          <p:nvPr/>
        </p:nvCxnSpPr>
        <p:spPr>
          <a:xfrm>
            <a:off x="124098" y="3891307"/>
            <a:ext cx="8929064" cy="0"/>
          </a:xfrm>
          <a:prstGeom prst="straightConnector1">
            <a:avLst/>
          </a:prstGeom>
          <a:ln w="635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9F8F7C21-9452-6942-9910-69776EC97C8E}"/>
              </a:ext>
            </a:extLst>
          </p:cNvPr>
          <p:cNvSpPr/>
          <p:nvPr/>
        </p:nvSpPr>
        <p:spPr>
          <a:xfrm>
            <a:off x="3125972" y="3318388"/>
            <a:ext cx="2886270" cy="40941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Write </a:t>
            </a:r>
            <a:r>
              <a:rPr lang="en-US" sz="3200" b="1" dirty="0">
                <a:solidFill>
                  <a:schemeClr val="accent2">
                    <a:lumMod val="75000"/>
                  </a:schemeClr>
                </a:solidFill>
              </a:rPr>
              <a:t>data</a:t>
            </a:r>
            <a:endParaRPr lang="en-US" sz="3200" dirty="0">
              <a:solidFill>
                <a:schemeClr val="tx1"/>
              </a:solidFill>
            </a:endParaRPr>
          </a:p>
        </p:txBody>
      </p:sp>
      <p:sp>
        <p:nvSpPr>
          <p:cNvPr id="11" name="Rounded Rectangle 10">
            <a:extLst>
              <a:ext uri="{FF2B5EF4-FFF2-40B4-BE49-F238E27FC236}">
                <a16:creationId xmlns:a16="http://schemas.microsoft.com/office/drawing/2014/main" id="{C2872F2F-3451-B142-B9D1-3D77AD02A157}"/>
              </a:ext>
            </a:extLst>
          </p:cNvPr>
          <p:cNvSpPr/>
          <p:nvPr/>
        </p:nvSpPr>
        <p:spPr>
          <a:xfrm>
            <a:off x="124098" y="2852277"/>
            <a:ext cx="3001873" cy="409414"/>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Encryption</a:t>
            </a:r>
            <a:endParaRPr lang="en-US" sz="2400" dirty="0">
              <a:solidFill>
                <a:schemeClr val="tx1"/>
              </a:solidFill>
            </a:endParaRPr>
          </a:p>
        </p:txBody>
      </p:sp>
      <p:sp>
        <p:nvSpPr>
          <p:cNvPr id="12" name="TextBox 11">
            <a:extLst>
              <a:ext uri="{FF2B5EF4-FFF2-40B4-BE49-F238E27FC236}">
                <a16:creationId xmlns:a16="http://schemas.microsoft.com/office/drawing/2014/main" id="{69BDAC5D-4686-2D44-9D87-2564094B626E}"/>
              </a:ext>
            </a:extLst>
          </p:cNvPr>
          <p:cNvSpPr txBox="1"/>
          <p:nvPr/>
        </p:nvSpPr>
        <p:spPr>
          <a:xfrm>
            <a:off x="7933258" y="3981529"/>
            <a:ext cx="1339703" cy="584775"/>
          </a:xfrm>
          <a:prstGeom prst="rect">
            <a:avLst/>
          </a:prstGeom>
          <a:noFill/>
        </p:spPr>
        <p:txBody>
          <a:bodyPr wrap="square" rtlCol="0">
            <a:spAutoFit/>
          </a:bodyPr>
          <a:lstStyle/>
          <a:p>
            <a:pPr algn="ctr"/>
            <a:r>
              <a:rPr lang="en-US" sz="3200" dirty="0"/>
              <a:t>Time</a:t>
            </a:r>
            <a:endParaRPr lang="en-US" sz="2400" dirty="0"/>
          </a:p>
        </p:txBody>
      </p:sp>
      <p:sp>
        <p:nvSpPr>
          <p:cNvPr id="20" name="Rounded Rectangle 19">
            <a:extLst>
              <a:ext uri="{FF2B5EF4-FFF2-40B4-BE49-F238E27FC236}">
                <a16:creationId xmlns:a16="http://schemas.microsoft.com/office/drawing/2014/main" id="{9F8D65CC-53FF-FD4D-8EAD-193BEC2037E9}"/>
              </a:ext>
            </a:extLst>
          </p:cNvPr>
          <p:cNvSpPr/>
          <p:nvPr/>
        </p:nvSpPr>
        <p:spPr>
          <a:xfrm>
            <a:off x="6065407" y="3327481"/>
            <a:ext cx="2654493" cy="409414"/>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Write </a:t>
            </a:r>
            <a:r>
              <a:rPr lang="en-US" sz="3200" b="1" dirty="0">
                <a:solidFill>
                  <a:schemeClr val="accent2">
                    <a:lumMod val="75000"/>
                  </a:schemeClr>
                </a:solidFill>
              </a:rPr>
              <a:t>counter</a:t>
            </a:r>
            <a:endParaRPr lang="en-US" sz="3200" dirty="0">
              <a:solidFill>
                <a:schemeClr val="tx1"/>
              </a:solidFill>
            </a:endParaRPr>
          </a:p>
        </p:txBody>
      </p:sp>
      <p:sp>
        <p:nvSpPr>
          <p:cNvPr id="21" name="Rounded Rectangle 20">
            <a:extLst>
              <a:ext uri="{FF2B5EF4-FFF2-40B4-BE49-F238E27FC236}">
                <a16:creationId xmlns:a16="http://schemas.microsoft.com/office/drawing/2014/main" id="{8B1F9685-4705-BB4D-BC6B-83E23AB7599C}"/>
              </a:ext>
            </a:extLst>
          </p:cNvPr>
          <p:cNvSpPr/>
          <p:nvPr/>
        </p:nvSpPr>
        <p:spPr>
          <a:xfrm>
            <a:off x="-3156" y="4974948"/>
            <a:ext cx="9143999" cy="1209003"/>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dirty="0">
                <a:solidFill>
                  <a:schemeClr val="accent1">
                    <a:lumMod val="75000"/>
                  </a:schemeClr>
                </a:solidFill>
              </a:rPr>
              <a:t>Maintain existing memory system</a:t>
            </a:r>
          </a:p>
          <a:p>
            <a:pPr algn="ctr"/>
            <a:r>
              <a:rPr lang="en-US" sz="3600" b="1" dirty="0">
                <a:solidFill>
                  <a:srgbClr val="FF0000"/>
                </a:solidFill>
              </a:rPr>
              <a:t>But incurs 2X writes for data and counter</a:t>
            </a:r>
          </a:p>
        </p:txBody>
      </p:sp>
      <p:sp>
        <p:nvSpPr>
          <p:cNvPr id="2" name="TextBox 1">
            <a:extLst>
              <a:ext uri="{FF2B5EF4-FFF2-40B4-BE49-F238E27FC236}">
                <a16:creationId xmlns:a16="http://schemas.microsoft.com/office/drawing/2014/main" id="{7DFA1F58-7638-F34F-A61A-38B612435B1D}"/>
              </a:ext>
            </a:extLst>
          </p:cNvPr>
          <p:cNvSpPr txBox="1"/>
          <p:nvPr/>
        </p:nvSpPr>
        <p:spPr>
          <a:xfrm>
            <a:off x="124098" y="2049878"/>
            <a:ext cx="2755241" cy="646331"/>
          </a:xfrm>
          <a:prstGeom prst="rect">
            <a:avLst/>
          </a:prstGeom>
          <a:noFill/>
        </p:spPr>
        <p:txBody>
          <a:bodyPr wrap="none" rtlCol="0">
            <a:spAutoFit/>
          </a:bodyPr>
          <a:lstStyle/>
          <a:p>
            <a:r>
              <a:rPr lang="en-US" sz="3600" b="1" dirty="0">
                <a:solidFill>
                  <a:schemeClr val="accent1">
                    <a:lumMod val="75000"/>
                  </a:schemeClr>
                </a:solidFill>
              </a:rPr>
              <a:t>Write Access:</a:t>
            </a:r>
          </a:p>
        </p:txBody>
      </p:sp>
    </p:spTree>
    <p:extLst>
      <p:ext uri="{BB962C8B-B14F-4D97-AF65-F5344CB8AC3E}">
        <p14:creationId xmlns:p14="http://schemas.microsoft.com/office/powerpoint/2010/main" val="39296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9DF121-2752-1B4B-BDFC-24CD3B2DD348}"/>
              </a:ext>
            </a:extLst>
          </p:cNvPr>
          <p:cNvPicPr>
            <a:picLocks noChangeAspect="1"/>
          </p:cNvPicPr>
          <p:nvPr/>
        </p:nvPicPr>
        <p:blipFill rotWithShape="1">
          <a:blip r:embed="rId3"/>
          <a:srcRect l="4003" t="24121" r="3948" b="23182"/>
          <a:stretch/>
        </p:blipFill>
        <p:spPr>
          <a:xfrm>
            <a:off x="4886915" y="4169647"/>
            <a:ext cx="4231767" cy="1612357"/>
          </a:xfrm>
          <a:prstGeom prst="rect">
            <a:avLst/>
          </a:prstGeom>
        </p:spPr>
      </p:pic>
      <p:sp>
        <p:nvSpPr>
          <p:cNvPr id="2" name="Title 1">
            <a:extLst>
              <a:ext uri="{FF2B5EF4-FFF2-40B4-BE49-F238E27FC236}">
                <a16:creationId xmlns:a16="http://schemas.microsoft.com/office/drawing/2014/main" id="{7947557A-4F28-F04A-8687-F2DCB90DB969}"/>
              </a:ext>
            </a:extLst>
          </p:cNvPr>
          <p:cNvSpPr>
            <a:spLocks noGrp="1"/>
          </p:cNvSpPr>
          <p:nvPr>
            <p:ph type="title"/>
          </p:nvPr>
        </p:nvSpPr>
        <p:spPr>
          <a:xfrm>
            <a:off x="311375" y="281522"/>
            <a:ext cx="7886700" cy="1325563"/>
          </a:xfrm>
        </p:spPr>
        <p:txBody>
          <a:bodyPr>
            <a:normAutofit/>
          </a:bodyPr>
          <a:lstStyle/>
          <a:p>
            <a:r>
              <a:rPr lang="en-US" sz="4000" b="1" dirty="0"/>
              <a:t>NON-VOLATILE MAIN MEMORY</a:t>
            </a:r>
            <a:br>
              <a:rPr lang="en-US" sz="3600" b="1" dirty="0"/>
            </a:br>
            <a:r>
              <a:rPr lang="en-US" sz="3600" b="1" dirty="0">
                <a:solidFill>
                  <a:schemeClr val="accent1">
                    <a:lumMod val="75000"/>
                  </a:schemeClr>
                </a:solidFill>
              </a:rPr>
              <a:t>BACKGROUND</a:t>
            </a:r>
            <a:endParaRPr lang="en-US" sz="30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4CB12145-D0CD-214B-B302-814FD303316B}"/>
              </a:ext>
            </a:extLst>
          </p:cNvPr>
          <p:cNvSpPr>
            <a:spLocks noGrp="1"/>
          </p:cNvSpPr>
          <p:nvPr>
            <p:ph type="sldNum" sz="quarter" idx="12"/>
          </p:nvPr>
        </p:nvSpPr>
        <p:spPr/>
        <p:txBody>
          <a:bodyPr/>
          <a:lstStyle/>
          <a:p>
            <a:fld id="{330EA680-D336-4FF7-8B7A-9848BB0A1C32}" type="slidenum">
              <a:rPr lang="en-US" smtClean="0"/>
              <a:t>2</a:t>
            </a:fld>
            <a:endParaRPr lang="en-US" dirty="0"/>
          </a:p>
        </p:txBody>
      </p:sp>
      <p:sp>
        <p:nvSpPr>
          <p:cNvPr id="8" name="Rectangle 7">
            <a:extLst>
              <a:ext uri="{FF2B5EF4-FFF2-40B4-BE49-F238E27FC236}">
                <a16:creationId xmlns:a16="http://schemas.microsoft.com/office/drawing/2014/main" id="{D5CFEF52-AA60-9A4A-BD03-9F60FF6AEDD6}"/>
              </a:ext>
            </a:extLst>
          </p:cNvPr>
          <p:cNvSpPr/>
          <p:nvPr/>
        </p:nvSpPr>
        <p:spPr>
          <a:xfrm>
            <a:off x="5387549" y="5627272"/>
            <a:ext cx="3461653" cy="584775"/>
          </a:xfrm>
          <a:prstGeom prst="rect">
            <a:avLst/>
          </a:prstGeom>
        </p:spPr>
        <p:txBody>
          <a:bodyPr wrap="none">
            <a:spAutoFit/>
          </a:bodyPr>
          <a:lstStyle/>
          <a:p>
            <a:r>
              <a:rPr lang="en-US" sz="3200" b="1" dirty="0">
                <a:solidFill>
                  <a:schemeClr val="accent1">
                    <a:lumMod val="75000"/>
                  </a:schemeClr>
                </a:solidFill>
              </a:rPr>
              <a:t>Non-volatile DIMM</a:t>
            </a:r>
            <a:endParaRPr lang="en-US" sz="3200" dirty="0">
              <a:solidFill>
                <a:schemeClr val="accent1">
                  <a:lumMod val="75000"/>
                </a:schemeClr>
              </a:solidFill>
            </a:endParaRPr>
          </a:p>
        </p:txBody>
      </p:sp>
      <p:sp>
        <p:nvSpPr>
          <p:cNvPr id="9" name="Rectangle 8">
            <a:extLst>
              <a:ext uri="{FF2B5EF4-FFF2-40B4-BE49-F238E27FC236}">
                <a16:creationId xmlns:a16="http://schemas.microsoft.com/office/drawing/2014/main" id="{BFECAB9A-6159-E446-BC07-3A7590936387}"/>
              </a:ext>
            </a:extLst>
          </p:cNvPr>
          <p:cNvSpPr/>
          <p:nvPr/>
        </p:nvSpPr>
        <p:spPr>
          <a:xfrm>
            <a:off x="307699" y="1695262"/>
            <a:ext cx="4138795" cy="20723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Non-Volatile Memories</a:t>
            </a:r>
          </a:p>
          <a:p>
            <a:pPr marL="457200" indent="-457200">
              <a:buFont typeface="Arial" panose="020B0604020202020204" pitchFamily="34" charset="0"/>
              <a:buChar char="•"/>
            </a:pPr>
            <a:r>
              <a:rPr lang="en-US" sz="3200" b="1" dirty="0">
                <a:solidFill>
                  <a:schemeClr val="accent1">
                    <a:lumMod val="75000"/>
                  </a:schemeClr>
                </a:solidFill>
              </a:rPr>
              <a:t>High speed</a:t>
            </a:r>
          </a:p>
          <a:p>
            <a:pPr marL="457200" indent="-457200">
              <a:buFont typeface="Arial" panose="020B0604020202020204" pitchFamily="34" charset="0"/>
              <a:buChar char="•"/>
            </a:pPr>
            <a:r>
              <a:rPr lang="en-US" sz="3200" b="1" dirty="0">
                <a:solidFill>
                  <a:schemeClr val="accent1">
                    <a:lumMod val="75000"/>
                  </a:schemeClr>
                </a:solidFill>
              </a:rPr>
              <a:t>Durable</a:t>
            </a:r>
          </a:p>
          <a:p>
            <a:pPr marL="457200" indent="-457200">
              <a:buFont typeface="Arial" panose="020B0604020202020204" pitchFamily="34" charset="0"/>
              <a:buChar char="•"/>
            </a:pPr>
            <a:r>
              <a:rPr lang="en-US" sz="3200" b="1" dirty="0">
                <a:solidFill>
                  <a:schemeClr val="accent1">
                    <a:lumMod val="75000"/>
                  </a:schemeClr>
                </a:solidFill>
              </a:rPr>
              <a:t>Byte-addressable</a:t>
            </a:r>
          </a:p>
        </p:txBody>
      </p:sp>
      <p:sp>
        <p:nvSpPr>
          <p:cNvPr id="12" name="Right Arrow 11">
            <a:extLst>
              <a:ext uri="{FF2B5EF4-FFF2-40B4-BE49-F238E27FC236}">
                <a16:creationId xmlns:a16="http://schemas.microsoft.com/office/drawing/2014/main" id="{F02B7258-E457-1345-99BB-B452650F43F3}"/>
              </a:ext>
            </a:extLst>
          </p:cNvPr>
          <p:cNvSpPr/>
          <p:nvPr/>
        </p:nvSpPr>
        <p:spPr>
          <a:xfrm>
            <a:off x="4450170" y="2486456"/>
            <a:ext cx="513053" cy="48992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Arrow 12">
            <a:extLst>
              <a:ext uri="{FF2B5EF4-FFF2-40B4-BE49-F238E27FC236}">
                <a16:creationId xmlns:a16="http://schemas.microsoft.com/office/drawing/2014/main" id="{E54D7F26-96A1-4E44-BF2B-38971E539DEE}"/>
              </a:ext>
            </a:extLst>
          </p:cNvPr>
          <p:cNvSpPr/>
          <p:nvPr/>
        </p:nvSpPr>
        <p:spPr>
          <a:xfrm rot="5400000">
            <a:off x="2124458" y="3775253"/>
            <a:ext cx="505275" cy="489926"/>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9E1F4C81-8BD4-8C45-985F-90D773562236}"/>
              </a:ext>
            </a:extLst>
          </p:cNvPr>
          <p:cNvSpPr/>
          <p:nvPr/>
        </p:nvSpPr>
        <p:spPr>
          <a:xfrm>
            <a:off x="4963223" y="1923043"/>
            <a:ext cx="3885979" cy="16123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System Requirement I</a:t>
            </a:r>
          </a:p>
          <a:p>
            <a:pPr algn="ctr"/>
            <a:r>
              <a:rPr lang="en-US" sz="3200" b="1" dirty="0">
                <a:solidFill>
                  <a:schemeClr val="accent2">
                    <a:lumMod val="75000"/>
                  </a:schemeClr>
                </a:solidFill>
              </a:rPr>
              <a:t>Crash consistency </a:t>
            </a:r>
            <a:r>
              <a:rPr lang="en-US" sz="3200" b="1" dirty="0">
                <a:solidFill>
                  <a:schemeClr val="accent1">
                    <a:lumMod val="75000"/>
                  </a:schemeClr>
                </a:solidFill>
              </a:rPr>
              <a:t>of NVMM programs</a:t>
            </a:r>
          </a:p>
        </p:txBody>
      </p:sp>
      <p:sp>
        <p:nvSpPr>
          <p:cNvPr id="15" name="Rectangle 14">
            <a:extLst>
              <a:ext uri="{FF2B5EF4-FFF2-40B4-BE49-F238E27FC236}">
                <a16:creationId xmlns:a16="http://schemas.microsoft.com/office/drawing/2014/main" id="{0928C751-CF19-CB43-B4D6-E0867708A90F}"/>
              </a:ext>
            </a:extLst>
          </p:cNvPr>
          <p:cNvSpPr/>
          <p:nvPr/>
        </p:nvSpPr>
        <p:spPr>
          <a:xfrm>
            <a:off x="311375" y="4272851"/>
            <a:ext cx="4138795" cy="17797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System Requirement II</a:t>
            </a:r>
            <a:endParaRPr lang="en-US" sz="3200" b="1" dirty="0">
              <a:solidFill>
                <a:schemeClr val="accent5">
                  <a:lumMod val="75000"/>
                </a:schemeClr>
              </a:solidFill>
            </a:endParaRPr>
          </a:p>
          <a:p>
            <a:pPr algn="ctr"/>
            <a:r>
              <a:rPr lang="en-US" sz="3200" b="1" dirty="0">
                <a:solidFill>
                  <a:schemeClr val="accent1">
                    <a:lumMod val="75000"/>
                  </a:schemeClr>
                </a:solidFill>
              </a:rPr>
              <a:t>Security guarantee by </a:t>
            </a:r>
            <a:r>
              <a:rPr lang="en-US" sz="3200" b="1" dirty="0">
                <a:solidFill>
                  <a:schemeClr val="accent2">
                    <a:lumMod val="75000"/>
                  </a:schemeClr>
                </a:solidFill>
              </a:rPr>
              <a:t>encryption</a:t>
            </a:r>
          </a:p>
        </p:txBody>
      </p:sp>
    </p:spTree>
    <p:extLst>
      <p:ext uri="{BB962C8B-B14F-4D97-AF65-F5344CB8AC3E}">
        <p14:creationId xmlns:p14="http://schemas.microsoft.com/office/powerpoint/2010/main" val="39323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58B0A-FD35-344B-8753-FA23C7431E0A}"/>
              </a:ext>
            </a:extLst>
          </p:cNvPr>
          <p:cNvSpPr>
            <a:spLocks noGrp="1"/>
          </p:cNvSpPr>
          <p:nvPr>
            <p:ph type="title"/>
          </p:nvPr>
        </p:nvSpPr>
        <p:spPr>
          <a:xfrm>
            <a:off x="382909" y="333805"/>
            <a:ext cx="7886700" cy="1325563"/>
          </a:xfrm>
        </p:spPr>
        <p:txBody>
          <a:bodyPr/>
          <a:lstStyle/>
          <a:p>
            <a:r>
              <a:rPr lang="en-US" sz="4000" b="1" dirty="0"/>
              <a:t>DISADVANTAGE</a:t>
            </a:r>
            <a:br>
              <a:rPr lang="en-US" b="1" dirty="0"/>
            </a:br>
            <a:r>
              <a:rPr lang="en-US" sz="3600" b="1" dirty="0">
                <a:solidFill>
                  <a:schemeClr val="accent1">
                    <a:lumMod val="75000"/>
                  </a:schemeClr>
                </a:solidFill>
              </a:rPr>
              <a:t>BLOCKING DUE TO COUNTER-ATOMICITY</a:t>
            </a:r>
            <a:endParaRPr lang="en-US" dirty="0">
              <a:solidFill>
                <a:schemeClr val="accent1">
                  <a:lumMod val="75000"/>
                </a:schemeClr>
              </a:solidFill>
            </a:endParaRPr>
          </a:p>
        </p:txBody>
      </p:sp>
      <p:sp>
        <p:nvSpPr>
          <p:cNvPr id="4" name="Slide Number Placeholder 3">
            <a:extLst>
              <a:ext uri="{FF2B5EF4-FFF2-40B4-BE49-F238E27FC236}">
                <a16:creationId xmlns:a16="http://schemas.microsoft.com/office/drawing/2014/main" id="{445D9E54-D49A-F646-BD9A-9055CAD4698D}"/>
              </a:ext>
            </a:extLst>
          </p:cNvPr>
          <p:cNvSpPr>
            <a:spLocks noGrp="1"/>
          </p:cNvSpPr>
          <p:nvPr>
            <p:ph type="sldNum" sz="quarter" idx="12"/>
          </p:nvPr>
        </p:nvSpPr>
        <p:spPr/>
        <p:txBody>
          <a:bodyPr/>
          <a:lstStyle/>
          <a:p>
            <a:fld id="{330EA680-D336-4FF7-8B7A-9848BB0A1C32}" type="slidenum">
              <a:rPr lang="en-US" smtClean="0"/>
              <a:t>20</a:t>
            </a:fld>
            <a:endParaRPr lang="en-US"/>
          </a:p>
        </p:txBody>
      </p:sp>
      <p:cxnSp>
        <p:nvCxnSpPr>
          <p:cNvPr id="5" name="Straight Arrow Connector 4">
            <a:extLst>
              <a:ext uri="{FF2B5EF4-FFF2-40B4-BE49-F238E27FC236}">
                <a16:creationId xmlns:a16="http://schemas.microsoft.com/office/drawing/2014/main" id="{595A3813-3E10-6C4F-ADB2-78EA188205A8}"/>
              </a:ext>
            </a:extLst>
          </p:cNvPr>
          <p:cNvCxnSpPr>
            <a:cxnSpLocks/>
          </p:cNvCxnSpPr>
          <p:nvPr/>
        </p:nvCxnSpPr>
        <p:spPr>
          <a:xfrm>
            <a:off x="3562369" y="4443229"/>
            <a:ext cx="5476475" cy="0"/>
          </a:xfrm>
          <a:prstGeom prst="straightConnector1">
            <a:avLst/>
          </a:prstGeom>
          <a:ln w="635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A3E4F7DB-9EF2-AF42-A227-7C15B1A096F4}"/>
              </a:ext>
            </a:extLst>
          </p:cNvPr>
          <p:cNvSpPr/>
          <p:nvPr/>
        </p:nvSpPr>
        <p:spPr>
          <a:xfrm>
            <a:off x="0" y="2163768"/>
            <a:ext cx="9143999" cy="98826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3000" b="1" dirty="0">
              <a:solidFill>
                <a:srgbClr val="FF0000"/>
              </a:solidFill>
            </a:endParaRPr>
          </a:p>
        </p:txBody>
      </p:sp>
      <p:sp>
        <p:nvSpPr>
          <p:cNvPr id="11" name="Rounded Rectangle 10">
            <a:extLst>
              <a:ext uri="{FF2B5EF4-FFF2-40B4-BE49-F238E27FC236}">
                <a16:creationId xmlns:a16="http://schemas.microsoft.com/office/drawing/2014/main" id="{5CDD31A8-CDAD-114C-8BCE-6BB67DDE8C38}"/>
              </a:ext>
            </a:extLst>
          </p:cNvPr>
          <p:cNvSpPr/>
          <p:nvPr/>
        </p:nvSpPr>
        <p:spPr>
          <a:xfrm>
            <a:off x="3562370" y="229006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1</a:t>
            </a:r>
          </a:p>
        </p:txBody>
      </p:sp>
      <p:sp>
        <p:nvSpPr>
          <p:cNvPr id="12" name="Rounded Rectangle 11">
            <a:extLst>
              <a:ext uri="{FF2B5EF4-FFF2-40B4-BE49-F238E27FC236}">
                <a16:creationId xmlns:a16="http://schemas.microsoft.com/office/drawing/2014/main" id="{170DE553-3AA6-3D42-B1C2-297BEFA90DB0}"/>
              </a:ext>
            </a:extLst>
          </p:cNvPr>
          <p:cNvSpPr/>
          <p:nvPr/>
        </p:nvSpPr>
        <p:spPr>
          <a:xfrm>
            <a:off x="4427704" y="2674751"/>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1</a:t>
            </a:r>
          </a:p>
        </p:txBody>
      </p:sp>
      <p:sp>
        <p:nvSpPr>
          <p:cNvPr id="13" name="Rounded Rectangle 12">
            <a:extLst>
              <a:ext uri="{FF2B5EF4-FFF2-40B4-BE49-F238E27FC236}">
                <a16:creationId xmlns:a16="http://schemas.microsoft.com/office/drawing/2014/main" id="{15CB3F99-E285-AD4E-A669-CF1B4EF60597}"/>
              </a:ext>
            </a:extLst>
          </p:cNvPr>
          <p:cNvSpPr/>
          <p:nvPr/>
        </p:nvSpPr>
        <p:spPr>
          <a:xfrm>
            <a:off x="5293039" y="229006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2</a:t>
            </a:r>
          </a:p>
        </p:txBody>
      </p:sp>
      <p:sp>
        <p:nvSpPr>
          <p:cNvPr id="14" name="Rounded Rectangle 13">
            <a:extLst>
              <a:ext uri="{FF2B5EF4-FFF2-40B4-BE49-F238E27FC236}">
                <a16:creationId xmlns:a16="http://schemas.microsoft.com/office/drawing/2014/main" id="{A6DC95FF-629B-CA41-933D-133EACE10AA0}"/>
              </a:ext>
            </a:extLst>
          </p:cNvPr>
          <p:cNvSpPr/>
          <p:nvPr/>
        </p:nvSpPr>
        <p:spPr>
          <a:xfrm>
            <a:off x="6158373" y="2670260"/>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2</a:t>
            </a:r>
          </a:p>
        </p:txBody>
      </p:sp>
      <p:sp>
        <p:nvSpPr>
          <p:cNvPr id="15" name="Rounded Rectangle 14">
            <a:extLst>
              <a:ext uri="{FF2B5EF4-FFF2-40B4-BE49-F238E27FC236}">
                <a16:creationId xmlns:a16="http://schemas.microsoft.com/office/drawing/2014/main" id="{6A9D9DA1-430C-F442-9578-7937AD5B9358}"/>
              </a:ext>
            </a:extLst>
          </p:cNvPr>
          <p:cNvSpPr/>
          <p:nvPr/>
        </p:nvSpPr>
        <p:spPr>
          <a:xfrm>
            <a:off x="7918933" y="229006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3</a:t>
            </a:r>
          </a:p>
        </p:txBody>
      </p:sp>
      <p:sp>
        <p:nvSpPr>
          <p:cNvPr id="16" name="Rounded Rectangle 15">
            <a:extLst>
              <a:ext uri="{FF2B5EF4-FFF2-40B4-BE49-F238E27FC236}">
                <a16:creationId xmlns:a16="http://schemas.microsoft.com/office/drawing/2014/main" id="{128D088E-DAEB-A94A-BAE4-DCF170275896}"/>
              </a:ext>
            </a:extLst>
          </p:cNvPr>
          <p:cNvSpPr/>
          <p:nvPr/>
        </p:nvSpPr>
        <p:spPr>
          <a:xfrm>
            <a:off x="7053598" y="2670260"/>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3</a:t>
            </a:r>
          </a:p>
        </p:txBody>
      </p:sp>
      <p:sp>
        <p:nvSpPr>
          <p:cNvPr id="35" name="Rounded Rectangle 34">
            <a:extLst>
              <a:ext uri="{FF2B5EF4-FFF2-40B4-BE49-F238E27FC236}">
                <a16:creationId xmlns:a16="http://schemas.microsoft.com/office/drawing/2014/main" id="{61622A9B-0600-8F42-B9D1-773185F2FE3E}"/>
              </a:ext>
            </a:extLst>
          </p:cNvPr>
          <p:cNvSpPr/>
          <p:nvPr/>
        </p:nvSpPr>
        <p:spPr>
          <a:xfrm>
            <a:off x="-1" y="3312679"/>
            <a:ext cx="9143999" cy="98826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3000" b="1" dirty="0">
              <a:solidFill>
                <a:srgbClr val="FF0000"/>
              </a:solidFill>
            </a:endParaRPr>
          </a:p>
        </p:txBody>
      </p:sp>
      <p:sp>
        <p:nvSpPr>
          <p:cNvPr id="38" name="Rounded Rectangle 37">
            <a:extLst>
              <a:ext uri="{FF2B5EF4-FFF2-40B4-BE49-F238E27FC236}">
                <a16:creationId xmlns:a16="http://schemas.microsoft.com/office/drawing/2014/main" id="{5D7BA08E-F658-4C43-ACFF-E483F1C71422}"/>
              </a:ext>
            </a:extLst>
          </p:cNvPr>
          <p:cNvSpPr/>
          <p:nvPr/>
        </p:nvSpPr>
        <p:spPr>
          <a:xfrm>
            <a:off x="3562369" y="343897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1</a:t>
            </a:r>
          </a:p>
        </p:txBody>
      </p:sp>
      <p:sp>
        <p:nvSpPr>
          <p:cNvPr id="39" name="Rounded Rectangle 38">
            <a:extLst>
              <a:ext uri="{FF2B5EF4-FFF2-40B4-BE49-F238E27FC236}">
                <a16:creationId xmlns:a16="http://schemas.microsoft.com/office/drawing/2014/main" id="{BE2BBF2B-130F-5D48-AF19-F62AC36BC394}"/>
              </a:ext>
            </a:extLst>
          </p:cNvPr>
          <p:cNvSpPr/>
          <p:nvPr/>
        </p:nvSpPr>
        <p:spPr>
          <a:xfrm>
            <a:off x="4427704" y="3823662"/>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1</a:t>
            </a:r>
          </a:p>
        </p:txBody>
      </p:sp>
      <p:sp>
        <p:nvSpPr>
          <p:cNvPr id="40" name="Rounded Rectangle 39">
            <a:extLst>
              <a:ext uri="{FF2B5EF4-FFF2-40B4-BE49-F238E27FC236}">
                <a16:creationId xmlns:a16="http://schemas.microsoft.com/office/drawing/2014/main" id="{E7B513C8-8394-1B46-8DC1-B8DECC366ED8}"/>
              </a:ext>
            </a:extLst>
          </p:cNvPr>
          <p:cNvSpPr/>
          <p:nvPr/>
        </p:nvSpPr>
        <p:spPr>
          <a:xfrm>
            <a:off x="5293038" y="343897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2</a:t>
            </a:r>
          </a:p>
        </p:txBody>
      </p:sp>
      <p:sp>
        <p:nvSpPr>
          <p:cNvPr id="41" name="Rounded Rectangle 40">
            <a:extLst>
              <a:ext uri="{FF2B5EF4-FFF2-40B4-BE49-F238E27FC236}">
                <a16:creationId xmlns:a16="http://schemas.microsoft.com/office/drawing/2014/main" id="{FD34DD6A-927E-9648-B84B-AF960332FEEA}"/>
              </a:ext>
            </a:extLst>
          </p:cNvPr>
          <p:cNvSpPr/>
          <p:nvPr/>
        </p:nvSpPr>
        <p:spPr>
          <a:xfrm>
            <a:off x="6158372" y="3819171"/>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2</a:t>
            </a:r>
          </a:p>
        </p:txBody>
      </p:sp>
      <p:sp>
        <p:nvSpPr>
          <p:cNvPr id="42" name="Rounded Rectangle 41">
            <a:extLst>
              <a:ext uri="{FF2B5EF4-FFF2-40B4-BE49-F238E27FC236}">
                <a16:creationId xmlns:a16="http://schemas.microsoft.com/office/drawing/2014/main" id="{71BB0B01-39D3-754F-8B98-C151E93844E8}"/>
              </a:ext>
            </a:extLst>
          </p:cNvPr>
          <p:cNvSpPr/>
          <p:nvPr/>
        </p:nvSpPr>
        <p:spPr>
          <a:xfrm>
            <a:off x="7918932" y="3438979"/>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3</a:t>
            </a:r>
          </a:p>
        </p:txBody>
      </p:sp>
      <p:sp>
        <p:nvSpPr>
          <p:cNvPr id="43" name="Rounded Rectangle 42">
            <a:extLst>
              <a:ext uri="{FF2B5EF4-FFF2-40B4-BE49-F238E27FC236}">
                <a16:creationId xmlns:a16="http://schemas.microsoft.com/office/drawing/2014/main" id="{2035ABB1-56E4-1D47-A2E4-A84CC77CC845}"/>
              </a:ext>
            </a:extLst>
          </p:cNvPr>
          <p:cNvSpPr/>
          <p:nvPr/>
        </p:nvSpPr>
        <p:spPr>
          <a:xfrm>
            <a:off x="7053598" y="3819171"/>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3</a:t>
            </a:r>
          </a:p>
        </p:txBody>
      </p:sp>
      <p:sp>
        <p:nvSpPr>
          <p:cNvPr id="44" name="TextBox 43">
            <a:extLst>
              <a:ext uri="{FF2B5EF4-FFF2-40B4-BE49-F238E27FC236}">
                <a16:creationId xmlns:a16="http://schemas.microsoft.com/office/drawing/2014/main" id="{39CCD90A-1685-054C-8028-2CC462F0A28E}"/>
              </a:ext>
            </a:extLst>
          </p:cNvPr>
          <p:cNvSpPr txBox="1"/>
          <p:nvPr/>
        </p:nvSpPr>
        <p:spPr>
          <a:xfrm>
            <a:off x="8067869" y="4461590"/>
            <a:ext cx="1102226" cy="553998"/>
          </a:xfrm>
          <a:prstGeom prst="rect">
            <a:avLst/>
          </a:prstGeom>
          <a:noFill/>
        </p:spPr>
        <p:txBody>
          <a:bodyPr wrap="square" rtlCol="0">
            <a:spAutoFit/>
          </a:bodyPr>
          <a:lstStyle/>
          <a:p>
            <a:pPr algn="ctr"/>
            <a:r>
              <a:rPr lang="en-US" sz="3000" dirty="0"/>
              <a:t>Time</a:t>
            </a:r>
          </a:p>
        </p:txBody>
      </p:sp>
      <p:sp>
        <p:nvSpPr>
          <p:cNvPr id="45" name="TextBox 44">
            <a:extLst>
              <a:ext uri="{FF2B5EF4-FFF2-40B4-BE49-F238E27FC236}">
                <a16:creationId xmlns:a16="http://schemas.microsoft.com/office/drawing/2014/main" id="{9034FAB7-B5B3-D748-8B7F-529F3888C217}"/>
              </a:ext>
            </a:extLst>
          </p:cNvPr>
          <p:cNvSpPr txBox="1"/>
          <p:nvPr/>
        </p:nvSpPr>
        <p:spPr>
          <a:xfrm>
            <a:off x="5225502" y="1642143"/>
            <a:ext cx="987386" cy="584775"/>
          </a:xfrm>
          <a:prstGeom prst="rect">
            <a:avLst/>
          </a:prstGeom>
          <a:noFill/>
        </p:spPr>
        <p:txBody>
          <a:bodyPr wrap="none" rtlCol="0">
            <a:spAutoFit/>
          </a:bodyPr>
          <a:lstStyle/>
          <a:p>
            <a:r>
              <a:rPr lang="en-US" sz="3200" b="1" dirty="0">
                <a:solidFill>
                  <a:srgbClr val="FF0000"/>
                </a:solidFill>
              </a:rPr>
              <a:t>Wait</a:t>
            </a:r>
          </a:p>
        </p:txBody>
      </p:sp>
      <p:sp>
        <p:nvSpPr>
          <p:cNvPr id="46" name="TextBox 45">
            <a:extLst>
              <a:ext uri="{FF2B5EF4-FFF2-40B4-BE49-F238E27FC236}">
                <a16:creationId xmlns:a16="http://schemas.microsoft.com/office/drawing/2014/main" id="{BBF48B9C-033C-8148-9BB7-8809340EBABB}"/>
              </a:ext>
            </a:extLst>
          </p:cNvPr>
          <p:cNvSpPr txBox="1"/>
          <p:nvPr/>
        </p:nvSpPr>
        <p:spPr>
          <a:xfrm>
            <a:off x="6931547" y="1642143"/>
            <a:ext cx="987386" cy="584775"/>
          </a:xfrm>
          <a:prstGeom prst="rect">
            <a:avLst/>
          </a:prstGeom>
          <a:noFill/>
        </p:spPr>
        <p:txBody>
          <a:bodyPr wrap="none" rtlCol="0">
            <a:spAutoFit/>
          </a:bodyPr>
          <a:lstStyle/>
          <a:p>
            <a:r>
              <a:rPr lang="en-US" sz="3200" b="1" dirty="0">
                <a:solidFill>
                  <a:srgbClr val="FF0000"/>
                </a:solidFill>
              </a:rPr>
              <a:t>Wait</a:t>
            </a:r>
            <a:endParaRPr lang="en-US" sz="2700" b="1" dirty="0">
              <a:solidFill>
                <a:srgbClr val="FF0000"/>
              </a:solidFill>
            </a:endParaRPr>
          </a:p>
        </p:txBody>
      </p:sp>
      <p:sp>
        <p:nvSpPr>
          <p:cNvPr id="49" name="TextBox 48">
            <a:extLst>
              <a:ext uri="{FF2B5EF4-FFF2-40B4-BE49-F238E27FC236}">
                <a16:creationId xmlns:a16="http://schemas.microsoft.com/office/drawing/2014/main" id="{2EA31854-A318-5A48-9B85-B8D62E2420F2}"/>
              </a:ext>
            </a:extLst>
          </p:cNvPr>
          <p:cNvSpPr txBox="1"/>
          <p:nvPr/>
        </p:nvSpPr>
        <p:spPr>
          <a:xfrm>
            <a:off x="-180638" y="2154321"/>
            <a:ext cx="3368390" cy="1015663"/>
          </a:xfrm>
          <a:prstGeom prst="rect">
            <a:avLst/>
          </a:prstGeom>
          <a:noFill/>
        </p:spPr>
        <p:txBody>
          <a:bodyPr wrap="square" rtlCol="0">
            <a:spAutoFit/>
          </a:bodyPr>
          <a:lstStyle/>
          <a:p>
            <a:pPr algn="ctr"/>
            <a:r>
              <a:rPr lang="en-US" sz="3000" b="1" dirty="0">
                <a:solidFill>
                  <a:srgbClr val="FF0000"/>
                </a:solidFill>
              </a:rPr>
              <a:t>Counter-Atomicity</a:t>
            </a:r>
          </a:p>
          <a:p>
            <a:pPr algn="ctr"/>
            <a:r>
              <a:rPr lang="en-US" sz="3000" b="1" dirty="0">
                <a:solidFill>
                  <a:srgbClr val="FF0000"/>
                </a:solidFill>
              </a:rPr>
              <a:t>(Worst Case)</a:t>
            </a:r>
          </a:p>
        </p:txBody>
      </p:sp>
      <p:sp>
        <p:nvSpPr>
          <p:cNvPr id="50" name="TextBox 49">
            <a:extLst>
              <a:ext uri="{FF2B5EF4-FFF2-40B4-BE49-F238E27FC236}">
                <a16:creationId xmlns:a16="http://schemas.microsoft.com/office/drawing/2014/main" id="{10879685-A2AB-1C45-81F8-7B3413A2F74A}"/>
              </a:ext>
            </a:extLst>
          </p:cNvPr>
          <p:cNvSpPr txBox="1"/>
          <p:nvPr/>
        </p:nvSpPr>
        <p:spPr>
          <a:xfrm>
            <a:off x="-23670" y="3542172"/>
            <a:ext cx="4018706" cy="553998"/>
          </a:xfrm>
          <a:prstGeom prst="rect">
            <a:avLst/>
          </a:prstGeom>
          <a:noFill/>
        </p:spPr>
        <p:txBody>
          <a:bodyPr wrap="square" rtlCol="0">
            <a:spAutoFit/>
          </a:bodyPr>
          <a:lstStyle/>
          <a:p>
            <a:r>
              <a:rPr lang="en-US" sz="3000" b="1" dirty="0">
                <a:solidFill>
                  <a:schemeClr val="accent6">
                    <a:lumMod val="75000"/>
                  </a:schemeClr>
                </a:solidFill>
              </a:rPr>
              <a:t>No Counter-Atomicity</a:t>
            </a:r>
          </a:p>
        </p:txBody>
      </p:sp>
      <p:sp>
        <p:nvSpPr>
          <p:cNvPr id="51" name="Rounded Rectangle 50">
            <a:extLst>
              <a:ext uri="{FF2B5EF4-FFF2-40B4-BE49-F238E27FC236}">
                <a16:creationId xmlns:a16="http://schemas.microsoft.com/office/drawing/2014/main" id="{FA22881F-F2F7-FB4D-BB8A-8B28CDBC9F52}"/>
              </a:ext>
            </a:extLst>
          </p:cNvPr>
          <p:cNvSpPr/>
          <p:nvPr/>
        </p:nvSpPr>
        <p:spPr>
          <a:xfrm>
            <a:off x="4326259" y="4629667"/>
            <a:ext cx="865334" cy="363722"/>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chemeClr val="tx1"/>
              </a:solidFill>
            </a:endParaRPr>
          </a:p>
        </p:txBody>
      </p:sp>
      <p:sp>
        <p:nvSpPr>
          <p:cNvPr id="52" name="Rounded Rectangle 51">
            <a:extLst>
              <a:ext uri="{FF2B5EF4-FFF2-40B4-BE49-F238E27FC236}">
                <a16:creationId xmlns:a16="http://schemas.microsoft.com/office/drawing/2014/main" id="{A5917A6A-AF8B-AB42-997B-096A4AB156BE}"/>
              </a:ext>
            </a:extLst>
          </p:cNvPr>
          <p:cNvSpPr/>
          <p:nvPr/>
        </p:nvSpPr>
        <p:spPr>
          <a:xfrm>
            <a:off x="794041" y="4637923"/>
            <a:ext cx="865334" cy="36372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dirty="0">
              <a:solidFill>
                <a:schemeClr val="tx1"/>
              </a:solidFill>
            </a:endParaRPr>
          </a:p>
        </p:txBody>
      </p:sp>
      <p:sp>
        <p:nvSpPr>
          <p:cNvPr id="53" name="TextBox 52">
            <a:extLst>
              <a:ext uri="{FF2B5EF4-FFF2-40B4-BE49-F238E27FC236}">
                <a16:creationId xmlns:a16="http://schemas.microsoft.com/office/drawing/2014/main" id="{1E7E8F36-EF56-8C4D-8178-F89EBAB2838D}"/>
              </a:ext>
            </a:extLst>
          </p:cNvPr>
          <p:cNvSpPr txBox="1"/>
          <p:nvPr/>
        </p:nvSpPr>
        <p:spPr>
          <a:xfrm>
            <a:off x="1800227" y="4555253"/>
            <a:ext cx="2228353" cy="553998"/>
          </a:xfrm>
          <a:prstGeom prst="rect">
            <a:avLst/>
          </a:prstGeom>
          <a:noFill/>
        </p:spPr>
        <p:txBody>
          <a:bodyPr wrap="square" rtlCol="0">
            <a:spAutoFit/>
          </a:bodyPr>
          <a:lstStyle/>
          <a:p>
            <a:r>
              <a:rPr lang="en-US" sz="3000" b="1" dirty="0">
                <a:solidFill>
                  <a:schemeClr val="accent1">
                    <a:lumMod val="75000"/>
                  </a:schemeClr>
                </a:solidFill>
              </a:rPr>
              <a:t>Data Write</a:t>
            </a:r>
          </a:p>
        </p:txBody>
      </p:sp>
      <p:sp>
        <p:nvSpPr>
          <p:cNvPr id="54" name="TextBox 53">
            <a:extLst>
              <a:ext uri="{FF2B5EF4-FFF2-40B4-BE49-F238E27FC236}">
                <a16:creationId xmlns:a16="http://schemas.microsoft.com/office/drawing/2014/main" id="{D2F9D14A-4A85-9646-9D26-42D48CCFC1F4}"/>
              </a:ext>
            </a:extLst>
          </p:cNvPr>
          <p:cNvSpPr txBox="1"/>
          <p:nvPr/>
        </p:nvSpPr>
        <p:spPr>
          <a:xfrm>
            <a:off x="5332445" y="4554887"/>
            <a:ext cx="2735424" cy="553998"/>
          </a:xfrm>
          <a:prstGeom prst="rect">
            <a:avLst/>
          </a:prstGeom>
          <a:noFill/>
        </p:spPr>
        <p:txBody>
          <a:bodyPr wrap="square" rtlCol="0">
            <a:spAutoFit/>
          </a:bodyPr>
          <a:lstStyle/>
          <a:p>
            <a:r>
              <a:rPr lang="en-US" sz="3000" b="1" dirty="0">
                <a:solidFill>
                  <a:schemeClr val="accent1">
                    <a:lumMod val="75000"/>
                  </a:schemeClr>
                </a:solidFill>
              </a:rPr>
              <a:t>Counter Write</a:t>
            </a:r>
          </a:p>
        </p:txBody>
      </p:sp>
      <p:sp>
        <p:nvSpPr>
          <p:cNvPr id="61" name="Rounded Rectangle 60">
            <a:extLst>
              <a:ext uri="{FF2B5EF4-FFF2-40B4-BE49-F238E27FC236}">
                <a16:creationId xmlns:a16="http://schemas.microsoft.com/office/drawing/2014/main" id="{6BBEE77A-5151-194C-A3D0-52C1A93A71C5}"/>
              </a:ext>
            </a:extLst>
          </p:cNvPr>
          <p:cNvSpPr/>
          <p:nvPr/>
        </p:nvSpPr>
        <p:spPr>
          <a:xfrm>
            <a:off x="1" y="5536355"/>
            <a:ext cx="9143999" cy="63619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800" b="1" dirty="0">
                <a:solidFill>
                  <a:schemeClr val="accent6">
                    <a:lumMod val="75000"/>
                  </a:schemeClr>
                </a:solidFill>
              </a:rPr>
              <a:t>Allows reordering, coalescing and buffering </a:t>
            </a:r>
          </a:p>
        </p:txBody>
      </p:sp>
      <p:sp>
        <p:nvSpPr>
          <p:cNvPr id="62" name="Rounded Rectangle 61">
            <a:extLst>
              <a:ext uri="{FF2B5EF4-FFF2-40B4-BE49-F238E27FC236}">
                <a16:creationId xmlns:a16="http://schemas.microsoft.com/office/drawing/2014/main" id="{9D5D08DF-A5E2-B541-B642-31DAC4B3A325}"/>
              </a:ext>
            </a:extLst>
          </p:cNvPr>
          <p:cNvSpPr/>
          <p:nvPr/>
        </p:nvSpPr>
        <p:spPr>
          <a:xfrm>
            <a:off x="1" y="5536355"/>
            <a:ext cx="9143999" cy="636197"/>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800" b="1" dirty="0">
                <a:solidFill>
                  <a:srgbClr val="FF0000"/>
                </a:solidFill>
              </a:rPr>
              <a:t>Serialize writes in the worst case</a:t>
            </a:r>
          </a:p>
        </p:txBody>
      </p:sp>
      <p:sp>
        <p:nvSpPr>
          <p:cNvPr id="63" name="Rectangle 62">
            <a:extLst>
              <a:ext uri="{FF2B5EF4-FFF2-40B4-BE49-F238E27FC236}">
                <a16:creationId xmlns:a16="http://schemas.microsoft.com/office/drawing/2014/main" id="{48B701EB-385E-6B49-8F4D-46FFDE2DA7B5}"/>
              </a:ext>
            </a:extLst>
          </p:cNvPr>
          <p:cNvSpPr/>
          <p:nvPr/>
        </p:nvSpPr>
        <p:spPr>
          <a:xfrm>
            <a:off x="5577677" y="3324631"/>
            <a:ext cx="3206589" cy="988266"/>
          </a:xfrm>
          <a:prstGeom prst="rect">
            <a:avLst/>
          </a:prstGeom>
          <a:solidFill>
            <a:schemeClr val="accent6">
              <a:lumMod val="7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TIME SAVED</a:t>
            </a:r>
          </a:p>
        </p:txBody>
      </p:sp>
    </p:spTree>
    <p:extLst>
      <p:ext uri="{BB962C8B-B14F-4D97-AF65-F5344CB8AC3E}">
        <p14:creationId xmlns:p14="http://schemas.microsoft.com/office/powerpoint/2010/main" val="130330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linds(horizontal)">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par>
                          <p:cTn id="54" fill="hold">
                            <p:stCondLst>
                              <p:cond delay="0"/>
                            </p:stCondLst>
                            <p:childTnLst>
                              <p:par>
                                <p:cTn id="55" presetID="0" presetClass="path" presetSubtype="0" accel="50000" decel="50000" fill="hold" grpId="1" nodeType="afterEffect">
                                  <p:stCondLst>
                                    <p:cond delay="0"/>
                                  </p:stCondLst>
                                  <p:childTnLst>
                                    <p:animMotion origin="layout" path="M -3.125E-6 4.81481E-6 L -0.17994 -0.01389 " pathEditMode="relative" rAng="0" ptsTypes="AA">
                                      <p:cBhvr>
                                        <p:cTn id="56" dur="2000" fill="hold"/>
                                        <p:tgtEl>
                                          <p:spTgt spid="41"/>
                                        </p:tgtEl>
                                        <p:attrNameLst>
                                          <p:attrName>ppt_x</p:attrName>
                                          <p:attrName>ppt_y</p:attrName>
                                        </p:attrNameLst>
                                      </p:cBhvr>
                                      <p:rCtr x="-8997" y="-694"/>
                                    </p:animMotion>
                                  </p:childTnLst>
                                </p:cTn>
                              </p:par>
                              <p:par>
                                <p:cTn id="57" presetID="0" presetClass="path" presetSubtype="0" accel="50000" decel="50000" fill="hold" grpId="1" nodeType="withEffect">
                                  <p:stCondLst>
                                    <p:cond delay="0"/>
                                  </p:stCondLst>
                                  <p:childTnLst>
                                    <p:animMotion origin="layout" path="M -8.33333E-7 -2.59259E-6 L -0.2681 -0.02592 " pathEditMode="relative" rAng="0" ptsTypes="AA">
                                      <p:cBhvr>
                                        <p:cTn id="58" dur="2000" fill="hold"/>
                                        <p:tgtEl>
                                          <p:spTgt spid="43"/>
                                        </p:tgtEl>
                                        <p:attrNameLst>
                                          <p:attrName>ppt_x</p:attrName>
                                          <p:attrName>ppt_y</p:attrName>
                                        </p:attrNameLst>
                                      </p:cBhvr>
                                      <p:rCtr x="-13438" y="-1319"/>
                                    </p:animMotion>
                                  </p:childTnLst>
                                </p:cTn>
                              </p:par>
                              <p:par>
                                <p:cTn id="59" presetID="0" presetClass="path" presetSubtype="0" accel="50000" decel="50000" fill="hold" grpId="1" nodeType="withEffect">
                                  <p:stCondLst>
                                    <p:cond delay="0"/>
                                  </p:stCondLst>
                                  <p:childTnLst>
                                    <p:animMotion origin="layout" path="M 0.00156 0.00116 L -0.17982 -0.01273 " pathEditMode="relative" rAng="0" ptsTypes="AA">
                                      <p:cBhvr>
                                        <p:cTn id="60" dur="2000" fill="hold"/>
                                        <p:tgtEl>
                                          <p:spTgt spid="40"/>
                                        </p:tgtEl>
                                        <p:attrNameLst>
                                          <p:attrName>ppt_x</p:attrName>
                                          <p:attrName>ppt_y</p:attrName>
                                        </p:attrNameLst>
                                      </p:cBhvr>
                                      <p:rCtr x="-9076" y="-694"/>
                                    </p:animMotion>
                                  </p:childTnLst>
                                </p:cTn>
                              </p:par>
                              <p:par>
                                <p:cTn id="61" presetID="0" presetClass="path" presetSubtype="0" accel="50000" decel="50000" fill="hold" grpId="1" nodeType="withEffect">
                                  <p:stCondLst>
                                    <p:cond delay="0"/>
                                  </p:stCondLst>
                                  <p:childTnLst>
                                    <p:animMotion origin="layout" path="M -1.25E-6 1.85185E-6 L -0.45807 -0.02408 " pathEditMode="relative" rAng="0" ptsTypes="AA">
                                      <p:cBhvr>
                                        <p:cTn id="62" dur="2000" fill="hold"/>
                                        <p:tgtEl>
                                          <p:spTgt spid="42"/>
                                        </p:tgtEl>
                                        <p:attrNameLst>
                                          <p:attrName>ppt_x</p:attrName>
                                          <p:attrName>ppt_y</p:attrName>
                                        </p:attrNameLst>
                                      </p:cBhvr>
                                      <p:rCtr x="-22904" y="-1204"/>
                                    </p:animMotion>
                                  </p:childTnLst>
                                </p:cTn>
                              </p:par>
                            </p:childTnLst>
                          </p:cTn>
                        </p:par>
                        <p:par>
                          <p:cTn id="63" fill="hold">
                            <p:stCondLst>
                              <p:cond delay="2000"/>
                            </p:stCondLst>
                            <p:childTnLst>
                              <p:par>
                                <p:cTn id="64" presetID="12" presetClass="entr" presetSubtype="2" fill="hold" grpId="0" nodeType="afterEffect">
                                  <p:stCondLst>
                                    <p:cond delay="0"/>
                                  </p:stCondLst>
                                  <p:childTnLst>
                                    <p:set>
                                      <p:cBhvr>
                                        <p:cTn id="65" dur="1" fill="hold">
                                          <p:stCondLst>
                                            <p:cond delay="0"/>
                                          </p:stCondLst>
                                        </p:cTn>
                                        <p:tgtEl>
                                          <p:spTgt spid="63"/>
                                        </p:tgtEl>
                                        <p:attrNameLst>
                                          <p:attrName>style.visibility</p:attrName>
                                        </p:attrNameLst>
                                      </p:cBhvr>
                                      <p:to>
                                        <p:strVal val="visible"/>
                                      </p:to>
                                    </p:set>
                                    <p:anim calcmode="lin" valueType="num">
                                      <p:cBhvr additive="base">
                                        <p:cTn id="66" dur="500"/>
                                        <p:tgtEl>
                                          <p:spTgt spid="63"/>
                                        </p:tgtEl>
                                        <p:attrNameLst>
                                          <p:attrName>ppt_x</p:attrName>
                                        </p:attrNameLst>
                                      </p:cBhvr>
                                      <p:tavLst>
                                        <p:tav tm="0">
                                          <p:val>
                                            <p:strVal val="#ppt_x+#ppt_w*1.125000"/>
                                          </p:val>
                                        </p:tav>
                                        <p:tav tm="100000">
                                          <p:val>
                                            <p:strVal val="#ppt_x"/>
                                          </p:val>
                                        </p:tav>
                                      </p:tavLst>
                                    </p:anim>
                                    <p:animEffect transition="in" filter="wipe(left)">
                                      <p:cBhvr>
                                        <p:cTn id="67" dur="50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blinds(horizontal)">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38" grpId="0" animBg="1"/>
      <p:bldP spid="39" grpId="0" animBg="1"/>
      <p:bldP spid="40" grpId="0" animBg="1"/>
      <p:bldP spid="40" grpId="1" animBg="1"/>
      <p:bldP spid="41" grpId="0" animBg="1"/>
      <p:bldP spid="41" grpId="1" animBg="1"/>
      <p:bldP spid="42" grpId="0" animBg="1"/>
      <p:bldP spid="42" grpId="1" animBg="1"/>
      <p:bldP spid="43" grpId="0" animBg="1"/>
      <p:bldP spid="43" grpId="1" animBg="1"/>
      <p:bldP spid="45" grpId="0"/>
      <p:bldP spid="46" grpId="0"/>
      <p:bldP spid="61" grpId="0" animBg="1"/>
      <p:bldP spid="62" grpId="0" animBg="1"/>
      <p:bldP spid="62" grpId="1" animBg="1"/>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2BC9-13D0-3E4D-A712-1FBD8C653672}"/>
              </a:ext>
            </a:extLst>
          </p:cNvPr>
          <p:cNvSpPr>
            <a:spLocks noGrp="1"/>
          </p:cNvSpPr>
          <p:nvPr>
            <p:ph type="title"/>
          </p:nvPr>
        </p:nvSpPr>
        <p:spPr>
          <a:xfrm>
            <a:off x="359782" y="263979"/>
            <a:ext cx="10163480" cy="1325563"/>
          </a:xfrm>
        </p:spPr>
        <p:txBody>
          <a:bodyPr>
            <a:normAutofit/>
          </a:bodyPr>
          <a:lstStyle/>
          <a:p>
            <a:r>
              <a:rPr lang="en-US" sz="4000" b="1" dirty="0"/>
              <a:t>OVERHEAD FROM COUNTER-ATOMICITY</a:t>
            </a:r>
          </a:p>
        </p:txBody>
      </p:sp>
      <p:sp>
        <p:nvSpPr>
          <p:cNvPr id="4" name="Slide Number Placeholder 3">
            <a:extLst>
              <a:ext uri="{FF2B5EF4-FFF2-40B4-BE49-F238E27FC236}">
                <a16:creationId xmlns:a16="http://schemas.microsoft.com/office/drawing/2014/main" id="{0D87DC46-3BC8-5841-94F7-B87AA72F5F36}"/>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5" name="Rounded Rectangle 4">
            <a:extLst>
              <a:ext uri="{FF2B5EF4-FFF2-40B4-BE49-F238E27FC236}">
                <a16:creationId xmlns:a16="http://schemas.microsoft.com/office/drawing/2014/main" id="{1A5C567C-F3C1-C745-8430-E8BA074DC026}"/>
              </a:ext>
            </a:extLst>
          </p:cNvPr>
          <p:cNvSpPr/>
          <p:nvPr/>
        </p:nvSpPr>
        <p:spPr>
          <a:xfrm>
            <a:off x="1" y="2332036"/>
            <a:ext cx="9143999" cy="1221392"/>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28625" indent="-428625">
              <a:buFont typeface="Arial" panose="020B0604020202020204" pitchFamily="34" charset="0"/>
              <a:buChar char="•"/>
            </a:pPr>
            <a:r>
              <a:rPr lang="en-US" sz="3200" b="1" dirty="0">
                <a:solidFill>
                  <a:schemeClr val="accent1">
                    <a:lumMod val="75000"/>
                  </a:schemeClr>
                </a:solidFill>
              </a:rPr>
              <a:t>Incurs</a:t>
            </a:r>
            <a:r>
              <a:rPr lang="en-US" sz="3200" b="1" dirty="0">
                <a:solidFill>
                  <a:schemeClr val="accent5">
                    <a:lumMod val="75000"/>
                  </a:schemeClr>
                </a:solidFill>
              </a:rPr>
              <a:t> </a:t>
            </a:r>
            <a:r>
              <a:rPr lang="en-US" sz="3200" b="1" dirty="0">
                <a:solidFill>
                  <a:srgbClr val="FF0000"/>
                </a:solidFill>
              </a:rPr>
              <a:t>2X write traffic</a:t>
            </a:r>
            <a:r>
              <a:rPr lang="en-US" sz="3200" b="1" dirty="0">
                <a:solidFill>
                  <a:schemeClr val="accent5">
                    <a:lumMod val="75000"/>
                  </a:schemeClr>
                </a:solidFill>
              </a:rPr>
              <a:t> </a:t>
            </a:r>
            <a:r>
              <a:rPr lang="en-US" sz="3200" b="1" dirty="0">
                <a:solidFill>
                  <a:schemeClr val="accent1">
                    <a:lumMod val="75000"/>
                  </a:schemeClr>
                </a:solidFill>
              </a:rPr>
              <a:t>due to counter write back</a:t>
            </a:r>
            <a:endParaRPr lang="en-US" sz="3200" b="1" dirty="0">
              <a:solidFill>
                <a:schemeClr val="accent5">
                  <a:lumMod val="75000"/>
                </a:schemeClr>
              </a:solidFill>
            </a:endParaRPr>
          </a:p>
          <a:p>
            <a:pPr marL="428625" indent="-428625">
              <a:buFont typeface="Arial" panose="020B0604020202020204" pitchFamily="34" charset="0"/>
              <a:buChar char="•"/>
            </a:pPr>
            <a:r>
              <a:rPr lang="en-US" sz="3200" b="1" dirty="0">
                <a:solidFill>
                  <a:schemeClr val="accent1">
                    <a:lumMod val="75000"/>
                  </a:schemeClr>
                </a:solidFill>
              </a:rPr>
              <a:t>Incomplete write access </a:t>
            </a:r>
            <a:r>
              <a:rPr lang="en-US" sz="3200" b="1" dirty="0">
                <a:solidFill>
                  <a:srgbClr val="FF0000"/>
                </a:solidFill>
              </a:rPr>
              <a:t>blocks</a:t>
            </a:r>
            <a:r>
              <a:rPr lang="en-US" sz="3200" b="1" dirty="0">
                <a:solidFill>
                  <a:schemeClr val="accent5">
                    <a:lumMod val="75000"/>
                  </a:schemeClr>
                </a:solidFill>
              </a:rPr>
              <a:t> </a:t>
            </a:r>
            <a:r>
              <a:rPr lang="en-US" sz="3200" b="1" dirty="0">
                <a:solidFill>
                  <a:schemeClr val="accent1">
                    <a:lumMod val="75000"/>
                  </a:schemeClr>
                </a:solidFill>
              </a:rPr>
              <a:t>dependent writes</a:t>
            </a:r>
          </a:p>
        </p:txBody>
      </p:sp>
      <p:sp>
        <p:nvSpPr>
          <p:cNvPr id="7" name="Rounded Rectangle 6">
            <a:extLst>
              <a:ext uri="{FF2B5EF4-FFF2-40B4-BE49-F238E27FC236}">
                <a16:creationId xmlns:a16="http://schemas.microsoft.com/office/drawing/2014/main" id="{32926532-C8D1-AD46-94EF-86DF64789853}"/>
              </a:ext>
            </a:extLst>
          </p:cNvPr>
          <p:cNvSpPr/>
          <p:nvPr/>
        </p:nvSpPr>
        <p:spPr>
          <a:xfrm>
            <a:off x="1" y="4366727"/>
            <a:ext cx="9143999" cy="103880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accent1">
                    <a:lumMod val="75000"/>
                  </a:schemeClr>
                </a:solidFill>
              </a:rPr>
              <a:t>We refer to the design that enforce</a:t>
            </a:r>
            <a:r>
              <a:rPr lang="en-US" sz="3200" b="1" dirty="0">
                <a:solidFill>
                  <a:schemeClr val="accent5">
                    <a:lumMod val="75000"/>
                  </a:schemeClr>
                </a:solidFill>
              </a:rPr>
              <a:t> </a:t>
            </a:r>
            <a:r>
              <a:rPr lang="en-US" sz="3200" b="1" dirty="0">
                <a:solidFill>
                  <a:schemeClr val="accent2">
                    <a:lumMod val="75000"/>
                  </a:schemeClr>
                </a:solidFill>
              </a:rPr>
              <a:t>all</a:t>
            </a:r>
            <a:r>
              <a:rPr lang="en-US" sz="3200" b="1" dirty="0">
                <a:solidFill>
                  <a:schemeClr val="accent5">
                    <a:lumMod val="75000"/>
                  </a:schemeClr>
                </a:solidFill>
              </a:rPr>
              <a:t> </a:t>
            </a:r>
            <a:r>
              <a:rPr lang="en-US" sz="3200" b="1" dirty="0">
                <a:solidFill>
                  <a:schemeClr val="accent1">
                    <a:lumMod val="75000"/>
                  </a:schemeClr>
                </a:solidFill>
              </a:rPr>
              <a:t>writes </a:t>
            </a:r>
          </a:p>
          <a:p>
            <a:pPr algn="ctr"/>
            <a:r>
              <a:rPr lang="en-US" sz="3200" b="1" dirty="0">
                <a:solidFill>
                  <a:schemeClr val="accent1">
                    <a:lumMod val="75000"/>
                  </a:schemeClr>
                </a:solidFill>
              </a:rPr>
              <a:t>counter-atomic as</a:t>
            </a:r>
            <a:r>
              <a:rPr lang="en-US" sz="3200" b="1" dirty="0">
                <a:solidFill>
                  <a:schemeClr val="accent5">
                    <a:lumMod val="75000"/>
                  </a:schemeClr>
                </a:solidFill>
              </a:rPr>
              <a:t> </a:t>
            </a:r>
            <a:r>
              <a:rPr lang="en-US" sz="3200" b="1" dirty="0">
                <a:solidFill>
                  <a:schemeClr val="accent2">
                    <a:lumMod val="75000"/>
                  </a:schemeClr>
                </a:solidFill>
              </a:rPr>
              <a:t>full counter-atomicity</a:t>
            </a:r>
          </a:p>
        </p:txBody>
      </p:sp>
    </p:spTree>
    <p:extLst>
      <p:ext uri="{BB962C8B-B14F-4D97-AF65-F5344CB8AC3E}">
        <p14:creationId xmlns:p14="http://schemas.microsoft.com/office/powerpoint/2010/main" val="204875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D46F81-AE78-4243-AF57-82F827582EB9}"/>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7" name="Rounded Rectangle 4">
            <a:extLst>
              <a:ext uri="{FF2B5EF4-FFF2-40B4-BE49-F238E27FC236}">
                <a16:creationId xmlns:a16="http://schemas.microsoft.com/office/drawing/2014/main" id="{E8669762-9823-43C1-91A6-64303EE10BFF}"/>
              </a:ext>
            </a:extLst>
          </p:cNvPr>
          <p:cNvSpPr/>
          <p:nvPr/>
        </p:nvSpPr>
        <p:spPr>
          <a:xfrm>
            <a:off x="1" y="3680802"/>
            <a:ext cx="9143999" cy="123779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endParaRPr lang="en-US" sz="3750" b="1" dirty="0">
              <a:solidFill>
                <a:schemeClr val="accent1">
                  <a:lumMod val="75000"/>
                </a:schemeClr>
              </a:solidFill>
            </a:endParaRPr>
          </a:p>
        </p:txBody>
      </p:sp>
      <p:sp>
        <p:nvSpPr>
          <p:cNvPr id="3" name="Rectangle 2">
            <a:extLst>
              <a:ext uri="{FF2B5EF4-FFF2-40B4-BE49-F238E27FC236}">
                <a16:creationId xmlns:a16="http://schemas.microsoft.com/office/drawing/2014/main" id="{6280A6EC-7852-465F-B881-0976F9EA5508}"/>
              </a:ext>
            </a:extLst>
          </p:cNvPr>
          <p:cNvSpPr/>
          <p:nvPr/>
        </p:nvSpPr>
        <p:spPr>
          <a:xfrm>
            <a:off x="1417871" y="3754936"/>
            <a:ext cx="6465808" cy="1089529"/>
          </a:xfrm>
          <a:prstGeom prst="rect">
            <a:avLst/>
          </a:prstGeom>
        </p:spPr>
        <p:txBody>
          <a:bodyPr wrap="none">
            <a:spAutoFit/>
          </a:bodyPr>
          <a:lstStyle/>
          <a:p>
            <a:pPr algn="ctr">
              <a:lnSpc>
                <a:spcPct val="80000"/>
              </a:lnSpc>
            </a:pPr>
            <a:r>
              <a:rPr lang="en-US" sz="4000" b="1" dirty="0">
                <a:solidFill>
                  <a:schemeClr val="accent1">
                    <a:lumMod val="75000"/>
                  </a:schemeClr>
                </a:solidFill>
              </a:rPr>
              <a:t>Is there any way to reduce </a:t>
            </a:r>
          </a:p>
          <a:p>
            <a:pPr algn="ctr">
              <a:lnSpc>
                <a:spcPct val="80000"/>
              </a:lnSpc>
            </a:pPr>
            <a:r>
              <a:rPr lang="en-US" sz="4000" b="1" dirty="0">
                <a:solidFill>
                  <a:schemeClr val="accent1">
                    <a:lumMod val="75000"/>
                  </a:schemeClr>
                </a:solidFill>
              </a:rPr>
              <a:t>counter-atomicity overhead ?</a:t>
            </a:r>
          </a:p>
        </p:txBody>
      </p:sp>
      <p:pic>
        <p:nvPicPr>
          <p:cNvPr id="1026" name="Picture 2" descr="https://saulhayes.files.wordpress.com/2012/12/stick-man-question-mark-icon-logo.jpg?w=347">
            <a:extLst>
              <a:ext uri="{FF2B5EF4-FFF2-40B4-BE49-F238E27FC236}">
                <a16:creationId xmlns:a16="http://schemas.microsoft.com/office/drawing/2014/main" id="{EA6A75EB-5C2E-4F02-B453-F18A80E24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5706" y="865590"/>
            <a:ext cx="2430139" cy="242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33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94937-8F19-432B-B91B-29A41A1EA26A}"/>
              </a:ext>
            </a:extLst>
          </p:cNvPr>
          <p:cNvSpPr>
            <a:spLocks noGrp="1"/>
          </p:cNvSpPr>
          <p:nvPr>
            <p:ph type="sldNum" sz="quarter" idx="12"/>
          </p:nvPr>
        </p:nvSpPr>
        <p:spPr/>
        <p:txBody>
          <a:bodyPr/>
          <a:lstStyle/>
          <a:p>
            <a:fld id="{330EA680-D336-4FF7-8B7A-9848BB0A1C32}" type="slidenum">
              <a:rPr lang="en-US" smtClean="0"/>
              <a:t>23</a:t>
            </a:fld>
            <a:endParaRPr lang="en-US"/>
          </a:p>
        </p:txBody>
      </p:sp>
      <p:grpSp>
        <p:nvGrpSpPr>
          <p:cNvPr id="2" name="Group 1">
            <a:extLst>
              <a:ext uri="{FF2B5EF4-FFF2-40B4-BE49-F238E27FC236}">
                <a16:creationId xmlns:a16="http://schemas.microsoft.com/office/drawing/2014/main" id="{E1686D13-47C5-4220-8194-1CA9B574F14A}"/>
              </a:ext>
            </a:extLst>
          </p:cNvPr>
          <p:cNvGrpSpPr/>
          <p:nvPr/>
        </p:nvGrpSpPr>
        <p:grpSpPr>
          <a:xfrm>
            <a:off x="1" y="1039781"/>
            <a:ext cx="9144000" cy="4778438"/>
            <a:chOff x="1776595" y="597715"/>
            <a:chExt cx="8811491" cy="4962424"/>
          </a:xfrm>
        </p:grpSpPr>
        <p:sp>
          <p:nvSpPr>
            <p:cNvPr id="6" name="Rectangle 5">
              <a:extLst>
                <a:ext uri="{FF2B5EF4-FFF2-40B4-BE49-F238E27FC236}">
                  <a16:creationId xmlns:a16="http://schemas.microsoft.com/office/drawing/2014/main" id="{16CC3E67-05E4-D447-B3F1-1026235FC7A6}"/>
                </a:ext>
              </a:extLst>
            </p:cNvPr>
            <p:cNvSpPr/>
            <p:nvPr/>
          </p:nvSpPr>
          <p:spPr>
            <a:xfrm>
              <a:off x="1776595" y="2051067"/>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COUNTER-ATOMICITY</a:t>
              </a:r>
              <a:endParaRPr lang="en-US" sz="3600" b="1" dirty="0">
                <a:solidFill>
                  <a:schemeClr val="bg1"/>
                </a:solidFill>
              </a:endParaRPr>
            </a:p>
          </p:txBody>
        </p:sp>
        <p:sp>
          <p:nvSpPr>
            <p:cNvPr id="11" name="Rectangle 10">
              <a:extLst>
                <a:ext uri="{FF2B5EF4-FFF2-40B4-BE49-F238E27FC236}">
                  <a16:creationId xmlns:a16="http://schemas.microsoft.com/office/drawing/2014/main" id="{9487182E-74E9-2F4A-92F9-AB15CAD2AC9C}"/>
                </a:ext>
              </a:extLst>
            </p:cNvPr>
            <p:cNvSpPr/>
            <p:nvPr/>
          </p:nvSpPr>
          <p:spPr>
            <a:xfrm>
              <a:off x="1776595" y="2774786"/>
              <a:ext cx="8811490" cy="133685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KEY OBSERVATION</a:t>
              </a:r>
            </a:p>
            <a:p>
              <a:pPr algn="ctr">
                <a:lnSpc>
                  <a:spcPts val="3600"/>
                </a:lnSpc>
              </a:pPr>
              <a:r>
                <a:rPr lang="en-US" sz="3600" b="1" dirty="0">
                  <a:solidFill>
                    <a:schemeClr val="accent2"/>
                  </a:solidFill>
                </a:rPr>
                <a:t>Not all writes need to be counter-atomic</a:t>
              </a:r>
            </a:p>
          </p:txBody>
        </p:sp>
        <p:sp>
          <p:nvSpPr>
            <p:cNvPr id="12" name="Rectangle 11">
              <a:extLst>
                <a:ext uri="{FF2B5EF4-FFF2-40B4-BE49-F238E27FC236}">
                  <a16:creationId xmlns:a16="http://schemas.microsoft.com/office/drawing/2014/main" id="{B260C635-2B21-DB4D-89E3-AAC3F6254159}"/>
                </a:ext>
              </a:extLst>
            </p:cNvPr>
            <p:cNvSpPr/>
            <p:nvPr/>
          </p:nvSpPr>
          <p:spPr>
            <a:xfrm>
              <a:off x="1776596" y="4204720"/>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SELECTIVE COUNTER ATOMICITY</a:t>
              </a:r>
            </a:p>
          </p:txBody>
        </p:sp>
        <p:sp>
          <p:nvSpPr>
            <p:cNvPr id="8" name="Rectangle 7">
              <a:extLst>
                <a:ext uri="{FF2B5EF4-FFF2-40B4-BE49-F238E27FC236}">
                  <a16:creationId xmlns:a16="http://schemas.microsoft.com/office/drawing/2014/main" id="{0FED1CF2-E611-FB43-AA97-2022D9AEB49B}"/>
                </a:ext>
              </a:extLst>
            </p:cNvPr>
            <p:cNvSpPr/>
            <p:nvPr/>
          </p:nvSpPr>
          <p:spPr>
            <a:xfrm>
              <a:off x="1776596" y="4928437"/>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EVALUATION</a:t>
              </a:r>
            </a:p>
          </p:txBody>
        </p:sp>
        <p:sp>
          <p:nvSpPr>
            <p:cNvPr id="10" name="Rectangle 9">
              <a:extLst>
                <a:ext uri="{FF2B5EF4-FFF2-40B4-BE49-F238E27FC236}">
                  <a16:creationId xmlns:a16="http://schemas.microsoft.com/office/drawing/2014/main" id="{A44E9FD1-B877-4486-9E13-A6743D7551A3}"/>
                </a:ext>
              </a:extLst>
            </p:cNvPr>
            <p:cNvSpPr/>
            <p:nvPr/>
          </p:nvSpPr>
          <p:spPr>
            <a:xfrm>
              <a:off x="1776595" y="59771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PROBLEM</a:t>
              </a:r>
              <a:endParaRPr lang="en-US" sz="3200" b="1" dirty="0"/>
            </a:p>
          </p:txBody>
        </p:sp>
        <p:sp>
          <p:nvSpPr>
            <p:cNvPr id="13" name="Rectangle 12">
              <a:extLst>
                <a:ext uri="{FF2B5EF4-FFF2-40B4-BE49-F238E27FC236}">
                  <a16:creationId xmlns:a16="http://schemas.microsoft.com/office/drawing/2014/main" id="{7888F8D9-1BAE-49FE-82EE-DE5F731DFC27}"/>
                </a:ext>
              </a:extLst>
            </p:cNvPr>
            <p:cNvSpPr/>
            <p:nvPr/>
          </p:nvSpPr>
          <p:spPr>
            <a:xfrm>
              <a:off x="1776595" y="1327350"/>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GOAL</a:t>
              </a:r>
              <a:endParaRPr lang="en-US" sz="3600" b="1" dirty="0"/>
            </a:p>
          </p:txBody>
        </p:sp>
      </p:grpSp>
    </p:spTree>
    <p:extLst>
      <p:ext uri="{BB962C8B-B14F-4D97-AF65-F5344CB8AC3E}">
        <p14:creationId xmlns:p14="http://schemas.microsoft.com/office/powerpoint/2010/main" val="153887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EBF09-7556-644C-92A1-CE77BD86F6F1}"/>
              </a:ext>
            </a:extLst>
          </p:cNvPr>
          <p:cNvSpPr>
            <a:spLocks noGrp="1"/>
          </p:cNvSpPr>
          <p:nvPr>
            <p:ph type="title"/>
          </p:nvPr>
        </p:nvSpPr>
        <p:spPr>
          <a:xfrm>
            <a:off x="332788" y="325580"/>
            <a:ext cx="7886700" cy="994172"/>
          </a:xfrm>
        </p:spPr>
        <p:txBody>
          <a:bodyPr>
            <a:normAutofit/>
          </a:bodyPr>
          <a:lstStyle/>
          <a:p>
            <a:r>
              <a:rPr lang="en-US" sz="4000" b="1" dirty="0"/>
              <a:t>TRANSACTIONS FOR NVMM</a:t>
            </a:r>
          </a:p>
        </p:txBody>
      </p:sp>
      <p:sp>
        <p:nvSpPr>
          <p:cNvPr id="3" name="Content Placeholder 2">
            <a:extLst>
              <a:ext uri="{FF2B5EF4-FFF2-40B4-BE49-F238E27FC236}">
                <a16:creationId xmlns:a16="http://schemas.microsoft.com/office/drawing/2014/main" id="{3B13E401-1A24-234A-B502-2851AE1578A5}"/>
              </a:ext>
            </a:extLst>
          </p:cNvPr>
          <p:cNvSpPr>
            <a:spLocks noGrp="1"/>
          </p:cNvSpPr>
          <p:nvPr>
            <p:ph idx="1"/>
          </p:nvPr>
        </p:nvSpPr>
        <p:spPr>
          <a:xfrm>
            <a:off x="88486" y="1802108"/>
            <a:ext cx="5131447" cy="3537348"/>
          </a:xfrm>
        </p:spPr>
        <p:txBody>
          <a:bodyPr>
            <a:noAutofit/>
          </a:bodyPr>
          <a:lstStyle/>
          <a:p>
            <a:pPr>
              <a:spcBef>
                <a:spcPts val="0"/>
              </a:spcBef>
            </a:pPr>
            <a:r>
              <a:rPr lang="en-US" sz="3000" b="1" dirty="0">
                <a:solidFill>
                  <a:schemeClr val="accent1">
                    <a:lumMod val="75000"/>
                  </a:schemeClr>
                </a:solidFill>
              </a:rPr>
              <a:t>Redo/Undo Logging</a:t>
            </a:r>
          </a:p>
          <a:p>
            <a:pPr>
              <a:spcBef>
                <a:spcPts val="0"/>
              </a:spcBef>
            </a:pPr>
            <a:r>
              <a:rPr lang="en-US" sz="3000" b="1" dirty="0">
                <a:solidFill>
                  <a:schemeClr val="accent1">
                    <a:lumMod val="75000"/>
                  </a:schemeClr>
                </a:solidFill>
              </a:rPr>
              <a:t>Journaling</a:t>
            </a:r>
          </a:p>
          <a:p>
            <a:pPr>
              <a:spcBef>
                <a:spcPts val="0"/>
              </a:spcBef>
            </a:pPr>
            <a:r>
              <a:rPr lang="en-US" sz="3000" b="1" dirty="0">
                <a:solidFill>
                  <a:schemeClr val="accent1">
                    <a:lumMod val="75000"/>
                  </a:schemeClr>
                </a:solidFill>
              </a:rPr>
              <a:t>Copy-on-Write, etc.</a:t>
            </a:r>
          </a:p>
          <a:p>
            <a:pPr>
              <a:spcBef>
                <a:spcPts val="0"/>
              </a:spcBef>
            </a:pPr>
            <a:endParaRPr lang="en-US" sz="3000" b="1" dirty="0">
              <a:solidFill>
                <a:schemeClr val="accent1">
                  <a:lumMod val="75000"/>
                </a:schemeClr>
              </a:solidFill>
            </a:endParaRPr>
          </a:p>
          <a:p>
            <a:pPr>
              <a:spcBef>
                <a:spcPts val="0"/>
              </a:spcBef>
            </a:pPr>
            <a:endParaRPr lang="en-US" sz="3000" b="1" dirty="0">
              <a:solidFill>
                <a:schemeClr val="accent1">
                  <a:lumMod val="75000"/>
                </a:schemeClr>
              </a:solidFill>
            </a:endParaRPr>
          </a:p>
          <a:p>
            <a:pPr>
              <a:spcBef>
                <a:spcPts val="0"/>
              </a:spcBef>
            </a:pPr>
            <a:r>
              <a:rPr lang="en-US" sz="3000" b="1" dirty="0">
                <a:solidFill>
                  <a:schemeClr val="accent1">
                    <a:lumMod val="75000"/>
                  </a:schemeClr>
                </a:solidFill>
              </a:rPr>
              <a:t>Maintain </a:t>
            </a:r>
            <a:r>
              <a:rPr lang="en-US" sz="3000" b="1" dirty="0">
                <a:solidFill>
                  <a:schemeClr val="accent2">
                    <a:lumMod val="75000"/>
                  </a:schemeClr>
                </a:solidFill>
              </a:rPr>
              <a:t>multiple copies </a:t>
            </a:r>
            <a:r>
              <a:rPr lang="en-US" sz="3000" b="1" dirty="0">
                <a:solidFill>
                  <a:schemeClr val="accent1">
                    <a:lumMod val="75000"/>
                  </a:schemeClr>
                </a:solidFill>
              </a:rPr>
              <a:t>of data for crash consistency</a:t>
            </a:r>
          </a:p>
          <a:p>
            <a:pPr>
              <a:spcBef>
                <a:spcPts val="0"/>
              </a:spcBef>
            </a:pPr>
            <a:r>
              <a:rPr lang="en-US" sz="3000" b="1" dirty="0">
                <a:solidFill>
                  <a:schemeClr val="accent1">
                    <a:lumMod val="75000"/>
                  </a:schemeClr>
                </a:solidFill>
              </a:rPr>
              <a:t>Only modify </a:t>
            </a:r>
            <a:r>
              <a:rPr lang="en-US" sz="3000" b="1" dirty="0">
                <a:solidFill>
                  <a:schemeClr val="accent2">
                    <a:lumMod val="75000"/>
                  </a:schemeClr>
                </a:solidFill>
              </a:rPr>
              <a:t>one copy at a time, </a:t>
            </a:r>
            <a:r>
              <a:rPr lang="en-US" sz="3000" b="1" dirty="0">
                <a:solidFill>
                  <a:schemeClr val="accent1">
                    <a:lumMod val="75000"/>
                  </a:schemeClr>
                </a:solidFill>
              </a:rPr>
              <a:t>and</a:t>
            </a:r>
            <a:r>
              <a:rPr lang="en-US" sz="3000" b="1" dirty="0">
                <a:solidFill>
                  <a:schemeClr val="accent5">
                    <a:lumMod val="75000"/>
                  </a:schemeClr>
                </a:solidFill>
              </a:rPr>
              <a:t> </a:t>
            </a:r>
            <a:r>
              <a:rPr lang="en-US" sz="3000" b="1" dirty="0">
                <a:solidFill>
                  <a:schemeClr val="accent2">
                    <a:lumMod val="75000"/>
                  </a:schemeClr>
                </a:solidFill>
              </a:rPr>
              <a:t>another one is valid</a:t>
            </a:r>
          </a:p>
          <a:p>
            <a:pPr>
              <a:spcBef>
                <a:spcPts val="0"/>
              </a:spcBef>
            </a:pPr>
            <a:r>
              <a:rPr lang="en-US" sz="3000" b="1" dirty="0">
                <a:solidFill>
                  <a:schemeClr val="accent1">
                    <a:lumMod val="75000"/>
                  </a:schemeClr>
                </a:solidFill>
              </a:rPr>
              <a:t>If system fails, recover from the </a:t>
            </a:r>
            <a:r>
              <a:rPr lang="en-US" sz="3000" b="1" dirty="0">
                <a:solidFill>
                  <a:schemeClr val="accent2">
                    <a:lumMod val="75000"/>
                  </a:schemeClr>
                </a:solidFill>
              </a:rPr>
              <a:t>valid copy </a:t>
            </a:r>
          </a:p>
        </p:txBody>
      </p:sp>
      <p:sp>
        <p:nvSpPr>
          <p:cNvPr id="4" name="Slide Number Placeholder 3">
            <a:extLst>
              <a:ext uri="{FF2B5EF4-FFF2-40B4-BE49-F238E27FC236}">
                <a16:creationId xmlns:a16="http://schemas.microsoft.com/office/drawing/2014/main" id="{08A7A578-AE2F-7E4A-97D7-635640E5F1F6}"/>
              </a:ext>
            </a:extLst>
          </p:cNvPr>
          <p:cNvSpPr>
            <a:spLocks noGrp="1"/>
          </p:cNvSpPr>
          <p:nvPr>
            <p:ph type="sldNum" sz="quarter" idx="12"/>
          </p:nvPr>
        </p:nvSpPr>
        <p:spPr/>
        <p:txBody>
          <a:bodyPr/>
          <a:lstStyle/>
          <a:p>
            <a:fld id="{330EA680-D336-4FF7-8B7A-9848BB0A1C32}" type="slidenum">
              <a:rPr lang="en-US" smtClean="0"/>
              <a:t>24</a:t>
            </a:fld>
            <a:endParaRPr lang="en-US" dirty="0"/>
          </a:p>
        </p:txBody>
      </p:sp>
      <p:sp>
        <p:nvSpPr>
          <p:cNvPr id="16" name="Rectangle 15">
            <a:extLst>
              <a:ext uri="{FF2B5EF4-FFF2-40B4-BE49-F238E27FC236}">
                <a16:creationId xmlns:a16="http://schemas.microsoft.com/office/drawing/2014/main" id="{3353AD2E-FBC7-4D3B-96AE-22D98113814C}"/>
              </a:ext>
            </a:extLst>
          </p:cNvPr>
          <p:cNvSpPr/>
          <p:nvPr/>
        </p:nvSpPr>
        <p:spPr>
          <a:xfrm>
            <a:off x="88485" y="1419397"/>
            <a:ext cx="3074292"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TANSACTIONS</a:t>
            </a:r>
          </a:p>
        </p:txBody>
      </p:sp>
      <p:sp>
        <p:nvSpPr>
          <p:cNvPr id="17" name="Rectangle 16">
            <a:extLst>
              <a:ext uri="{FF2B5EF4-FFF2-40B4-BE49-F238E27FC236}">
                <a16:creationId xmlns:a16="http://schemas.microsoft.com/office/drawing/2014/main" id="{0AAC1D50-03B2-427B-9121-45BC1B0A2E0D}"/>
              </a:ext>
            </a:extLst>
          </p:cNvPr>
          <p:cNvSpPr/>
          <p:nvPr/>
        </p:nvSpPr>
        <p:spPr>
          <a:xfrm>
            <a:off x="88485" y="3522931"/>
            <a:ext cx="3074292"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CHARACTERISTICS</a:t>
            </a:r>
          </a:p>
        </p:txBody>
      </p:sp>
      <p:sp>
        <p:nvSpPr>
          <p:cNvPr id="10" name="Rectangle 9">
            <a:extLst>
              <a:ext uri="{FF2B5EF4-FFF2-40B4-BE49-F238E27FC236}">
                <a16:creationId xmlns:a16="http://schemas.microsoft.com/office/drawing/2014/main" id="{588AAA75-036E-1F48-91B8-CB992A8F38DD}"/>
              </a:ext>
            </a:extLst>
          </p:cNvPr>
          <p:cNvSpPr/>
          <p:nvPr/>
        </p:nvSpPr>
        <p:spPr>
          <a:xfrm>
            <a:off x="7333778" y="2511692"/>
            <a:ext cx="1771419" cy="82439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Original</a:t>
            </a:r>
          </a:p>
        </p:txBody>
      </p:sp>
      <p:sp>
        <p:nvSpPr>
          <p:cNvPr id="18" name="Rectangle 17">
            <a:extLst>
              <a:ext uri="{FF2B5EF4-FFF2-40B4-BE49-F238E27FC236}">
                <a16:creationId xmlns:a16="http://schemas.microsoft.com/office/drawing/2014/main" id="{52190029-C9D7-8E48-AB39-A2A99DFBF814}"/>
              </a:ext>
            </a:extLst>
          </p:cNvPr>
          <p:cNvSpPr/>
          <p:nvPr/>
        </p:nvSpPr>
        <p:spPr>
          <a:xfrm>
            <a:off x="7333778" y="2505030"/>
            <a:ext cx="1771419" cy="82439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Backup</a:t>
            </a:r>
          </a:p>
        </p:txBody>
      </p:sp>
      <p:sp>
        <p:nvSpPr>
          <p:cNvPr id="13" name="TextBox 12">
            <a:extLst>
              <a:ext uri="{FF2B5EF4-FFF2-40B4-BE49-F238E27FC236}">
                <a16:creationId xmlns:a16="http://schemas.microsoft.com/office/drawing/2014/main" id="{76443F2F-8A45-5B4F-BAEB-A35DA999E86B}"/>
              </a:ext>
            </a:extLst>
          </p:cNvPr>
          <p:cNvSpPr txBox="1"/>
          <p:nvPr/>
        </p:nvSpPr>
        <p:spPr>
          <a:xfrm>
            <a:off x="5980449" y="4220049"/>
            <a:ext cx="2369409" cy="584775"/>
          </a:xfrm>
          <a:prstGeom prst="rect">
            <a:avLst/>
          </a:prstGeom>
          <a:noFill/>
        </p:spPr>
        <p:txBody>
          <a:bodyPr wrap="square" rtlCol="0">
            <a:spAutoFit/>
          </a:bodyPr>
          <a:lstStyle/>
          <a:p>
            <a:pPr algn="ctr"/>
            <a:r>
              <a:rPr lang="en-US" sz="3200" b="1" dirty="0">
                <a:solidFill>
                  <a:schemeClr val="accent6">
                    <a:lumMod val="75000"/>
                  </a:schemeClr>
                </a:solidFill>
              </a:rPr>
              <a:t>Recover:</a:t>
            </a:r>
          </a:p>
        </p:txBody>
      </p:sp>
      <p:sp>
        <p:nvSpPr>
          <p:cNvPr id="19" name="Right Arrow 18">
            <a:extLst>
              <a:ext uri="{FF2B5EF4-FFF2-40B4-BE49-F238E27FC236}">
                <a16:creationId xmlns:a16="http://schemas.microsoft.com/office/drawing/2014/main" id="{D1128EC1-5328-B74D-A1F4-47D77789434C}"/>
              </a:ext>
            </a:extLst>
          </p:cNvPr>
          <p:cNvSpPr/>
          <p:nvPr/>
        </p:nvSpPr>
        <p:spPr>
          <a:xfrm rot="14467534">
            <a:off x="5934108" y="3730739"/>
            <a:ext cx="648393" cy="27704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Arrow 20">
            <a:extLst>
              <a:ext uri="{FF2B5EF4-FFF2-40B4-BE49-F238E27FC236}">
                <a16:creationId xmlns:a16="http://schemas.microsoft.com/office/drawing/2014/main" id="{622B9492-98E4-604C-890C-2C799FD4AE10}"/>
              </a:ext>
            </a:extLst>
          </p:cNvPr>
          <p:cNvSpPr/>
          <p:nvPr/>
        </p:nvSpPr>
        <p:spPr>
          <a:xfrm rot="18198831">
            <a:off x="7601473" y="3779262"/>
            <a:ext cx="648393" cy="277049"/>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Lightning Bolt 21">
            <a:extLst>
              <a:ext uri="{FF2B5EF4-FFF2-40B4-BE49-F238E27FC236}">
                <a16:creationId xmlns:a16="http://schemas.microsoft.com/office/drawing/2014/main" id="{97EAF7CF-1BB3-0043-B601-1BD7CC594CF3}"/>
              </a:ext>
            </a:extLst>
          </p:cNvPr>
          <p:cNvSpPr/>
          <p:nvPr/>
        </p:nvSpPr>
        <p:spPr>
          <a:xfrm>
            <a:off x="6647213" y="1441682"/>
            <a:ext cx="886162" cy="677013"/>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E3A8B205-35C4-B44D-B7F7-ACB33D76A9A6}"/>
              </a:ext>
            </a:extLst>
          </p:cNvPr>
          <p:cNvSpPr txBox="1"/>
          <p:nvPr/>
        </p:nvSpPr>
        <p:spPr>
          <a:xfrm>
            <a:off x="4807407" y="4643196"/>
            <a:ext cx="4715491" cy="584775"/>
          </a:xfrm>
          <a:prstGeom prst="rect">
            <a:avLst/>
          </a:prstGeom>
          <a:noFill/>
        </p:spPr>
        <p:txBody>
          <a:bodyPr wrap="square" rtlCol="0">
            <a:spAutoFit/>
          </a:bodyPr>
          <a:lstStyle/>
          <a:p>
            <a:pPr algn="ctr"/>
            <a:r>
              <a:rPr lang="en-US" sz="3200" b="1" dirty="0">
                <a:solidFill>
                  <a:schemeClr val="accent6">
                    <a:lumMod val="75000"/>
                  </a:schemeClr>
                </a:solidFill>
              </a:rPr>
              <a:t>Backup consistent</a:t>
            </a:r>
          </a:p>
        </p:txBody>
      </p:sp>
      <p:sp>
        <p:nvSpPr>
          <p:cNvPr id="15" name="TextBox 14">
            <a:extLst>
              <a:ext uri="{FF2B5EF4-FFF2-40B4-BE49-F238E27FC236}">
                <a16:creationId xmlns:a16="http://schemas.microsoft.com/office/drawing/2014/main" id="{D726BD36-4352-0040-8C9A-C97CA87A6C37}"/>
              </a:ext>
            </a:extLst>
          </p:cNvPr>
          <p:cNvSpPr txBox="1"/>
          <p:nvPr/>
        </p:nvSpPr>
        <p:spPr>
          <a:xfrm>
            <a:off x="4732549" y="4752177"/>
            <a:ext cx="4715491" cy="489236"/>
          </a:xfrm>
          <a:prstGeom prst="rect">
            <a:avLst/>
          </a:prstGeom>
          <a:noFill/>
        </p:spPr>
        <p:txBody>
          <a:bodyPr wrap="square" rtlCol="0">
            <a:spAutoFit/>
          </a:bodyPr>
          <a:lstStyle/>
          <a:p>
            <a:pPr algn="ctr">
              <a:lnSpc>
                <a:spcPts val="3000"/>
              </a:lnSpc>
            </a:pPr>
            <a:r>
              <a:rPr lang="en-US" sz="3200" b="1" dirty="0">
                <a:solidFill>
                  <a:schemeClr val="accent6">
                    <a:lumMod val="75000"/>
                  </a:schemeClr>
                </a:solidFill>
              </a:rPr>
              <a:t>Original data consistent</a:t>
            </a:r>
          </a:p>
        </p:txBody>
      </p:sp>
      <p:sp>
        <p:nvSpPr>
          <p:cNvPr id="20" name="Rectangle 19">
            <a:extLst>
              <a:ext uri="{FF2B5EF4-FFF2-40B4-BE49-F238E27FC236}">
                <a16:creationId xmlns:a16="http://schemas.microsoft.com/office/drawing/2014/main" id="{FE6ABB77-63AE-914A-B771-DC69B53BA9C1}"/>
              </a:ext>
            </a:extLst>
          </p:cNvPr>
          <p:cNvSpPr/>
          <p:nvPr/>
        </p:nvSpPr>
        <p:spPr>
          <a:xfrm>
            <a:off x="5098816" y="2504695"/>
            <a:ext cx="1771419" cy="82439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Backup</a:t>
            </a:r>
          </a:p>
        </p:txBody>
      </p:sp>
      <p:sp>
        <p:nvSpPr>
          <p:cNvPr id="23" name="Rectangle 22">
            <a:extLst>
              <a:ext uri="{FF2B5EF4-FFF2-40B4-BE49-F238E27FC236}">
                <a16:creationId xmlns:a16="http://schemas.microsoft.com/office/drawing/2014/main" id="{38083351-5A53-CE40-87C1-698B58F074C9}"/>
              </a:ext>
            </a:extLst>
          </p:cNvPr>
          <p:cNvSpPr/>
          <p:nvPr/>
        </p:nvSpPr>
        <p:spPr>
          <a:xfrm>
            <a:off x="7333777" y="2520089"/>
            <a:ext cx="1771419" cy="82439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Original</a:t>
            </a:r>
          </a:p>
        </p:txBody>
      </p:sp>
    </p:spTree>
    <p:extLst>
      <p:ext uri="{BB962C8B-B14F-4D97-AF65-F5344CB8AC3E}">
        <p14:creationId xmlns:p14="http://schemas.microsoft.com/office/powerpoint/2010/main" val="31599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0" presetClass="path" presetSubtype="0" accel="50000" decel="50000" fill="hold" grpId="0" nodeType="withEffect">
                                  <p:stCondLst>
                                    <p:cond delay="0"/>
                                  </p:stCondLst>
                                  <p:childTnLst>
                                    <p:animMotion origin="layout" path="M 1.66667E-6 -1.48148E-6 L -0.24497 -0.00046 " pathEditMode="relative" rAng="0" ptsTypes="AA">
                                      <p:cBhvr>
                                        <p:cTn id="17" dur="2000" fill="hold"/>
                                        <p:tgtEl>
                                          <p:spTgt spid="18"/>
                                        </p:tgtEl>
                                        <p:attrNameLst>
                                          <p:attrName>ppt_x</p:attrName>
                                          <p:attrName>ppt_y</p:attrName>
                                        </p:attrNameLst>
                                      </p:cBhvr>
                                      <p:rCtr x="-12257" y="-23"/>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6" presetClass="entr" presetSubtype="32"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out)">
                                      <p:cBhvr>
                                        <p:cTn id="28" dur="500"/>
                                        <p:tgtEl>
                                          <p:spTgt spid="2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8" grpId="1" animBg="1"/>
      <p:bldP spid="13" grpId="0"/>
      <p:bldP spid="19" grpId="0" animBg="1"/>
      <p:bldP spid="19" grpId="1" animBg="1"/>
      <p:bldP spid="21" grpId="0" animBg="1"/>
      <p:bldP spid="22" grpId="0" animBg="1"/>
      <p:bldP spid="14" grpId="0"/>
      <p:bldP spid="14" grpId="1"/>
      <p:bldP spid="15" grpId="0"/>
      <p:bldP spid="20" grpId="0" animBg="1"/>
      <p:bldP spid="23" grpId="0" animBg="1"/>
      <p:bldP spid="2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672C3980-9921-C24D-91A7-93846AFDAB86}"/>
              </a:ext>
            </a:extLst>
          </p:cNvPr>
          <p:cNvSpPr txBox="1"/>
          <p:nvPr/>
        </p:nvSpPr>
        <p:spPr>
          <a:xfrm>
            <a:off x="629344" y="6451290"/>
            <a:ext cx="8724784" cy="461665"/>
          </a:xfrm>
          <a:prstGeom prst="rect">
            <a:avLst/>
          </a:prstGeom>
          <a:noFill/>
        </p:spPr>
        <p:txBody>
          <a:bodyPr wrap="square" rtlCol="0">
            <a:spAutoFit/>
          </a:bodyPr>
          <a:lstStyle/>
          <a:p>
            <a:r>
              <a:rPr lang="en-US" sz="2400" dirty="0"/>
              <a:t>[Coburn ’13, Wang ’14, </a:t>
            </a:r>
            <a:r>
              <a:rPr lang="en-US" sz="2400" dirty="0" err="1"/>
              <a:t>Kolli</a:t>
            </a:r>
            <a:r>
              <a:rPr lang="en-US" sz="2400" dirty="0"/>
              <a:t> ’16, </a:t>
            </a:r>
            <a:r>
              <a:rPr lang="en-US" sz="2400" dirty="0" err="1"/>
              <a:t>Nalli</a:t>
            </a:r>
            <a:r>
              <a:rPr lang="en-US" sz="2400" dirty="0"/>
              <a:t> ’17, Joshi ’17, Hu ’17, etc.]</a:t>
            </a:r>
          </a:p>
        </p:txBody>
      </p:sp>
      <p:sp>
        <p:nvSpPr>
          <p:cNvPr id="2" name="Title 1">
            <a:extLst>
              <a:ext uri="{FF2B5EF4-FFF2-40B4-BE49-F238E27FC236}">
                <a16:creationId xmlns:a16="http://schemas.microsoft.com/office/drawing/2014/main" id="{5CF4663D-E2EE-D044-A9D3-3A66709B5F88}"/>
              </a:ext>
            </a:extLst>
          </p:cNvPr>
          <p:cNvSpPr>
            <a:spLocks noGrp="1"/>
          </p:cNvSpPr>
          <p:nvPr>
            <p:ph type="title"/>
          </p:nvPr>
        </p:nvSpPr>
        <p:spPr>
          <a:xfrm>
            <a:off x="374049" y="288097"/>
            <a:ext cx="8622792" cy="994172"/>
          </a:xfrm>
        </p:spPr>
        <p:txBody>
          <a:bodyPr>
            <a:noAutofit/>
          </a:bodyPr>
          <a:lstStyle/>
          <a:p>
            <a:r>
              <a:rPr lang="en-US" sz="4000" b="1" dirty="0"/>
              <a:t>EXAMPLE</a:t>
            </a:r>
            <a:br>
              <a:rPr lang="en-US" sz="3600" b="1" dirty="0"/>
            </a:br>
            <a:r>
              <a:rPr lang="en-US" sz="3600" b="1" dirty="0">
                <a:solidFill>
                  <a:schemeClr val="accent1">
                    <a:lumMod val="75000"/>
                  </a:schemeClr>
                </a:solidFill>
              </a:rPr>
              <a:t>AN UNDO-LOGGING TRANSACTION</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B8107100-B152-3D4C-837C-7DDCB37534CB}"/>
              </a:ext>
            </a:extLst>
          </p:cNvPr>
          <p:cNvSpPr>
            <a:spLocks noGrp="1"/>
          </p:cNvSpPr>
          <p:nvPr>
            <p:ph type="sldNum" sz="quarter" idx="12"/>
          </p:nvPr>
        </p:nvSpPr>
        <p:spPr>
          <a:xfrm>
            <a:off x="7086598" y="6447754"/>
            <a:ext cx="2057400" cy="365125"/>
          </a:xfrm>
        </p:spPr>
        <p:txBody>
          <a:bodyPr/>
          <a:lstStyle/>
          <a:p>
            <a:fld id="{330EA680-D336-4FF7-8B7A-9848BB0A1C32}" type="slidenum">
              <a:rPr lang="en-US" smtClean="0"/>
              <a:t>25</a:t>
            </a:fld>
            <a:endParaRPr lang="en-US" dirty="0"/>
          </a:p>
        </p:txBody>
      </p:sp>
      <p:sp>
        <p:nvSpPr>
          <p:cNvPr id="9" name="Rectangle 8">
            <a:extLst>
              <a:ext uri="{FF2B5EF4-FFF2-40B4-BE49-F238E27FC236}">
                <a16:creationId xmlns:a16="http://schemas.microsoft.com/office/drawing/2014/main" id="{35AA2DC4-C4A0-5D4E-86DF-A9775AB22BCB}"/>
              </a:ext>
            </a:extLst>
          </p:cNvPr>
          <p:cNvSpPr/>
          <p:nvPr/>
        </p:nvSpPr>
        <p:spPr>
          <a:xfrm>
            <a:off x="60697" y="2421362"/>
            <a:ext cx="2196388" cy="625218"/>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Undo Log</a:t>
            </a:r>
          </a:p>
        </p:txBody>
      </p:sp>
      <p:sp>
        <p:nvSpPr>
          <p:cNvPr id="11" name="Rectangle 10">
            <a:extLst>
              <a:ext uri="{FF2B5EF4-FFF2-40B4-BE49-F238E27FC236}">
                <a16:creationId xmlns:a16="http://schemas.microsoft.com/office/drawing/2014/main" id="{204DE61A-BE91-DE44-B1D6-6218B0910B16}"/>
              </a:ext>
            </a:extLst>
          </p:cNvPr>
          <p:cNvSpPr/>
          <p:nvPr/>
        </p:nvSpPr>
        <p:spPr>
          <a:xfrm>
            <a:off x="2391162" y="4049968"/>
            <a:ext cx="4588565" cy="646331"/>
          </a:xfrm>
          <a:prstGeom prst="rect">
            <a:avLst/>
          </a:prstGeom>
        </p:spPr>
        <p:txBody>
          <a:bodyPr wrap="none">
            <a:spAutoFit/>
          </a:bodyPr>
          <a:lstStyle/>
          <a:p>
            <a:pPr algn="ctr"/>
            <a:r>
              <a:rPr lang="en-US" sz="3600" b="1" dirty="0"/>
              <a:t>Original Data Structure</a:t>
            </a:r>
          </a:p>
        </p:txBody>
      </p:sp>
      <p:grpSp>
        <p:nvGrpSpPr>
          <p:cNvPr id="5" name="Group 4">
            <a:extLst>
              <a:ext uri="{FF2B5EF4-FFF2-40B4-BE49-F238E27FC236}">
                <a16:creationId xmlns:a16="http://schemas.microsoft.com/office/drawing/2014/main" id="{978F4F26-5922-4D70-8098-6FBF2CBC7778}"/>
              </a:ext>
            </a:extLst>
          </p:cNvPr>
          <p:cNvGrpSpPr/>
          <p:nvPr/>
        </p:nvGrpSpPr>
        <p:grpSpPr>
          <a:xfrm>
            <a:off x="2337962" y="3392995"/>
            <a:ext cx="4559364" cy="630172"/>
            <a:chOff x="3544899" y="5566565"/>
            <a:chExt cx="5294123" cy="731727"/>
          </a:xfrm>
          <a:solidFill>
            <a:schemeClr val="accent1">
              <a:lumMod val="40000"/>
              <a:lumOff val="60000"/>
            </a:schemeClr>
          </a:solidFill>
        </p:grpSpPr>
        <p:sp>
          <p:nvSpPr>
            <p:cNvPr id="8" name="Rectangle 7">
              <a:extLst>
                <a:ext uri="{FF2B5EF4-FFF2-40B4-BE49-F238E27FC236}">
                  <a16:creationId xmlns:a16="http://schemas.microsoft.com/office/drawing/2014/main" id="{FB3C8481-1BEA-4B42-A373-654255A09C9B}"/>
                </a:ext>
              </a:extLst>
            </p:cNvPr>
            <p:cNvSpPr/>
            <p:nvPr/>
          </p:nvSpPr>
          <p:spPr>
            <a:xfrm>
              <a:off x="3544899"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A</a:t>
              </a:r>
            </a:p>
          </p:txBody>
        </p:sp>
        <p:sp>
          <p:nvSpPr>
            <p:cNvPr id="12" name="Rectangle 11">
              <a:extLst>
                <a:ext uri="{FF2B5EF4-FFF2-40B4-BE49-F238E27FC236}">
                  <a16:creationId xmlns:a16="http://schemas.microsoft.com/office/drawing/2014/main" id="{05D11020-D60B-3544-940A-9E1F825CF7B3}"/>
                </a:ext>
              </a:extLst>
            </p:cNvPr>
            <p:cNvSpPr/>
            <p:nvPr/>
          </p:nvSpPr>
          <p:spPr>
            <a:xfrm>
              <a:off x="4427400"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B</a:t>
              </a:r>
            </a:p>
          </p:txBody>
        </p:sp>
        <p:sp>
          <p:nvSpPr>
            <p:cNvPr id="13" name="Rectangle 12">
              <a:extLst>
                <a:ext uri="{FF2B5EF4-FFF2-40B4-BE49-F238E27FC236}">
                  <a16:creationId xmlns:a16="http://schemas.microsoft.com/office/drawing/2014/main" id="{B9CFA837-4DE3-C746-937E-B1B64E39D510}"/>
                </a:ext>
              </a:extLst>
            </p:cNvPr>
            <p:cNvSpPr/>
            <p:nvPr/>
          </p:nvSpPr>
          <p:spPr>
            <a:xfrm>
              <a:off x="5309901"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C</a:t>
              </a:r>
            </a:p>
          </p:txBody>
        </p:sp>
        <p:sp>
          <p:nvSpPr>
            <p:cNvPr id="14" name="Rectangle 13">
              <a:extLst>
                <a:ext uri="{FF2B5EF4-FFF2-40B4-BE49-F238E27FC236}">
                  <a16:creationId xmlns:a16="http://schemas.microsoft.com/office/drawing/2014/main" id="{C422D616-3701-A147-9AAC-C2A8AC04D726}"/>
                </a:ext>
              </a:extLst>
            </p:cNvPr>
            <p:cNvSpPr/>
            <p:nvPr/>
          </p:nvSpPr>
          <p:spPr>
            <a:xfrm>
              <a:off x="6192402"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D</a:t>
              </a:r>
            </a:p>
          </p:txBody>
        </p:sp>
        <p:sp>
          <p:nvSpPr>
            <p:cNvPr id="15" name="Rectangle 14">
              <a:extLst>
                <a:ext uri="{FF2B5EF4-FFF2-40B4-BE49-F238E27FC236}">
                  <a16:creationId xmlns:a16="http://schemas.microsoft.com/office/drawing/2014/main" id="{37FB9C24-37C7-F348-9456-694801C54A9C}"/>
                </a:ext>
              </a:extLst>
            </p:cNvPr>
            <p:cNvSpPr/>
            <p:nvPr/>
          </p:nvSpPr>
          <p:spPr>
            <a:xfrm>
              <a:off x="7074020"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E</a:t>
              </a:r>
            </a:p>
          </p:txBody>
        </p:sp>
        <p:sp>
          <p:nvSpPr>
            <p:cNvPr id="16" name="Rectangle 15">
              <a:extLst>
                <a:ext uri="{FF2B5EF4-FFF2-40B4-BE49-F238E27FC236}">
                  <a16:creationId xmlns:a16="http://schemas.microsoft.com/office/drawing/2014/main" id="{B2C1F015-54D1-664A-8B8E-9B0BB7AB4530}"/>
                </a:ext>
              </a:extLst>
            </p:cNvPr>
            <p:cNvSpPr/>
            <p:nvPr/>
          </p:nvSpPr>
          <p:spPr>
            <a:xfrm>
              <a:off x="7956521" y="5566565"/>
              <a:ext cx="882501" cy="73172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F</a:t>
              </a:r>
            </a:p>
          </p:txBody>
        </p:sp>
      </p:grpSp>
      <p:sp>
        <p:nvSpPr>
          <p:cNvPr id="19" name="Rectangle 18">
            <a:extLst>
              <a:ext uri="{FF2B5EF4-FFF2-40B4-BE49-F238E27FC236}">
                <a16:creationId xmlns:a16="http://schemas.microsoft.com/office/drawing/2014/main" id="{E469CFDA-8E9F-DE44-9E13-6F6E0123DCB3}"/>
              </a:ext>
            </a:extLst>
          </p:cNvPr>
          <p:cNvSpPr/>
          <p:nvPr/>
        </p:nvSpPr>
        <p:spPr>
          <a:xfrm>
            <a:off x="3079617" y="2417122"/>
            <a:ext cx="773990" cy="629457"/>
          </a:xfrm>
          <a:prstGeom prst="rect">
            <a:avLst/>
          </a:prstGeom>
          <a:solidFill>
            <a:schemeClr val="accent2">
              <a:lumMod val="40000"/>
              <a:lumOff val="6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B</a:t>
            </a:r>
          </a:p>
        </p:txBody>
      </p:sp>
      <p:grpSp>
        <p:nvGrpSpPr>
          <p:cNvPr id="28" name="Group 27">
            <a:extLst>
              <a:ext uri="{FF2B5EF4-FFF2-40B4-BE49-F238E27FC236}">
                <a16:creationId xmlns:a16="http://schemas.microsoft.com/office/drawing/2014/main" id="{AAE624D4-4362-9B4E-AB47-00AA8032F6C7}"/>
              </a:ext>
            </a:extLst>
          </p:cNvPr>
          <p:cNvGrpSpPr/>
          <p:nvPr/>
        </p:nvGrpSpPr>
        <p:grpSpPr>
          <a:xfrm>
            <a:off x="2259592" y="2403473"/>
            <a:ext cx="735542" cy="631894"/>
            <a:chOff x="5782682" y="4271053"/>
            <a:chExt cx="882501" cy="758145"/>
          </a:xfrm>
        </p:grpSpPr>
        <p:sp>
          <p:nvSpPr>
            <p:cNvPr id="22" name="Rectangle 21">
              <a:extLst>
                <a:ext uri="{FF2B5EF4-FFF2-40B4-BE49-F238E27FC236}">
                  <a16:creationId xmlns:a16="http://schemas.microsoft.com/office/drawing/2014/main" id="{B8B3AB09-5997-8D4B-8553-6F009FC0F256}"/>
                </a:ext>
              </a:extLst>
            </p:cNvPr>
            <p:cNvSpPr/>
            <p:nvPr/>
          </p:nvSpPr>
          <p:spPr>
            <a:xfrm>
              <a:off x="5782682" y="4271053"/>
              <a:ext cx="882501" cy="731727"/>
            </a:xfrm>
            <a:prstGeom prst="rect">
              <a:avLst/>
            </a:prstGeom>
            <a:noFill/>
            <a:ln w="2857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700" b="1" dirty="0">
                <a:solidFill>
                  <a:schemeClr val="tx1"/>
                </a:solidFill>
              </a:endParaRPr>
            </a:p>
          </p:txBody>
        </p:sp>
        <p:cxnSp>
          <p:nvCxnSpPr>
            <p:cNvPr id="24" name="Straight Connector 23">
              <a:extLst>
                <a:ext uri="{FF2B5EF4-FFF2-40B4-BE49-F238E27FC236}">
                  <a16:creationId xmlns:a16="http://schemas.microsoft.com/office/drawing/2014/main" id="{9ECD34B7-B6FB-7943-891B-DCD9FB987C16}"/>
                </a:ext>
              </a:extLst>
            </p:cNvPr>
            <p:cNvCxnSpPr>
              <a:cxnSpLocks/>
            </p:cNvCxnSpPr>
            <p:nvPr/>
          </p:nvCxnSpPr>
          <p:spPr>
            <a:xfrm>
              <a:off x="5782682" y="4271053"/>
              <a:ext cx="882501" cy="7581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FE48062-A6D4-BB49-BAD1-8D32B9C72F7F}"/>
                </a:ext>
              </a:extLst>
            </p:cNvPr>
            <p:cNvCxnSpPr>
              <a:cxnSpLocks/>
            </p:cNvCxnSpPr>
            <p:nvPr/>
          </p:nvCxnSpPr>
          <p:spPr>
            <a:xfrm flipV="1">
              <a:off x="5782682" y="4271053"/>
              <a:ext cx="882501" cy="75814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Rounded Rectangle 6">
            <a:extLst>
              <a:ext uri="{FF2B5EF4-FFF2-40B4-BE49-F238E27FC236}">
                <a16:creationId xmlns:a16="http://schemas.microsoft.com/office/drawing/2014/main" id="{EFA80E36-3DE5-4F62-8C2E-CBA99904CC82}"/>
              </a:ext>
            </a:extLst>
          </p:cNvPr>
          <p:cNvSpPr/>
          <p:nvPr/>
        </p:nvSpPr>
        <p:spPr>
          <a:xfrm>
            <a:off x="-1" y="5776645"/>
            <a:ext cx="9143999" cy="530439"/>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Prepare: Create the log entry and backup data</a:t>
            </a:r>
          </a:p>
        </p:txBody>
      </p:sp>
      <p:sp>
        <p:nvSpPr>
          <p:cNvPr id="21" name="Rounded Rectangle 6">
            <a:extLst>
              <a:ext uri="{FF2B5EF4-FFF2-40B4-BE49-F238E27FC236}">
                <a16:creationId xmlns:a16="http://schemas.microsoft.com/office/drawing/2014/main" id="{35E23BCA-3133-4D2B-AE63-3289C1A82252}"/>
              </a:ext>
            </a:extLst>
          </p:cNvPr>
          <p:cNvSpPr/>
          <p:nvPr/>
        </p:nvSpPr>
        <p:spPr>
          <a:xfrm>
            <a:off x="0" y="5771577"/>
            <a:ext cx="9143999" cy="52511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Mutate: </a:t>
            </a:r>
            <a:r>
              <a:rPr lang="en-US" sz="3600" b="1" dirty="0">
                <a:solidFill>
                  <a:schemeClr val="accent2">
                    <a:lumMod val="75000"/>
                  </a:schemeClr>
                </a:solidFill>
              </a:rPr>
              <a:t>Modify</a:t>
            </a:r>
            <a:r>
              <a:rPr lang="en-US" sz="3600" b="1" dirty="0">
                <a:solidFill>
                  <a:schemeClr val="accent5">
                    <a:lumMod val="75000"/>
                  </a:schemeClr>
                </a:solidFill>
              </a:rPr>
              <a:t> </a:t>
            </a:r>
            <a:r>
              <a:rPr lang="en-US" sz="3600" b="1" dirty="0">
                <a:solidFill>
                  <a:schemeClr val="accent1">
                    <a:lumMod val="75000"/>
                  </a:schemeClr>
                </a:solidFill>
              </a:rPr>
              <a:t>data structure in-place</a:t>
            </a:r>
          </a:p>
        </p:txBody>
      </p:sp>
      <p:sp>
        <p:nvSpPr>
          <p:cNvPr id="26" name="Rounded Rectangle 6">
            <a:extLst>
              <a:ext uri="{FF2B5EF4-FFF2-40B4-BE49-F238E27FC236}">
                <a16:creationId xmlns:a16="http://schemas.microsoft.com/office/drawing/2014/main" id="{A28AA151-7527-44F1-8A3E-54ECB989F0FD}"/>
              </a:ext>
            </a:extLst>
          </p:cNvPr>
          <p:cNvSpPr/>
          <p:nvPr/>
        </p:nvSpPr>
        <p:spPr>
          <a:xfrm>
            <a:off x="9423" y="5774598"/>
            <a:ext cx="9143999" cy="52895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Commit: </a:t>
            </a:r>
            <a:r>
              <a:rPr lang="en-US" sz="3600" b="1" dirty="0">
                <a:solidFill>
                  <a:schemeClr val="accent2">
                    <a:lumMod val="75000"/>
                  </a:schemeClr>
                </a:solidFill>
              </a:rPr>
              <a:t>Invalidate</a:t>
            </a:r>
            <a:r>
              <a:rPr lang="en-US" sz="3600" b="1" dirty="0">
                <a:solidFill>
                  <a:schemeClr val="accent1">
                    <a:lumMod val="75000"/>
                  </a:schemeClr>
                </a:solidFill>
              </a:rPr>
              <a:t> undo log entry</a:t>
            </a:r>
          </a:p>
        </p:txBody>
      </p:sp>
      <p:grpSp>
        <p:nvGrpSpPr>
          <p:cNvPr id="3" name="Group 2">
            <a:extLst>
              <a:ext uri="{FF2B5EF4-FFF2-40B4-BE49-F238E27FC236}">
                <a16:creationId xmlns:a16="http://schemas.microsoft.com/office/drawing/2014/main" id="{0B5BFAEF-1A01-4BCD-89A3-D17AF768EE50}"/>
              </a:ext>
            </a:extLst>
          </p:cNvPr>
          <p:cNvGrpSpPr/>
          <p:nvPr/>
        </p:nvGrpSpPr>
        <p:grpSpPr>
          <a:xfrm>
            <a:off x="2331664" y="3393795"/>
            <a:ext cx="4559364" cy="630172"/>
            <a:chOff x="5526100" y="4387911"/>
            <a:chExt cx="5294123" cy="731727"/>
          </a:xfrm>
        </p:grpSpPr>
        <p:sp>
          <p:nvSpPr>
            <p:cNvPr id="27" name="Rectangle 26">
              <a:extLst>
                <a:ext uri="{FF2B5EF4-FFF2-40B4-BE49-F238E27FC236}">
                  <a16:creationId xmlns:a16="http://schemas.microsoft.com/office/drawing/2014/main" id="{A09DE0BC-11A4-4076-9DC2-8BCFA1DE024C}"/>
                </a:ext>
              </a:extLst>
            </p:cNvPr>
            <p:cNvSpPr/>
            <p:nvPr/>
          </p:nvSpPr>
          <p:spPr>
            <a:xfrm>
              <a:off x="5526100" y="4387911"/>
              <a:ext cx="882501" cy="731727"/>
            </a:xfrm>
            <a:prstGeom prst="rect">
              <a:avLst/>
            </a:prstGeom>
            <a:solidFill>
              <a:schemeClr val="bg2">
                <a:lumMod val="9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2">
                      <a:lumMod val="50000"/>
                    </a:schemeClr>
                  </a:solidFill>
                </a:rPr>
                <a:t>A</a:t>
              </a:r>
            </a:p>
          </p:txBody>
        </p:sp>
        <p:sp>
          <p:nvSpPr>
            <p:cNvPr id="29" name="Rectangle 28">
              <a:extLst>
                <a:ext uri="{FF2B5EF4-FFF2-40B4-BE49-F238E27FC236}">
                  <a16:creationId xmlns:a16="http://schemas.microsoft.com/office/drawing/2014/main" id="{426F4A89-9A87-4B67-961C-67F98C5F0649}"/>
                </a:ext>
              </a:extLst>
            </p:cNvPr>
            <p:cNvSpPr/>
            <p:nvPr/>
          </p:nvSpPr>
          <p:spPr>
            <a:xfrm>
              <a:off x="6408160" y="4387911"/>
              <a:ext cx="882501" cy="731727"/>
            </a:xfrm>
            <a:prstGeom prst="rect">
              <a:avLst/>
            </a:prstGeom>
            <a:solidFill>
              <a:schemeClr val="accent1">
                <a:lumMod val="40000"/>
                <a:lumOff val="6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tx1"/>
                  </a:solidFill>
                </a:rPr>
                <a:t>B</a:t>
              </a:r>
            </a:p>
          </p:txBody>
        </p:sp>
        <p:sp>
          <p:nvSpPr>
            <p:cNvPr id="30" name="Rectangle 29">
              <a:extLst>
                <a:ext uri="{FF2B5EF4-FFF2-40B4-BE49-F238E27FC236}">
                  <a16:creationId xmlns:a16="http://schemas.microsoft.com/office/drawing/2014/main" id="{E4DF6118-B905-4C88-97AC-B646DDA8EA0C}"/>
                </a:ext>
              </a:extLst>
            </p:cNvPr>
            <p:cNvSpPr/>
            <p:nvPr/>
          </p:nvSpPr>
          <p:spPr>
            <a:xfrm>
              <a:off x="7291102" y="4387911"/>
              <a:ext cx="882501" cy="731727"/>
            </a:xfrm>
            <a:prstGeom prst="rect">
              <a:avLst/>
            </a:prstGeom>
            <a:solidFill>
              <a:schemeClr val="bg2">
                <a:lumMod val="9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2">
                      <a:lumMod val="50000"/>
                    </a:schemeClr>
                  </a:solidFill>
                </a:rPr>
                <a:t>C</a:t>
              </a:r>
            </a:p>
          </p:txBody>
        </p:sp>
        <p:sp>
          <p:nvSpPr>
            <p:cNvPr id="31" name="Rectangle 30">
              <a:extLst>
                <a:ext uri="{FF2B5EF4-FFF2-40B4-BE49-F238E27FC236}">
                  <a16:creationId xmlns:a16="http://schemas.microsoft.com/office/drawing/2014/main" id="{4A91359C-945E-47F4-9BEB-846FBF683458}"/>
                </a:ext>
              </a:extLst>
            </p:cNvPr>
            <p:cNvSpPr/>
            <p:nvPr/>
          </p:nvSpPr>
          <p:spPr>
            <a:xfrm>
              <a:off x="8173603" y="4387911"/>
              <a:ext cx="882501" cy="731727"/>
            </a:xfrm>
            <a:prstGeom prst="rect">
              <a:avLst/>
            </a:prstGeom>
            <a:solidFill>
              <a:schemeClr val="bg2">
                <a:lumMod val="9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2">
                      <a:lumMod val="50000"/>
                    </a:schemeClr>
                  </a:solidFill>
                </a:rPr>
                <a:t>D</a:t>
              </a:r>
            </a:p>
          </p:txBody>
        </p:sp>
        <p:sp>
          <p:nvSpPr>
            <p:cNvPr id="32" name="Rectangle 31">
              <a:extLst>
                <a:ext uri="{FF2B5EF4-FFF2-40B4-BE49-F238E27FC236}">
                  <a16:creationId xmlns:a16="http://schemas.microsoft.com/office/drawing/2014/main" id="{0B0A50D1-BFB5-4DE3-B0A3-E21E6E803765}"/>
                </a:ext>
              </a:extLst>
            </p:cNvPr>
            <p:cNvSpPr/>
            <p:nvPr/>
          </p:nvSpPr>
          <p:spPr>
            <a:xfrm>
              <a:off x="9055221" y="4387911"/>
              <a:ext cx="882501" cy="731727"/>
            </a:xfrm>
            <a:prstGeom prst="rect">
              <a:avLst/>
            </a:prstGeom>
            <a:solidFill>
              <a:schemeClr val="bg2">
                <a:lumMod val="9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2">
                      <a:lumMod val="50000"/>
                    </a:schemeClr>
                  </a:solidFill>
                </a:rPr>
                <a:t>E</a:t>
              </a:r>
            </a:p>
          </p:txBody>
        </p:sp>
        <p:sp>
          <p:nvSpPr>
            <p:cNvPr id="33" name="Rectangle 32">
              <a:extLst>
                <a:ext uri="{FF2B5EF4-FFF2-40B4-BE49-F238E27FC236}">
                  <a16:creationId xmlns:a16="http://schemas.microsoft.com/office/drawing/2014/main" id="{27C8C7B3-0BDE-4F3B-866A-4E9E319DE7D7}"/>
                </a:ext>
              </a:extLst>
            </p:cNvPr>
            <p:cNvSpPr/>
            <p:nvPr/>
          </p:nvSpPr>
          <p:spPr>
            <a:xfrm>
              <a:off x="9937722" y="4387911"/>
              <a:ext cx="882501" cy="731727"/>
            </a:xfrm>
            <a:prstGeom prst="rect">
              <a:avLst/>
            </a:prstGeom>
            <a:solidFill>
              <a:schemeClr val="bg2">
                <a:lumMod val="9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2">
                      <a:lumMod val="50000"/>
                    </a:schemeClr>
                  </a:solidFill>
                </a:rPr>
                <a:t>F</a:t>
              </a:r>
            </a:p>
          </p:txBody>
        </p:sp>
      </p:grpSp>
      <p:sp>
        <p:nvSpPr>
          <p:cNvPr id="20" name="Rectangle 19">
            <a:extLst>
              <a:ext uri="{FF2B5EF4-FFF2-40B4-BE49-F238E27FC236}">
                <a16:creationId xmlns:a16="http://schemas.microsoft.com/office/drawing/2014/main" id="{EEDD3FF9-78D9-F04F-9AB6-FEC3B7D92D3F}"/>
              </a:ext>
            </a:extLst>
          </p:cNvPr>
          <p:cNvSpPr/>
          <p:nvPr/>
        </p:nvSpPr>
        <p:spPr>
          <a:xfrm>
            <a:off x="3076234" y="3394155"/>
            <a:ext cx="762158" cy="629012"/>
          </a:xfrm>
          <a:prstGeom prst="rect">
            <a:avLst/>
          </a:prstGeom>
          <a:solidFill>
            <a:schemeClr val="accent1">
              <a:lumMod val="40000"/>
              <a:lumOff val="6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dirty="0">
                <a:solidFill>
                  <a:schemeClr val="accent2">
                    <a:lumMod val="75000"/>
                  </a:schemeClr>
                </a:solidFill>
              </a:rPr>
              <a:t>K</a:t>
            </a:r>
          </a:p>
        </p:txBody>
      </p:sp>
      <p:grpSp>
        <p:nvGrpSpPr>
          <p:cNvPr id="17" name="Group 16">
            <a:extLst>
              <a:ext uri="{FF2B5EF4-FFF2-40B4-BE49-F238E27FC236}">
                <a16:creationId xmlns:a16="http://schemas.microsoft.com/office/drawing/2014/main" id="{CE7B75E0-11B4-42A3-B43B-249308BE917C}"/>
              </a:ext>
            </a:extLst>
          </p:cNvPr>
          <p:cNvGrpSpPr/>
          <p:nvPr/>
        </p:nvGrpSpPr>
        <p:grpSpPr>
          <a:xfrm>
            <a:off x="-153162" y="1590754"/>
            <a:ext cx="7379742" cy="3433939"/>
            <a:chOff x="179840" y="4104593"/>
            <a:chExt cx="9345037" cy="3230609"/>
          </a:xfrm>
        </p:grpSpPr>
        <p:sp>
          <p:nvSpPr>
            <p:cNvPr id="6" name="Rectangle 5">
              <a:extLst>
                <a:ext uri="{FF2B5EF4-FFF2-40B4-BE49-F238E27FC236}">
                  <a16:creationId xmlns:a16="http://schemas.microsoft.com/office/drawing/2014/main" id="{7810096F-9A9F-47A5-BE33-F006C5737A66}"/>
                </a:ext>
              </a:extLst>
            </p:cNvPr>
            <p:cNvSpPr/>
            <p:nvPr/>
          </p:nvSpPr>
          <p:spPr>
            <a:xfrm>
              <a:off x="210989" y="4104593"/>
              <a:ext cx="9313888" cy="1706005"/>
            </a:xfrm>
            <a:prstGeom prst="rect">
              <a:avLst/>
            </a:prstGeom>
            <a:solidFill>
              <a:schemeClr val="bg1">
                <a:lumMod val="95000"/>
                <a:alpha val="9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78CA9604-D4B6-4602-B4BB-3FFE85CE002D}"/>
                </a:ext>
              </a:extLst>
            </p:cNvPr>
            <p:cNvSpPr/>
            <p:nvPr/>
          </p:nvSpPr>
          <p:spPr>
            <a:xfrm>
              <a:off x="219642" y="6453134"/>
              <a:ext cx="9209411" cy="882068"/>
            </a:xfrm>
            <a:prstGeom prst="rect">
              <a:avLst/>
            </a:prstGeom>
            <a:solidFill>
              <a:schemeClr val="bg1">
                <a:lumMod val="95000"/>
                <a:alpha val="9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5DC4D468-6861-42E1-BF4C-491D9D539D30}"/>
                </a:ext>
              </a:extLst>
            </p:cNvPr>
            <p:cNvSpPr/>
            <p:nvPr/>
          </p:nvSpPr>
          <p:spPr>
            <a:xfrm>
              <a:off x="5264405" y="5389504"/>
              <a:ext cx="4164648" cy="1200560"/>
            </a:xfrm>
            <a:prstGeom prst="rect">
              <a:avLst/>
            </a:prstGeom>
            <a:solidFill>
              <a:schemeClr val="bg1">
                <a:lumMod val="95000"/>
                <a:alpha val="9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F2002C4F-E86C-405F-A644-284EB5A0E9BF}"/>
                </a:ext>
              </a:extLst>
            </p:cNvPr>
            <p:cNvSpPr/>
            <p:nvPr/>
          </p:nvSpPr>
          <p:spPr>
            <a:xfrm>
              <a:off x="179840" y="5413547"/>
              <a:ext cx="4183639" cy="1329223"/>
            </a:xfrm>
            <a:prstGeom prst="rect">
              <a:avLst/>
            </a:prstGeom>
            <a:solidFill>
              <a:schemeClr val="bg1">
                <a:lumMod val="95000"/>
                <a:alpha val="9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Speech Bubble: Rectangle with Corners Rounded 9">
            <a:extLst>
              <a:ext uri="{FF2B5EF4-FFF2-40B4-BE49-F238E27FC236}">
                <a16:creationId xmlns:a16="http://schemas.microsoft.com/office/drawing/2014/main" id="{9437DB21-FE5B-4C14-B81C-9E8B9E0B455C}"/>
              </a:ext>
            </a:extLst>
          </p:cNvPr>
          <p:cNvSpPr/>
          <p:nvPr/>
        </p:nvSpPr>
        <p:spPr>
          <a:xfrm>
            <a:off x="3993035" y="2486447"/>
            <a:ext cx="1479807" cy="526901"/>
          </a:xfrm>
          <a:prstGeom prst="wedgeRoundRectCallout">
            <a:avLst>
              <a:gd name="adj1" fmla="val -63227"/>
              <a:gd name="adj2" fmla="val 108882"/>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Update</a:t>
            </a:r>
            <a:endParaRPr lang="en-US" sz="2700" b="1" dirty="0">
              <a:solidFill>
                <a:schemeClr val="tx1"/>
              </a:solidFill>
            </a:endParaRPr>
          </a:p>
        </p:txBody>
      </p:sp>
      <p:grpSp>
        <p:nvGrpSpPr>
          <p:cNvPr id="45" name="Group 44">
            <a:extLst>
              <a:ext uri="{FF2B5EF4-FFF2-40B4-BE49-F238E27FC236}">
                <a16:creationId xmlns:a16="http://schemas.microsoft.com/office/drawing/2014/main" id="{66A1B97D-01DB-410A-8F1B-4F2F66D6442F}"/>
              </a:ext>
            </a:extLst>
          </p:cNvPr>
          <p:cNvGrpSpPr/>
          <p:nvPr/>
        </p:nvGrpSpPr>
        <p:grpSpPr>
          <a:xfrm>
            <a:off x="1668016" y="2131033"/>
            <a:ext cx="5023560" cy="1984059"/>
            <a:chOff x="3114145" y="1627370"/>
            <a:chExt cx="5907302" cy="2645417"/>
          </a:xfrm>
        </p:grpSpPr>
        <p:grpSp>
          <p:nvGrpSpPr>
            <p:cNvPr id="38" name="Group 37">
              <a:extLst>
                <a:ext uri="{FF2B5EF4-FFF2-40B4-BE49-F238E27FC236}">
                  <a16:creationId xmlns:a16="http://schemas.microsoft.com/office/drawing/2014/main" id="{C196721A-10F5-4BEC-A189-5BB80F09226A}"/>
                </a:ext>
              </a:extLst>
            </p:cNvPr>
            <p:cNvGrpSpPr/>
            <p:nvPr/>
          </p:nvGrpSpPr>
          <p:grpSpPr>
            <a:xfrm>
              <a:off x="4149517" y="2660785"/>
              <a:ext cx="4871930" cy="1612002"/>
              <a:chOff x="1955273" y="4189464"/>
              <a:chExt cx="4871930" cy="1612002"/>
            </a:xfrm>
          </p:grpSpPr>
          <p:sp>
            <p:nvSpPr>
              <p:cNvPr id="39" name="Oval 38">
                <a:extLst>
                  <a:ext uri="{FF2B5EF4-FFF2-40B4-BE49-F238E27FC236}">
                    <a16:creationId xmlns:a16="http://schemas.microsoft.com/office/drawing/2014/main" id="{629DBF93-2F96-41F0-9C14-97F081878505}"/>
                  </a:ext>
                </a:extLst>
              </p:cNvPr>
              <p:cNvSpPr/>
              <p:nvPr/>
            </p:nvSpPr>
            <p:spPr>
              <a:xfrm>
                <a:off x="1955273" y="4711950"/>
                <a:ext cx="2243137" cy="108951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TextBox 39">
                <a:extLst>
                  <a:ext uri="{FF2B5EF4-FFF2-40B4-BE49-F238E27FC236}">
                    <a16:creationId xmlns:a16="http://schemas.microsoft.com/office/drawing/2014/main" id="{49543609-64F5-4617-8117-0920B32B4CF0}"/>
                  </a:ext>
                </a:extLst>
              </p:cNvPr>
              <p:cNvSpPr txBox="1"/>
              <p:nvPr/>
            </p:nvSpPr>
            <p:spPr>
              <a:xfrm>
                <a:off x="3867285" y="4189464"/>
                <a:ext cx="2959918" cy="779703"/>
              </a:xfrm>
              <a:prstGeom prst="rect">
                <a:avLst/>
              </a:prstGeom>
              <a:noFill/>
            </p:spPr>
            <p:txBody>
              <a:bodyPr wrap="square" rtlCol="0">
                <a:spAutoFit/>
              </a:bodyPr>
              <a:lstStyle/>
              <a:p>
                <a:r>
                  <a:rPr lang="en-US" sz="3200" b="1" dirty="0">
                    <a:solidFill>
                      <a:schemeClr val="accent6">
                        <a:lumMod val="75000"/>
                      </a:schemeClr>
                    </a:solidFill>
                  </a:rPr>
                  <a:t>CONSISTENT</a:t>
                </a:r>
                <a:endParaRPr lang="en-US" sz="2400" b="1" dirty="0">
                  <a:solidFill>
                    <a:schemeClr val="accent6">
                      <a:lumMod val="75000"/>
                    </a:schemeClr>
                  </a:solidFill>
                </a:endParaRPr>
              </a:p>
            </p:txBody>
          </p:sp>
        </p:grpSp>
        <p:sp>
          <p:nvSpPr>
            <p:cNvPr id="44" name="Oval 43">
              <a:extLst>
                <a:ext uri="{FF2B5EF4-FFF2-40B4-BE49-F238E27FC236}">
                  <a16:creationId xmlns:a16="http://schemas.microsoft.com/office/drawing/2014/main" id="{99962572-0E76-4019-98CF-A94EF0EDB067}"/>
                </a:ext>
              </a:extLst>
            </p:cNvPr>
            <p:cNvSpPr/>
            <p:nvPr/>
          </p:nvSpPr>
          <p:spPr>
            <a:xfrm>
              <a:off x="3114145" y="1885068"/>
              <a:ext cx="2243138" cy="1089515"/>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CA0B7BC9-A35D-44F2-BD40-A57582CC7212}"/>
                </a:ext>
              </a:extLst>
            </p:cNvPr>
            <p:cNvSpPr/>
            <p:nvPr/>
          </p:nvSpPr>
          <p:spPr>
            <a:xfrm>
              <a:off x="5528481" y="1627370"/>
              <a:ext cx="3173968" cy="779702"/>
            </a:xfrm>
            <a:prstGeom prst="rect">
              <a:avLst/>
            </a:prstGeom>
          </p:spPr>
          <p:txBody>
            <a:bodyPr wrap="none">
              <a:spAutoFit/>
            </a:bodyPr>
            <a:lstStyle/>
            <a:p>
              <a:r>
                <a:rPr lang="en-US" sz="3200" b="1" dirty="0">
                  <a:solidFill>
                    <a:schemeClr val="accent2">
                      <a:lumMod val="75000"/>
                    </a:schemeClr>
                  </a:solidFill>
                </a:rPr>
                <a:t>INCONSISTENT</a:t>
              </a:r>
              <a:endParaRPr lang="en-US" sz="2400" dirty="0">
                <a:solidFill>
                  <a:schemeClr val="accent2">
                    <a:lumMod val="75000"/>
                  </a:schemeClr>
                </a:solidFill>
              </a:endParaRPr>
            </a:p>
          </p:txBody>
        </p:sp>
      </p:grpSp>
      <p:grpSp>
        <p:nvGrpSpPr>
          <p:cNvPr id="48" name="Group 47">
            <a:extLst>
              <a:ext uri="{FF2B5EF4-FFF2-40B4-BE49-F238E27FC236}">
                <a16:creationId xmlns:a16="http://schemas.microsoft.com/office/drawing/2014/main" id="{B2FE56A2-094F-48D2-BC75-7AB16C0E64A2}"/>
              </a:ext>
            </a:extLst>
          </p:cNvPr>
          <p:cNvGrpSpPr/>
          <p:nvPr/>
        </p:nvGrpSpPr>
        <p:grpSpPr>
          <a:xfrm>
            <a:off x="1663758" y="2126444"/>
            <a:ext cx="5227270" cy="1986142"/>
            <a:chOff x="3423740" y="1642697"/>
            <a:chExt cx="6969696" cy="2648190"/>
          </a:xfrm>
        </p:grpSpPr>
        <p:grpSp>
          <p:nvGrpSpPr>
            <p:cNvPr id="41" name="Group 40">
              <a:extLst>
                <a:ext uri="{FF2B5EF4-FFF2-40B4-BE49-F238E27FC236}">
                  <a16:creationId xmlns:a16="http://schemas.microsoft.com/office/drawing/2014/main" id="{94A184A4-E069-4B5C-810E-7922DCDA6649}"/>
                </a:ext>
              </a:extLst>
            </p:cNvPr>
            <p:cNvGrpSpPr/>
            <p:nvPr/>
          </p:nvGrpSpPr>
          <p:grpSpPr>
            <a:xfrm>
              <a:off x="3423740" y="1642697"/>
              <a:ext cx="6460324" cy="1352496"/>
              <a:chOff x="6259878" y="4540410"/>
              <a:chExt cx="6460324" cy="1352496"/>
            </a:xfrm>
          </p:grpSpPr>
          <p:sp>
            <p:nvSpPr>
              <p:cNvPr id="42" name="Oval 41">
                <a:extLst>
                  <a:ext uri="{FF2B5EF4-FFF2-40B4-BE49-F238E27FC236}">
                    <a16:creationId xmlns:a16="http://schemas.microsoft.com/office/drawing/2014/main" id="{07C71075-8020-4181-8922-0A8415D89800}"/>
                  </a:ext>
                </a:extLst>
              </p:cNvPr>
              <p:cNvSpPr/>
              <p:nvPr/>
            </p:nvSpPr>
            <p:spPr>
              <a:xfrm>
                <a:off x="6259878" y="4803390"/>
                <a:ext cx="2543414" cy="1089516"/>
              </a:xfrm>
              <a:prstGeom prst="ellipse">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id="{D365392D-6CD7-4919-A88C-543D43B7BA96}"/>
                  </a:ext>
                </a:extLst>
              </p:cNvPr>
              <p:cNvSpPr txBox="1"/>
              <p:nvPr/>
            </p:nvSpPr>
            <p:spPr>
              <a:xfrm>
                <a:off x="8948497" y="4540410"/>
                <a:ext cx="3771705" cy="779700"/>
              </a:xfrm>
              <a:prstGeom prst="rect">
                <a:avLst/>
              </a:prstGeom>
              <a:noFill/>
            </p:spPr>
            <p:txBody>
              <a:bodyPr wrap="square" rtlCol="0">
                <a:spAutoFit/>
              </a:bodyPr>
              <a:lstStyle/>
              <a:p>
                <a:r>
                  <a:rPr lang="en-US" sz="3200" b="1" dirty="0">
                    <a:solidFill>
                      <a:schemeClr val="accent6">
                        <a:lumMod val="75000"/>
                      </a:schemeClr>
                    </a:solidFill>
                  </a:rPr>
                  <a:t>CONSISTENT</a:t>
                </a:r>
                <a:endParaRPr lang="en-US" sz="2400" b="1" dirty="0">
                  <a:solidFill>
                    <a:schemeClr val="accent6">
                      <a:lumMod val="75000"/>
                    </a:schemeClr>
                  </a:solidFill>
                </a:endParaRPr>
              </a:p>
            </p:txBody>
          </p:sp>
        </p:grpSp>
        <p:sp>
          <p:nvSpPr>
            <p:cNvPr id="46" name="Oval 45">
              <a:extLst>
                <a:ext uri="{FF2B5EF4-FFF2-40B4-BE49-F238E27FC236}">
                  <a16:creationId xmlns:a16="http://schemas.microsoft.com/office/drawing/2014/main" id="{3F40B929-1C4E-45DE-BC58-2FECD30DE7A7}"/>
                </a:ext>
              </a:extLst>
            </p:cNvPr>
            <p:cNvSpPr/>
            <p:nvPr/>
          </p:nvSpPr>
          <p:spPr>
            <a:xfrm>
              <a:off x="4579935" y="3201371"/>
              <a:ext cx="2557901" cy="10895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Rectangle 46">
              <a:extLst>
                <a:ext uri="{FF2B5EF4-FFF2-40B4-BE49-F238E27FC236}">
                  <a16:creationId xmlns:a16="http://schemas.microsoft.com/office/drawing/2014/main" id="{1BB6EFAD-09B8-4328-835A-A536ABA88C80}"/>
                </a:ext>
              </a:extLst>
            </p:cNvPr>
            <p:cNvSpPr/>
            <p:nvPr/>
          </p:nvSpPr>
          <p:spPr>
            <a:xfrm>
              <a:off x="6794586" y="2680508"/>
              <a:ext cx="3598850" cy="779700"/>
            </a:xfrm>
            <a:prstGeom prst="rect">
              <a:avLst/>
            </a:prstGeom>
          </p:spPr>
          <p:txBody>
            <a:bodyPr wrap="none">
              <a:spAutoFit/>
            </a:bodyPr>
            <a:lstStyle/>
            <a:p>
              <a:r>
                <a:rPr lang="en-US" sz="3200" b="1" dirty="0">
                  <a:solidFill>
                    <a:schemeClr val="accent2">
                      <a:lumMod val="75000"/>
                    </a:schemeClr>
                  </a:solidFill>
                </a:rPr>
                <a:t>INCONSISTENT</a:t>
              </a:r>
              <a:endParaRPr lang="en-US" sz="2400" dirty="0">
                <a:solidFill>
                  <a:schemeClr val="accent2">
                    <a:lumMod val="75000"/>
                  </a:schemeClr>
                </a:solidFill>
              </a:endParaRPr>
            </a:p>
          </p:txBody>
        </p:sp>
      </p:grpSp>
      <p:grpSp>
        <p:nvGrpSpPr>
          <p:cNvPr id="49" name="Group 48">
            <a:extLst>
              <a:ext uri="{FF2B5EF4-FFF2-40B4-BE49-F238E27FC236}">
                <a16:creationId xmlns:a16="http://schemas.microsoft.com/office/drawing/2014/main" id="{4C656DC6-0A5D-42B3-B102-A16E1B356AA5}"/>
              </a:ext>
            </a:extLst>
          </p:cNvPr>
          <p:cNvGrpSpPr/>
          <p:nvPr/>
        </p:nvGrpSpPr>
        <p:grpSpPr>
          <a:xfrm>
            <a:off x="1668016" y="2128679"/>
            <a:ext cx="6302586" cy="1984207"/>
            <a:chOff x="3434958" y="1652914"/>
            <a:chExt cx="8403448" cy="2645609"/>
          </a:xfrm>
        </p:grpSpPr>
        <p:grpSp>
          <p:nvGrpSpPr>
            <p:cNvPr id="50" name="Group 49">
              <a:extLst>
                <a:ext uri="{FF2B5EF4-FFF2-40B4-BE49-F238E27FC236}">
                  <a16:creationId xmlns:a16="http://schemas.microsoft.com/office/drawing/2014/main" id="{0B1F8113-454C-44D7-BCE2-10713F4A7231}"/>
                </a:ext>
              </a:extLst>
            </p:cNvPr>
            <p:cNvGrpSpPr/>
            <p:nvPr/>
          </p:nvGrpSpPr>
          <p:grpSpPr>
            <a:xfrm>
              <a:off x="4598295" y="2685596"/>
              <a:ext cx="7240111" cy="1612927"/>
              <a:chOff x="2404051" y="4214275"/>
              <a:chExt cx="7240111" cy="1612927"/>
            </a:xfrm>
          </p:grpSpPr>
          <p:sp>
            <p:nvSpPr>
              <p:cNvPr id="53" name="Oval 52">
                <a:extLst>
                  <a:ext uri="{FF2B5EF4-FFF2-40B4-BE49-F238E27FC236}">
                    <a16:creationId xmlns:a16="http://schemas.microsoft.com/office/drawing/2014/main" id="{E84FE836-8729-4997-AB6F-D18C484C1E08}"/>
                  </a:ext>
                </a:extLst>
              </p:cNvPr>
              <p:cNvSpPr/>
              <p:nvPr/>
            </p:nvSpPr>
            <p:spPr>
              <a:xfrm>
                <a:off x="2404051" y="4737686"/>
                <a:ext cx="2533953" cy="10895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TextBox 53">
                <a:extLst>
                  <a:ext uri="{FF2B5EF4-FFF2-40B4-BE49-F238E27FC236}">
                    <a16:creationId xmlns:a16="http://schemas.microsoft.com/office/drawing/2014/main" id="{DBF0F36C-4AFB-41FB-882E-470704893E2F}"/>
                  </a:ext>
                </a:extLst>
              </p:cNvPr>
              <p:cNvSpPr txBox="1"/>
              <p:nvPr/>
            </p:nvSpPr>
            <p:spPr>
              <a:xfrm>
                <a:off x="4598503" y="4214275"/>
                <a:ext cx="5045659" cy="779700"/>
              </a:xfrm>
              <a:prstGeom prst="rect">
                <a:avLst/>
              </a:prstGeom>
              <a:noFill/>
            </p:spPr>
            <p:txBody>
              <a:bodyPr wrap="square" rtlCol="0">
                <a:spAutoFit/>
              </a:bodyPr>
              <a:lstStyle/>
              <a:p>
                <a:r>
                  <a:rPr lang="en-US" sz="3200" b="1" dirty="0">
                    <a:solidFill>
                      <a:schemeClr val="accent2">
                        <a:lumMod val="75000"/>
                      </a:schemeClr>
                    </a:solidFill>
                  </a:rPr>
                  <a:t>INCONSISTENT</a:t>
                </a:r>
                <a:endParaRPr lang="en-US" sz="2400" b="1" dirty="0">
                  <a:solidFill>
                    <a:schemeClr val="accent2">
                      <a:lumMod val="75000"/>
                    </a:schemeClr>
                  </a:solidFill>
                </a:endParaRPr>
              </a:p>
            </p:txBody>
          </p:sp>
        </p:grpSp>
        <p:sp>
          <p:nvSpPr>
            <p:cNvPr id="51" name="Oval 50">
              <a:extLst>
                <a:ext uri="{FF2B5EF4-FFF2-40B4-BE49-F238E27FC236}">
                  <a16:creationId xmlns:a16="http://schemas.microsoft.com/office/drawing/2014/main" id="{ABD60FEB-4B69-4C0A-A985-8D21DD7DF842}"/>
                </a:ext>
              </a:extLst>
            </p:cNvPr>
            <p:cNvSpPr/>
            <p:nvPr/>
          </p:nvSpPr>
          <p:spPr>
            <a:xfrm>
              <a:off x="3434958" y="1906086"/>
              <a:ext cx="2530823" cy="1089516"/>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a:extLst>
                <a:ext uri="{FF2B5EF4-FFF2-40B4-BE49-F238E27FC236}">
                  <a16:creationId xmlns:a16="http://schemas.microsoft.com/office/drawing/2014/main" id="{DC92A00C-ADB2-4CFB-B327-A886AD3ADA3B}"/>
                </a:ext>
              </a:extLst>
            </p:cNvPr>
            <p:cNvSpPr/>
            <p:nvPr/>
          </p:nvSpPr>
          <p:spPr>
            <a:xfrm>
              <a:off x="6160730" y="1652914"/>
              <a:ext cx="3598849" cy="779700"/>
            </a:xfrm>
            <a:prstGeom prst="rect">
              <a:avLst/>
            </a:prstGeom>
          </p:spPr>
          <p:txBody>
            <a:bodyPr wrap="none">
              <a:spAutoFit/>
            </a:bodyPr>
            <a:lstStyle/>
            <a:p>
              <a:r>
                <a:rPr lang="en-US" sz="3200" b="1" dirty="0">
                  <a:solidFill>
                    <a:schemeClr val="accent2">
                      <a:lumMod val="75000"/>
                    </a:schemeClr>
                  </a:solidFill>
                </a:rPr>
                <a:t>INCONSISTENT</a:t>
              </a:r>
              <a:endParaRPr lang="en-US" sz="2400" dirty="0">
                <a:solidFill>
                  <a:schemeClr val="accent2">
                    <a:lumMod val="75000"/>
                  </a:schemeClr>
                </a:solidFill>
              </a:endParaRPr>
            </a:p>
          </p:txBody>
        </p:sp>
      </p:grpSp>
      <p:sp>
        <p:nvSpPr>
          <p:cNvPr id="55" name="Rectangle: Rounded Corners 4">
            <a:extLst>
              <a:ext uri="{FF2B5EF4-FFF2-40B4-BE49-F238E27FC236}">
                <a16:creationId xmlns:a16="http://schemas.microsoft.com/office/drawing/2014/main" id="{FC3DA13A-E30C-9848-B886-7BDF33AD92F1}"/>
              </a:ext>
            </a:extLst>
          </p:cNvPr>
          <p:cNvSpPr/>
          <p:nvPr/>
        </p:nvSpPr>
        <p:spPr>
          <a:xfrm>
            <a:off x="7284974" y="1668674"/>
            <a:ext cx="1690815" cy="763488"/>
          </a:xfrm>
          <a:prstGeom prst="roundRect">
            <a:avLst/>
          </a:prstGeom>
          <a:no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Prepare</a:t>
            </a:r>
            <a:endParaRPr lang="en-US" sz="1600" b="1" dirty="0">
              <a:solidFill>
                <a:schemeClr val="tx1"/>
              </a:solidFill>
            </a:endParaRPr>
          </a:p>
        </p:txBody>
      </p:sp>
      <p:sp>
        <p:nvSpPr>
          <p:cNvPr id="56" name="Rectangle: Rounded Corners 5">
            <a:extLst>
              <a:ext uri="{FF2B5EF4-FFF2-40B4-BE49-F238E27FC236}">
                <a16:creationId xmlns:a16="http://schemas.microsoft.com/office/drawing/2014/main" id="{6B13FF18-6574-764E-953B-91D2537480CD}"/>
              </a:ext>
            </a:extLst>
          </p:cNvPr>
          <p:cNvSpPr/>
          <p:nvPr/>
        </p:nvSpPr>
        <p:spPr>
          <a:xfrm>
            <a:off x="7284973" y="2713448"/>
            <a:ext cx="1690815" cy="763488"/>
          </a:xfrm>
          <a:prstGeom prst="roundRect">
            <a:avLst/>
          </a:prstGeom>
          <a:no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Mutate</a:t>
            </a:r>
            <a:endParaRPr lang="en-US" sz="1600" b="1" dirty="0">
              <a:solidFill>
                <a:schemeClr val="tx1"/>
              </a:solidFill>
            </a:endParaRPr>
          </a:p>
        </p:txBody>
      </p:sp>
      <p:sp>
        <p:nvSpPr>
          <p:cNvPr id="57" name="Rectangle: Rounded Corners 6">
            <a:extLst>
              <a:ext uri="{FF2B5EF4-FFF2-40B4-BE49-F238E27FC236}">
                <a16:creationId xmlns:a16="http://schemas.microsoft.com/office/drawing/2014/main" id="{34A40E77-C8F4-994B-8522-A85632B1B8F3}"/>
              </a:ext>
            </a:extLst>
          </p:cNvPr>
          <p:cNvSpPr/>
          <p:nvPr/>
        </p:nvSpPr>
        <p:spPr>
          <a:xfrm>
            <a:off x="7284973" y="3758222"/>
            <a:ext cx="1690815" cy="763488"/>
          </a:xfrm>
          <a:prstGeom prst="roundRect">
            <a:avLst/>
          </a:prstGeom>
          <a:no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Commit</a:t>
            </a:r>
            <a:endParaRPr lang="en-US" sz="1600" b="1" dirty="0">
              <a:solidFill>
                <a:schemeClr val="tx1"/>
              </a:solidFill>
            </a:endParaRPr>
          </a:p>
        </p:txBody>
      </p:sp>
      <p:cxnSp>
        <p:nvCxnSpPr>
          <p:cNvPr id="58" name="Straight Connector 57">
            <a:extLst>
              <a:ext uri="{FF2B5EF4-FFF2-40B4-BE49-F238E27FC236}">
                <a16:creationId xmlns:a16="http://schemas.microsoft.com/office/drawing/2014/main" id="{51A2EAE9-49FD-744D-8C28-89E3C3E5B1D1}"/>
              </a:ext>
            </a:extLst>
          </p:cNvPr>
          <p:cNvCxnSpPr>
            <a:cxnSpLocks/>
          </p:cNvCxnSpPr>
          <p:nvPr/>
        </p:nvCxnSpPr>
        <p:spPr>
          <a:xfrm>
            <a:off x="7227161" y="2578146"/>
            <a:ext cx="1795626"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FA7C5A1-D0CE-CC44-B34E-E52481B79639}"/>
              </a:ext>
            </a:extLst>
          </p:cNvPr>
          <p:cNvSpPr txBox="1"/>
          <p:nvPr/>
        </p:nvSpPr>
        <p:spPr>
          <a:xfrm>
            <a:off x="6048388" y="5004784"/>
            <a:ext cx="2876524" cy="584775"/>
          </a:xfrm>
          <a:prstGeom prst="wedgeRectCallout">
            <a:avLst>
              <a:gd name="adj1" fmla="val 36771"/>
              <a:gd name="adj2" fmla="val -96990"/>
            </a:avLst>
          </a:prstGeom>
          <a:solidFill>
            <a:schemeClr val="bg1">
              <a:lumMod val="85000"/>
            </a:schemeClr>
          </a:solidFill>
        </p:spPr>
        <p:txBody>
          <a:bodyPr wrap="square" rtlCol="0">
            <a:spAutoFit/>
          </a:bodyPr>
          <a:lstStyle/>
          <a:p>
            <a:pPr algn="ctr"/>
            <a:r>
              <a:rPr lang="en-US" sz="3200" b="1" dirty="0" err="1">
                <a:solidFill>
                  <a:schemeClr val="accent1">
                    <a:lumMod val="75000"/>
                  </a:schemeClr>
                </a:solidFill>
              </a:rPr>
              <a:t>persist_barrier</a:t>
            </a:r>
            <a:endParaRPr lang="en-US" sz="3200" b="1" dirty="0">
              <a:solidFill>
                <a:schemeClr val="accent1">
                  <a:lumMod val="75000"/>
                </a:schemeClr>
              </a:solidFill>
            </a:endParaRPr>
          </a:p>
        </p:txBody>
      </p:sp>
      <p:sp>
        <p:nvSpPr>
          <p:cNvPr id="67" name="Rectangle: Rounded Corners 4">
            <a:extLst>
              <a:ext uri="{FF2B5EF4-FFF2-40B4-BE49-F238E27FC236}">
                <a16:creationId xmlns:a16="http://schemas.microsoft.com/office/drawing/2014/main" id="{6D486A5A-B07F-5F47-A3FD-A54DCAF2DB97}"/>
              </a:ext>
            </a:extLst>
          </p:cNvPr>
          <p:cNvSpPr/>
          <p:nvPr/>
        </p:nvSpPr>
        <p:spPr>
          <a:xfrm>
            <a:off x="7284348" y="1670314"/>
            <a:ext cx="1690815" cy="763488"/>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Prepare</a:t>
            </a:r>
            <a:endParaRPr lang="en-US" sz="1600" b="1" dirty="0">
              <a:solidFill>
                <a:schemeClr val="tx1"/>
              </a:solidFill>
            </a:endParaRPr>
          </a:p>
        </p:txBody>
      </p:sp>
      <p:sp>
        <p:nvSpPr>
          <p:cNvPr id="68" name="Rectangle: Rounded Corners 5">
            <a:extLst>
              <a:ext uri="{FF2B5EF4-FFF2-40B4-BE49-F238E27FC236}">
                <a16:creationId xmlns:a16="http://schemas.microsoft.com/office/drawing/2014/main" id="{A329CE81-E943-1441-ADAC-8E2243C255EA}"/>
              </a:ext>
            </a:extLst>
          </p:cNvPr>
          <p:cNvSpPr/>
          <p:nvPr/>
        </p:nvSpPr>
        <p:spPr>
          <a:xfrm>
            <a:off x="7284348" y="2715088"/>
            <a:ext cx="1690815" cy="763488"/>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Mutate</a:t>
            </a:r>
            <a:endParaRPr lang="en-US" sz="1600" b="1" dirty="0">
              <a:solidFill>
                <a:schemeClr val="tx1"/>
              </a:solidFill>
            </a:endParaRPr>
          </a:p>
        </p:txBody>
      </p:sp>
      <p:sp>
        <p:nvSpPr>
          <p:cNvPr id="69" name="Rectangle: Rounded Corners 6">
            <a:extLst>
              <a:ext uri="{FF2B5EF4-FFF2-40B4-BE49-F238E27FC236}">
                <a16:creationId xmlns:a16="http://schemas.microsoft.com/office/drawing/2014/main" id="{BBD0951D-1B60-BF42-A26F-679731C1C5C2}"/>
              </a:ext>
            </a:extLst>
          </p:cNvPr>
          <p:cNvSpPr/>
          <p:nvPr/>
        </p:nvSpPr>
        <p:spPr>
          <a:xfrm>
            <a:off x="7284347" y="3758222"/>
            <a:ext cx="1690815" cy="763488"/>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Commit</a:t>
            </a:r>
            <a:endParaRPr lang="en-US" sz="1600" b="1" dirty="0">
              <a:solidFill>
                <a:schemeClr val="tx1"/>
              </a:solidFill>
            </a:endParaRPr>
          </a:p>
        </p:txBody>
      </p:sp>
      <p:cxnSp>
        <p:nvCxnSpPr>
          <p:cNvPr id="75" name="Straight Connector 74">
            <a:extLst>
              <a:ext uri="{FF2B5EF4-FFF2-40B4-BE49-F238E27FC236}">
                <a16:creationId xmlns:a16="http://schemas.microsoft.com/office/drawing/2014/main" id="{3B08891C-C7AA-4401-88A5-3BB47C382FF5}"/>
              </a:ext>
            </a:extLst>
          </p:cNvPr>
          <p:cNvCxnSpPr>
            <a:cxnSpLocks/>
          </p:cNvCxnSpPr>
          <p:nvPr/>
        </p:nvCxnSpPr>
        <p:spPr>
          <a:xfrm>
            <a:off x="7227161" y="3613196"/>
            <a:ext cx="1795626"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131F18E-831F-4176-B9D4-16202B684F41}"/>
              </a:ext>
            </a:extLst>
          </p:cNvPr>
          <p:cNvCxnSpPr>
            <a:cxnSpLocks/>
          </p:cNvCxnSpPr>
          <p:nvPr/>
        </p:nvCxnSpPr>
        <p:spPr>
          <a:xfrm>
            <a:off x="7249386" y="4626021"/>
            <a:ext cx="1795626"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47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3.05556E-6 3.7037E-7 L -0.08993 0.00023 " pathEditMode="relative" rAng="0" ptsTypes="AA">
                                      <p:cBhvr>
                                        <p:cTn id="27" dur="2000" fill="hold"/>
                                        <p:tgtEl>
                                          <p:spTgt spid="19"/>
                                        </p:tgtEl>
                                        <p:attrNameLst>
                                          <p:attrName>ppt_x</p:attrName>
                                          <p:attrName>ppt_y</p:attrName>
                                        </p:attrNameLst>
                                      </p:cBhvr>
                                      <p:rCtr x="-4497" y="0"/>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5"/>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67"/>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4"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randombar(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48"/>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68"/>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2" nodeType="click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9" grpId="2" animBg="1"/>
      <p:bldP spid="23" grpId="0" animBg="1"/>
      <p:bldP spid="21" grpId="0" animBg="1"/>
      <p:bldP spid="26" grpId="0" animBg="1"/>
      <p:bldP spid="20" grpId="0" animBg="1"/>
      <p:bldP spid="10" grpId="0" animBg="1"/>
      <p:bldP spid="10" grpId="1" animBg="1"/>
      <p:bldP spid="67" grpId="0" animBg="1"/>
      <p:bldP spid="67" grpId="1" animBg="1"/>
      <p:bldP spid="68" grpId="0" animBg="1"/>
      <p:bldP spid="68" grpId="1" animBg="1"/>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60773C66-1AF5-C34B-BF19-881BCB00AA50}"/>
              </a:ext>
            </a:extLst>
          </p:cNvPr>
          <p:cNvSpPr/>
          <p:nvPr/>
        </p:nvSpPr>
        <p:spPr>
          <a:xfrm>
            <a:off x="2177460" y="1532038"/>
            <a:ext cx="2842410" cy="888372"/>
          </a:xfrm>
          <a:prstGeom prst="roundRect">
            <a:avLst>
              <a:gd name="adj" fmla="val 9318"/>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3000" b="1" dirty="0">
              <a:solidFill>
                <a:schemeClr val="accent5">
                  <a:lumMod val="75000"/>
                </a:schemeClr>
              </a:solidFill>
            </a:endParaRPr>
          </a:p>
        </p:txBody>
      </p:sp>
      <p:sp>
        <p:nvSpPr>
          <p:cNvPr id="8" name="Rounded Rectangle 7">
            <a:extLst>
              <a:ext uri="{FF2B5EF4-FFF2-40B4-BE49-F238E27FC236}">
                <a16:creationId xmlns:a16="http://schemas.microsoft.com/office/drawing/2014/main" id="{A3A79D55-7739-BC4B-BAFC-57B8B822D6DA}"/>
              </a:ext>
            </a:extLst>
          </p:cNvPr>
          <p:cNvSpPr/>
          <p:nvPr/>
        </p:nvSpPr>
        <p:spPr>
          <a:xfrm>
            <a:off x="231866" y="2481939"/>
            <a:ext cx="1945594" cy="1816358"/>
          </a:xfrm>
          <a:prstGeom prst="roundRect">
            <a:avLst>
              <a:gd name="adj" fmla="val 9318"/>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endParaRPr lang="en-US" sz="3000" b="1" dirty="0">
              <a:solidFill>
                <a:schemeClr val="accent5">
                  <a:lumMod val="75000"/>
                </a:schemeClr>
              </a:solidFill>
            </a:endParaRPr>
          </a:p>
        </p:txBody>
      </p:sp>
      <p:sp>
        <p:nvSpPr>
          <p:cNvPr id="2" name="Title 1">
            <a:extLst>
              <a:ext uri="{FF2B5EF4-FFF2-40B4-BE49-F238E27FC236}">
                <a16:creationId xmlns:a16="http://schemas.microsoft.com/office/drawing/2014/main" id="{C879FE13-C452-C34F-A489-19EF577786F3}"/>
              </a:ext>
            </a:extLst>
          </p:cNvPr>
          <p:cNvSpPr>
            <a:spLocks noGrp="1"/>
          </p:cNvSpPr>
          <p:nvPr>
            <p:ph type="title"/>
          </p:nvPr>
        </p:nvSpPr>
        <p:spPr>
          <a:xfrm>
            <a:off x="245802" y="166694"/>
            <a:ext cx="8639955" cy="1325563"/>
          </a:xfrm>
        </p:spPr>
        <p:txBody>
          <a:bodyPr>
            <a:normAutofit/>
          </a:bodyPr>
          <a:lstStyle/>
          <a:p>
            <a:r>
              <a:rPr lang="en-US" sz="4000" b="1" dirty="0"/>
              <a:t>CONSISTENCY STATE IN TRANSACTION</a:t>
            </a:r>
          </a:p>
        </p:txBody>
      </p:sp>
      <p:sp>
        <p:nvSpPr>
          <p:cNvPr id="4" name="Slide Number Placeholder 3">
            <a:extLst>
              <a:ext uri="{FF2B5EF4-FFF2-40B4-BE49-F238E27FC236}">
                <a16:creationId xmlns:a16="http://schemas.microsoft.com/office/drawing/2014/main" id="{F8B463CC-9FB0-F444-B251-830008B6E533}"/>
              </a:ext>
            </a:extLst>
          </p:cNvPr>
          <p:cNvSpPr>
            <a:spLocks noGrp="1"/>
          </p:cNvSpPr>
          <p:nvPr>
            <p:ph type="sldNum" sz="quarter" idx="12"/>
          </p:nvPr>
        </p:nvSpPr>
        <p:spPr/>
        <p:txBody>
          <a:bodyPr/>
          <a:lstStyle/>
          <a:p>
            <a:fld id="{330EA680-D336-4FF7-8B7A-9848BB0A1C32}" type="slidenum">
              <a:rPr lang="en-US" smtClean="0"/>
              <a:t>26</a:t>
            </a:fld>
            <a:endParaRPr lang="en-US"/>
          </a:p>
        </p:txBody>
      </p:sp>
      <p:graphicFrame>
        <p:nvGraphicFramePr>
          <p:cNvPr id="5" name="Table 4">
            <a:extLst>
              <a:ext uri="{FF2B5EF4-FFF2-40B4-BE49-F238E27FC236}">
                <a16:creationId xmlns:a16="http://schemas.microsoft.com/office/drawing/2014/main" id="{2C461C04-075E-2043-BDD7-652DA126BB33}"/>
              </a:ext>
            </a:extLst>
          </p:cNvPr>
          <p:cNvGraphicFramePr>
            <a:graphicFrameLocks noGrp="1"/>
          </p:cNvGraphicFramePr>
          <p:nvPr>
            <p:extLst>
              <p:ext uri="{D42A27DB-BD31-4B8C-83A1-F6EECF244321}">
                <p14:modId xmlns:p14="http://schemas.microsoft.com/office/powerpoint/2010/main" val="198705297"/>
              </p:ext>
            </p:extLst>
          </p:nvPr>
        </p:nvGraphicFramePr>
        <p:xfrm>
          <a:off x="676220" y="1881937"/>
          <a:ext cx="8090291" cy="2416360"/>
        </p:xfrm>
        <a:graphic>
          <a:graphicData uri="http://schemas.openxmlformats.org/drawingml/2006/table">
            <a:tbl>
              <a:tblPr firstRow="1" bandRow="1">
                <a:tableStyleId>{5C22544A-7EE6-4342-B048-85BDC9FD1C3A}</a:tableStyleId>
              </a:tblPr>
              <a:tblGrid>
                <a:gridCol w="1507144">
                  <a:extLst>
                    <a:ext uri="{9D8B030D-6E8A-4147-A177-3AD203B41FA5}">
                      <a16:colId xmlns:a16="http://schemas.microsoft.com/office/drawing/2014/main" val="3047778943"/>
                    </a:ext>
                  </a:extLst>
                </a:gridCol>
                <a:gridCol w="1436914">
                  <a:extLst>
                    <a:ext uri="{9D8B030D-6E8A-4147-A177-3AD203B41FA5}">
                      <a16:colId xmlns:a16="http://schemas.microsoft.com/office/drawing/2014/main" val="652994993"/>
                    </a:ext>
                  </a:extLst>
                </a:gridCol>
                <a:gridCol w="1468016">
                  <a:extLst>
                    <a:ext uri="{9D8B030D-6E8A-4147-A177-3AD203B41FA5}">
                      <a16:colId xmlns:a16="http://schemas.microsoft.com/office/drawing/2014/main" val="2310308767"/>
                    </a:ext>
                  </a:extLst>
                </a:gridCol>
                <a:gridCol w="3678217">
                  <a:extLst>
                    <a:ext uri="{9D8B030D-6E8A-4147-A177-3AD203B41FA5}">
                      <a16:colId xmlns:a16="http://schemas.microsoft.com/office/drawing/2014/main" val="3298504092"/>
                    </a:ext>
                  </a:extLst>
                </a:gridCol>
              </a:tblGrid>
              <a:tr h="604090">
                <a:tc>
                  <a:txBody>
                    <a:bodyPr/>
                    <a:lstStyle/>
                    <a:p>
                      <a:endParaRPr lang="en-US" sz="3200" dirty="0">
                        <a:solidFill>
                          <a:schemeClr val="tx1"/>
                        </a:solidFill>
                      </a:endParaRP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dirty="0">
                          <a:solidFill>
                            <a:schemeClr val="accent1">
                              <a:lumMod val="50000"/>
                            </a:schemeClr>
                          </a:solidFill>
                        </a:rPr>
                        <a:t>Backup</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dirty="0">
                          <a:solidFill>
                            <a:schemeClr val="accent1">
                              <a:lumMod val="50000"/>
                            </a:schemeClr>
                          </a:solidFill>
                        </a:rPr>
                        <a:t>Data</a:t>
                      </a:r>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8564769"/>
                  </a:ext>
                </a:extLst>
              </a:tr>
              <a:tr h="604090">
                <a:tc>
                  <a:txBody>
                    <a:bodyPr/>
                    <a:lstStyle/>
                    <a:p>
                      <a:r>
                        <a:rPr lang="en-US" sz="3200" b="1" dirty="0">
                          <a:solidFill>
                            <a:schemeClr val="accent1">
                              <a:lumMod val="50000"/>
                            </a:schemeClr>
                          </a:solidFill>
                        </a:rPr>
                        <a:t>Prepare</a:t>
                      </a:r>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96679632"/>
                  </a:ext>
                </a:extLst>
              </a:tr>
              <a:tr h="604090">
                <a:tc>
                  <a:txBody>
                    <a:bodyPr/>
                    <a:lstStyle/>
                    <a:p>
                      <a:r>
                        <a:rPr lang="en-US" sz="3200" b="1" dirty="0">
                          <a:solidFill>
                            <a:schemeClr val="accent1">
                              <a:lumMod val="50000"/>
                            </a:schemeClr>
                          </a:solidFill>
                        </a:rPr>
                        <a:t>Mutate</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0677924"/>
                  </a:ext>
                </a:extLst>
              </a:tr>
              <a:tr h="604090">
                <a:tc>
                  <a:txBody>
                    <a:bodyPr/>
                    <a:lstStyle/>
                    <a:p>
                      <a:r>
                        <a:rPr lang="en-US" sz="3200" b="1" dirty="0">
                          <a:solidFill>
                            <a:schemeClr val="accent1">
                              <a:lumMod val="50000"/>
                            </a:schemeClr>
                          </a:solidFill>
                        </a:rPr>
                        <a:t>Commit</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3200" dirty="0"/>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39391588"/>
                  </a:ext>
                </a:extLst>
              </a:tr>
            </a:tbl>
          </a:graphicData>
        </a:graphic>
      </p:graphicFrame>
      <p:sp>
        <p:nvSpPr>
          <p:cNvPr id="7" name="Rectangle 6">
            <a:extLst>
              <a:ext uri="{FF2B5EF4-FFF2-40B4-BE49-F238E27FC236}">
                <a16:creationId xmlns:a16="http://schemas.microsoft.com/office/drawing/2014/main" id="{71D4CFFB-132C-5342-BD74-2947F4BDAB40}"/>
              </a:ext>
            </a:extLst>
          </p:cNvPr>
          <p:cNvSpPr/>
          <p:nvPr/>
        </p:nvSpPr>
        <p:spPr>
          <a:xfrm rot="16200000">
            <a:off x="-277855" y="3107856"/>
            <a:ext cx="1440972" cy="584775"/>
          </a:xfrm>
          <a:prstGeom prst="rect">
            <a:avLst/>
          </a:prstGeom>
        </p:spPr>
        <p:txBody>
          <a:bodyPr wrap="none">
            <a:spAutoFit/>
          </a:bodyPr>
          <a:lstStyle/>
          <a:p>
            <a:r>
              <a:rPr lang="en-US" sz="3200" b="1" dirty="0">
                <a:solidFill>
                  <a:schemeClr val="accent2">
                    <a:lumMod val="75000"/>
                  </a:schemeClr>
                </a:solidFill>
              </a:rPr>
              <a:t>STAGES</a:t>
            </a:r>
            <a:endParaRPr lang="en-US" sz="3200" dirty="0">
              <a:solidFill>
                <a:schemeClr val="accent2">
                  <a:lumMod val="75000"/>
                </a:schemeClr>
              </a:solidFill>
            </a:endParaRPr>
          </a:p>
        </p:txBody>
      </p:sp>
      <p:sp>
        <p:nvSpPr>
          <p:cNvPr id="9" name="Rectangle 8">
            <a:extLst>
              <a:ext uri="{FF2B5EF4-FFF2-40B4-BE49-F238E27FC236}">
                <a16:creationId xmlns:a16="http://schemas.microsoft.com/office/drawing/2014/main" id="{0B251EC2-CD22-C743-858A-5963B2C4B0BF}"/>
              </a:ext>
            </a:extLst>
          </p:cNvPr>
          <p:cNvSpPr/>
          <p:nvPr/>
        </p:nvSpPr>
        <p:spPr>
          <a:xfrm>
            <a:off x="2343674" y="1481480"/>
            <a:ext cx="2509982" cy="584775"/>
          </a:xfrm>
          <a:prstGeom prst="rect">
            <a:avLst/>
          </a:prstGeom>
        </p:spPr>
        <p:txBody>
          <a:bodyPr wrap="none">
            <a:spAutoFit/>
          </a:bodyPr>
          <a:lstStyle/>
          <a:p>
            <a:pPr algn="ctr"/>
            <a:r>
              <a:rPr lang="en-US" sz="3200" b="1" dirty="0">
                <a:solidFill>
                  <a:schemeClr val="accent2">
                    <a:lumMod val="75000"/>
                  </a:schemeClr>
                </a:solidFill>
              </a:rPr>
              <a:t>CONSISTENT?</a:t>
            </a:r>
            <a:endParaRPr lang="en-US" sz="3200" dirty="0">
              <a:solidFill>
                <a:schemeClr val="accent2">
                  <a:lumMod val="75000"/>
                </a:schemeClr>
              </a:solidFill>
            </a:endParaRPr>
          </a:p>
        </p:txBody>
      </p:sp>
      <p:pic>
        <p:nvPicPr>
          <p:cNvPr id="11" name="Picture 10">
            <a:extLst>
              <a:ext uri="{FF2B5EF4-FFF2-40B4-BE49-F238E27FC236}">
                <a16:creationId xmlns:a16="http://schemas.microsoft.com/office/drawing/2014/main" id="{CB137DEF-01F3-134F-8514-2AB15FD93DE7}"/>
              </a:ext>
            </a:extLst>
          </p:cNvPr>
          <p:cNvPicPr>
            <a:picLocks noChangeAspect="1"/>
          </p:cNvPicPr>
          <p:nvPr/>
        </p:nvPicPr>
        <p:blipFill>
          <a:blip r:embed="rId3">
            <a:biLevel thresh="75000"/>
          </a:blip>
          <a:stretch>
            <a:fillRect/>
          </a:stretch>
        </p:blipFill>
        <p:spPr>
          <a:xfrm>
            <a:off x="4102964" y="2623030"/>
            <a:ext cx="462816" cy="455229"/>
          </a:xfrm>
          <a:prstGeom prst="rect">
            <a:avLst/>
          </a:prstGeom>
        </p:spPr>
      </p:pic>
      <p:pic>
        <p:nvPicPr>
          <p:cNvPr id="12" name="Picture 11">
            <a:extLst>
              <a:ext uri="{FF2B5EF4-FFF2-40B4-BE49-F238E27FC236}">
                <a16:creationId xmlns:a16="http://schemas.microsoft.com/office/drawing/2014/main" id="{A1DAC1A5-214A-5D43-9311-490FD2FEB742}"/>
              </a:ext>
            </a:extLst>
          </p:cNvPr>
          <p:cNvPicPr>
            <a:picLocks noChangeAspect="1"/>
          </p:cNvPicPr>
          <p:nvPr/>
        </p:nvPicPr>
        <p:blipFill>
          <a:blip r:embed="rId4">
            <a:biLevel thresh="75000"/>
          </a:blip>
          <a:stretch>
            <a:fillRect/>
          </a:stretch>
        </p:blipFill>
        <p:spPr>
          <a:xfrm>
            <a:off x="2740818" y="2638166"/>
            <a:ext cx="399393" cy="399393"/>
          </a:xfrm>
          <a:prstGeom prst="rect">
            <a:avLst/>
          </a:prstGeom>
        </p:spPr>
      </p:pic>
      <p:pic>
        <p:nvPicPr>
          <p:cNvPr id="13" name="Picture 12">
            <a:extLst>
              <a:ext uri="{FF2B5EF4-FFF2-40B4-BE49-F238E27FC236}">
                <a16:creationId xmlns:a16="http://schemas.microsoft.com/office/drawing/2014/main" id="{5EDCD5AF-31E3-404B-B047-CCC0D50E3450}"/>
              </a:ext>
            </a:extLst>
          </p:cNvPr>
          <p:cNvPicPr>
            <a:picLocks noChangeAspect="1"/>
          </p:cNvPicPr>
          <p:nvPr/>
        </p:nvPicPr>
        <p:blipFill>
          <a:blip r:embed="rId4">
            <a:biLevel thresh="75000"/>
          </a:blip>
          <a:stretch>
            <a:fillRect/>
          </a:stretch>
        </p:blipFill>
        <p:spPr>
          <a:xfrm>
            <a:off x="4102964" y="3193094"/>
            <a:ext cx="399393" cy="399393"/>
          </a:xfrm>
          <a:prstGeom prst="rect">
            <a:avLst/>
          </a:prstGeom>
        </p:spPr>
      </p:pic>
      <p:pic>
        <p:nvPicPr>
          <p:cNvPr id="14" name="Picture 13">
            <a:extLst>
              <a:ext uri="{FF2B5EF4-FFF2-40B4-BE49-F238E27FC236}">
                <a16:creationId xmlns:a16="http://schemas.microsoft.com/office/drawing/2014/main" id="{C1036A0F-FF67-0E45-8498-8345E6C03B11}"/>
              </a:ext>
            </a:extLst>
          </p:cNvPr>
          <p:cNvPicPr>
            <a:picLocks noChangeAspect="1"/>
          </p:cNvPicPr>
          <p:nvPr/>
        </p:nvPicPr>
        <p:blipFill>
          <a:blip r:embed="rId3">
            <a:biLevel thresh="75000"/>
          </a:blip>
          <a:stretch>
            <a:fillRect/>
          </a:stretch>
        </p:blipFill>
        <p:spPr>
          <a:xfrm>
            <a:off x="2709106" y="3161715"/>
            <a:ext cx="462816" cy="455229"/>
          </a:xfrm>
          <a:prstGeom prst="rect">
            <a:avLst/>
          </a:prstGeom>
        </p:spPr>
      </p:pic>
      <p:pic>
        <p:nvPicPr>
          <p:cNvPr id="16" name="Picture 15">
            <a:extLst>
              <a:ext uri="{FF2B5EF4-FFF2-40B4-BE49-F238E27FC236}">
                <a16:creationId xmlns:a16="http://schemas.microsoft.com/office/drawing/2014/main" id="{F850CA0F-3B4D-EA49-8DD9-97136BCB056D}"/>
              </a:ext>
            </a:extLst>
          </p:cNvPr>
          <p:cNvPicPr>
            <a:picLocks noChangeAspect="1"/>
          </p:cNvPicPr>
          <p:nvPr/>
        </p:nvPicPr>
        <p:blipFill>
          <a:blip r:embed="rId5">
            <a:biLevel thresh="75000"/>
          </a:blip>
          <a:stretch>
            <a:fillRect/>
          </a:stretch>
        </p:blipFill>
        <p:spPr>
          <a:xfrm>
            <a:off x="2669829" y="3797529"/>
            <a:ext cx="541370" cy="500768"/>
          </a:xfrm>
          <a:prstGeom prst="rect">
            <a:avLst/>
          </a:prstGeom>
        </p:spPr>
      </p:pic>
      <p:pic>
        <p:nvPicPr>
          <p:cNvPr id="17" name="Picture 16">
            <a:extLst>
              <a:ext uri="{FF2B5EF4-FFF2-40B4-BE49-F238E27FC236}">
                <a16:creationId xmlns:a16="http://schemas.microsoft.com/office/drawing/2014/main" id="{E39CF784-8642-604D-B2B6-893F37E2FA4B}"/>
              </a:ext>
            </a:extLst>
          </p:cNvPr>
          <p:cNvPicPr>
            <a:picLocks noChangeAspect="1"/>
          </p:cNvPicPr>
          <p:nvPr/>
        </p:nvPicPr>
        <p:blipFill>
          <a:blip r:embed="rId5">
            <a:biLevel thresh="75000"/>
          </a:blip>
          <a:stretch>
            <a:fillRect/>
          </a:stretch>
        </p:blipFill>
        <p:spPr>
          <a:xfrm>
            <a:off x="4024410" y="3797529"/>
            <a:ext cx="541370" cy="500768"/>
          </a:xfrm>
          <a:prstGeom prst="rect">
            <a:avLst/>
          </a:prstGeom>
        </p:spPr>
      </p:pic>
      <p:sp>
        <p:nvSpPr>
          <p:cNvPr id="18" name="Rounded Rectangle 17">
            <a:extLst>
              <a:ext uri="{FF2B5EF4-FFF2-40B4-BE49-F238E27FC236}">
                <a16:creationId xmlns:a16="http://schemas.microsoft.com/office/drawing/2014/main" id="{1292338B-FC65-EE4D-8703-E96632077947}"/>
              </a:ext>
            </a:extLst>
          </p:cNvPr>
          <p:cNvSpPr/>
          <p:nvPr/>
        </p:nvSpPr>
        <p:spPr>
          <a:xfrm>
            <a:off x="5141687" y="1532038"/>
            <a:ext cx="3624825" cy="888372"/>
          </a:xfrm>
          <a:prstGeom prst="roundRect">
            <a:avLst>
              <a:gd name="adj" fmla="val 9318"/>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200" b="1" dirty="0">
                <a:solidFill>
                  <a:schemeClr val="accent1">
                    <a:lumMod val="50000"/>
                  </a:schemeClr>
                </a:solidFill>
              </a:rPr>
              <a:t>Need </a:t>
            </a:r>
          </a:p>
          <a:p>
            <a:pPr algn="ctr">
              <a:lnSpc>
                <a:spcPct val="80000"/>
              </a:lnSpc>
            </a:pPr>
            <a:r>
              <a:rPr lang="en-US" sz="3200" b="1" dirty="0">
                <a:solidFill>
                  <a:schemeClr val="accent1">
                    <a:lumMod val="50000"/>
                  </a:schemeClr>
                </a:solidFill>
              </a:rPr>
              <a:t>Counter-Atomicity?</a:t>
            </a:r>
          </a:p>
        </p:txBody>
      </p:sp>
      <p:pic>
        <p:nvPicPr>
          <p:cNvPr id="19" name="Picture 18">
            <a:extLst>
              <a:ext uri="{FF2B5EF4-FFF2-40B4-BE49-F238E27FC236}">
                <a16:creationId xmlns:a16="http://schemas.microsoft.com/office/drawing/2014/main" id="{15F6EB83-58BE-0549-A2BC-EA7EC7C8E8AF}"/>
              </a:ext>
            </a:extLst>
          </p:cNvPr>
          <p:cNvPicPr>
            <a:picLocks noChangeAspect="1"/>
          </p:cNvPicPr>
          <p:nvPr/>
        </p:nvPicPr>
        <p:blipFill>
          <a:blip r:embed="rId4">
            <a:biLevel thresh="75000"/>
          </a:blip>
          <a:stretch>
            <a:fillRect/>
          </a:stretch>
        </p:blipFill>
        <p:spPr>
          <a:xfrm>
            <a:off x="6703929" y="2636205"/>
            <a:ext cx="399393" cy="399393"/>
          </a:xfrm>
          <a:prstGeom prst="rect">
            <a:avLst/>
          </a:prstGeom>
        </p:spPr>
      </p:pic>
      <p:pic>
        <p:nvPicPr>
          <p:cNvPr id="20" name="Picture 19">
            <a:extLst>
              <a:ext uri="{FF2B5EF4-FFF2-40B4-BE49-F238E27FC236}">
                <a16:creationId xmlns:a16="http://schemas.microsoft.com/office/drawing/2014/main" id="{CC0C4385-46AB-5544-B83D-A948D92C2CE3}"/>
              </a:ext>
            </a:extLst>
          </p:cNvPr>
          <p:cNvPicPr>
            <a:picLocks noChangeAspect="1"/>
          </p:cNvPicPr>
          <p:nvPr/>
        </p:nvPicPr>
        <p:blipFill>
          <a:blip r:embed="rId4">
            <a:biLevel thresh="75000"/>
          </a:blip>
          <a:stretch>
            <a:fillRect/>
          </a:stretch>
        </p:blipFill>
        <p:spPr>
          <a:xfrm>
            <a:off x="6703930" y="3223407"/>
            <a:ext cx="399393" cy="399393"/>
          </a:xfrm>
          <a:prstGeom prst="rect">
            <a:avLst/>
          </a:prstGeom>
        </p:spPr>
      </p:pic>
      <p:pic>
        <p:nvPicPr>
          <p:cNvPr id="21" name="Picture 20">
            <a:extLst>
              <a:ext uri="{FF2B5EF4-FFF2-40B4-BE49-F238E27FC236}">
                <a16:creationId xmlns:a16="http://schemas.microsoft.com/office/drawing/2014/main" id="{F182F301-9F9D-234E-975C-D20ADE0BCE29}"/>
              </a:ext>
            </a:extLst>
          </p:cNvPr>
          <p:cNvPicPr>
            <a:picLocks noChangeAspect="1"/>
          </p:cNvPicPr>
          <p:nvPr/>
        </p:nvPicPr>
        <p:blipFill>
          <a:blip r:embed="rId3">
            <a:biLevel thresh="75000"/>
          </a:blip>
          <a:stretch>
            <a:fillRect/>
          </a:stretch>
        </p:blipFill>
        <p:spPr>
          <a:xfrm>
            <a:off x="6722691" y="3839385"/>
            <a:ext cx="462816" cy="455229"/>
          </a:xfrm>
          <a:prstGeom prst="rect">
            <a:avLst/>
          </a:prstGeom>
        </p:spPr>
      </p:pic>
      <p:sp>
        <p:nvSpPr>
          <p:cNvPr id="6" name="Rounded Rectangle 5">
            <a:extLst>
              <a:ext uri="{FF2B5EF4-FFF2-40B4-BE49-F238E27FC236}">
                <a16:creationId xmlns:a16="http://schemas.microsoft.com/office/drawing/2014/main" id="{3F99B23A-4B05-464C-AE84-A98110BD2AE0}"/>
              </a:ext>
            </a:extLst>
          </p:cNvPr>
          <p:cNvSpPr/>
          <p:nvPr/>
        </p:nvSpPr>
        <p:spPr>
          <a:xfrm>
            <a:off x="0" y="5518371"/>
            <a:ext cx="9143999" cy="660413"/>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Only</a:t>
            </a:r>
            <a:r>
              <a:rPr lang="en-US" sz="3600" b="1" dirty="0">
                <a:solidFill>
                  <a:schemeClr val="accent5">
                    <a:lumMod val="75000"/>
                  </a:schemeClr>
                </a:solidFill>
              </a:rPr>
              <a:t> </a:t>
            </a:r>
            <a:r>
              <a:rPr lang="en-US" sz="3600" b="1" dirty="0">
                <a:solidFill>
                  <a:schemeClr val="accent2">
                    <a:lumMod val="75000"/>
                  </a:schemeClr>
                </a:solidFill>
              </a:rPr>
              <a:t>COMMIT</a:t>
            </a:r>
            <a:r>
              <a:rPr lang="en-US" sz="3600" b="1" dirty="0">
                <a:solidFill>
                  <a:schemeClr val="accent5">
                    <a:lumMod val="75000"/>
                  </a:schemeClr>
                </a:solidFill>
              </a:rPr>
              <a:t> </a:t>
            </a:r>
            <a:r>
              <a:rPr lang="en-US" sz="3600" b="1" dirty="0">
                <a:solidFill>
                  <a:schemeClr val="accent1">
                    <a:lumMod val="75000"/>
                  </a:schemeClr>
                </a:solidFill>
              </a:rPr>
              <a:t>needs to be counter-atomic</a:t>
            </a:r>
          </a:p>
        </p:txBody>
      </p:sp>
      <p:sp>
        <p:nvSpPr>
          <p:cNvPr id="23" name="Rounded Rectangle 22">
            <a:extLst>
              <a:ext uri="{FF2B5EF4-FFF2-40B4-BE49-F238E27FC236}">
                <a16:creationId xmlns:a16="http://schemas.microsoft.com/office/drawing/2014/main" id="{C21C1373-F0A7-BE40-AE36-ACA28F9C650A}"/>
              </a:ext>
            </a:extLst>
          </p:cNvPr>
          <p:cNvSpPr/>
          <p:nvPr/>
        </p:nvSpPr>
        <p:spPr>
          <a:xfrm>
            <a:off x="0" y="4763143"/>
            <a:ext cx="9144000" cy="152881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80000"/>
              </a:lnSpc>
            </a:pPr>
            <a:r>
              <a:rPr lang="en-US" sz="3600" b="1" dirty="0">
                <a:solidFill>
                  <a:schemeClr val="tx1"/>
                </a:solidFill>
              </a:rPr>
              <a:t>Key Insight:</a:t>
            </a:r>
          </a:p>
          <a:p>
            <a:pPr>
              <a:lnSpc>
                <a:spcPct val="80000"/>
              </a:lnSpc>
            </a:pPr>
            <a:r>
              <a:rPr lang="en-US" sz="3600" b="1" dirty="0">
                <a:solidFill>
                  <a:schemeClr val="accent1">
                    <a:lumMod val="75000"/>
                  </a:schemeClr>
                </a:solidFill>
              </a:rPr>
              <a:t>Writes that </a:t>
            </a:r>
            <a:r>
              <a:rPr lang="en-US" sz="3600" b="1" dirty="0">
                <a:solidFill>
                  <a:schemeClr val="accent2">
                    <a:lumMod val="75000"/>
                  </a:schemeClr>
                </a:solidFill>
              </a:rPr>
              <a:t>do not immediately </a:t>
            </a:r>
            <a:r>
              <a:rPr lang="en-US" sz="3600" b="1" dirty="0">
                <a:solidFill>
                  <a:schemeClr val="accent1">
                    <a:lumMod val="75000"/>
                  </a:schemeClr>
                </a:solidFill>
              </a:rPr>
              <a:t>affect crash consistency </a:t>
            </a:r>
            <a:r>
              <a:rPr lang="en-US" sz="3600" b="1" dirty="0">
                <a:solidFill>
                  <a:schemeClr val="accent2">
                    <a:lumMod val="75000"/>
                  </a:schemeClr>
                </a:solidFill>
              </a:rPr>
              <a:t>do not </a:t>
            </a:r>
            <a:r>
              <a:rPr lang="en-US" sz="3600" b="1" dirty="0">
                <a:solidFill>
                  <a:schemeClr val="accent1">
                    <a:lumMod val="75000"/>
                  </a:schemeClr>
                </a:solidFill>
              </a:rPr>
              <a:t>need counter-atomicity</a:t>
            </a:r>
          </a:p>
        </p:txBody>
      </p:sp>
    </p:spTree>
    <p:extLst>
      <p:ext uri="{BB962C8B-B14F-4D97-AF65-F5344CB8AC3E}">
        <p14:creationId xmlns:p14="http://schemas.microsoft.com/office/powerpoint/2010/main" val="332413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par>
                                <p:cTn id="48" presetID="1" presetClass="exit" presetSubtype="0" fill="hold" grpId="1"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6" grpId="1"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94937-8F19-432B-B91B-29A41A1EA26A}"/>
              </a:ext>
            </a:extLst>
          </p:cNvPr>
          <p:cNvSpPr>
            <a:spLocks noGrp="1"/>
          </p:cNvSpPr>
          <p:nvPr>
            <p:ph type="sldNum" sz="quarter" idx="12"/>
          </p:nvPr>
        </p:nvSpPr>
        <p:spPr/>
        <p:txBody>
          <a:bodyPr/>
          <a:lstStyle/>
          <a:p>
            <a:fld id="{330EA680-D336-4FF7-8B7A-9848BB0A1C32}" type="slidenum">
              <a:rPr lang="en-US" smtClean="0"/>
              <a:t>27</a:t>
            </a:fld>
            <a:endParaRPr lang="en-US"/>
          </a:p>
        </p:txBody>
      </p:sp>
      <p:grpSp>
        <p:nvGrpSpPr>
          <p:cNvPr id="2" name="Group 1">
            <a:extLst>
              <a:ext uri="{FF2B5EF4-FFF2-40B4-BE49-F238E27FC236}">
                <a16:creationId xmlns:a16="http://schemas.microsoft.com/office/drawing/2014/main" id="{E1686D13-47C5-4220-8194-1CA9B574F14A}"/>
              </a:ext>
            </a:extLst>
          </p:cNvPr>
          <p:cNvGrpSpPr/>
          <p:nvPr/>
        </p:nvGrpSpPr>
        <p:grpSpPr>
          <a:xfrm>
            <a:off x="-2" y="707496"/>
            <a:ext cx="9144002" cy="5193733"/>
            <a:chOff x="1776593" y="597715"/>
            <a:chExt cx="8811493" cy="5393709"/>
          </a:xfrm>
        </p:grpSpPr>
        <p:sp>
          <p:nvSpPr>
            <p:cNvPr id="6" name="Rectangle 5">
              <a:extLst>
                <a:ext uri="{FF2B5EF4-FFF2-40B4-BE49-F238E27FC236}">
                  <a16:creationId xmlns:a16="http://schemas.microsoft.com/office/drawing/2014/main" id="{16CC3E67-05E4-D447-B3F1-1026235FC7A6}"/>
                </a:ext>
              </a:extLst>
            </p:cNvPr>
            <p:cNvSpPr/>
            <p:nvPr/>
          </p:nvSpPr>
          <p:spPr>
            <a:xfrm>
              <a:off x="1776595" y="2051067"/>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COUNTER-ATOMICITY</a:t>
              </a:r>
              <a:endParaRPr lang="en-US" sz="3600" b="1" dirty="0">
                <a:solidFill>
                  <a:schemeClr val="bg1"/>
                </a:solidFill>
              </a:endParaRPr>
            </a:p>
          </p:txBody>
        </p:sp>
        <p:sp>
          <p:nvSpPr>
            <p:cNvPr id="11" name="Rectangle 10">
              <a:extLst>
                <a:ext uri="{FF2B5EF4-FFF2-40B4-BE49-F238E27FC236}">
                  <a16:creationId xmlns:a16="http://schemas.microsoft.com/office/drawing/2014/main" id="{9487182E-74E9-2F4A-92F9-AB15CAD2AC9C}"/>
                </a:ext>
              </a:extLst>
            </p:cNvPr>
            <p:cNvSpPr/>
            <p:nvPr/>
          </p:nvSpPr>
          <p:spPr>
            <a:xfrm>
              <a:off x="1776596" y="277478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KEY OBSERVATION</a:t>
              </a:r>
            </a:p>
          </p:txBody>
        </p:sp>
        <p:sp>
          <p:nvSpPr>
            <p:cNvPr id="12" name="Rectangle 11">
              <a:extLst>
                <a:ext uri="{FF2B5EF4-FFF2-40B4-BE49-F238E27FC236}">
                  <a16:creationId xmlns:a16="http://schemas.microsoft.com/office/drawing/2014/main" id="{B260C635-2B21-DB4D-89E3-AAC3F6254159}"/>
                </a:ext>
              </a:extLst>
            </p:cNvPr>
            <p:cNvSpPr/>
            <p:nvPr/>
          </p:nvSpPr>
          <p:spPr>
            <a:xfrm>
              <a:off x="1776593" y="3498503"/>
              <a:ext cx="8811490" cy="17692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SELECTIVE COUNTER ATOMICITY</a:t>
              </a:r>
            </a:p>
            <a:p>
              <a:pPr algn="ctr">
                <a:lnSpc>
                  <a:spcPts val="3600"/>
                </a:lnSpc>
              </a:pPr>
              <a:r>
                <a:rPr lang="en-US" sz="3600" b="1" dirty="0">
                  <a:solidFill>
                    <a:schemeClr val="accent2"/>
                  </a:solidFill>
                </a:rPr>
                <a:t>Enforce counter-atomicity only for the writes that immediately affect the consistency state   </a:t>
              </a:r>
            </a:p>
          </p:txBody>
        </p:sp>
        <p:sp>
          <p:nvSpPr>
            <p:cNvPr id="8" name="Rectangle 7">
              <a:extLst>
                <a:ext uri="{FF2B5EF4-FFF2-40B4-BE49-F238E27FC236}">
                  <a16:creationId xmlns:a16="http://schemas.microsoft.com/office/drawing/2014/main" id="{0FED1CF2-E611-FB43-AA97-2022D9AEB49B}"/>
                </a:ext>
              </a:extLst>
            </p:cNvPr>
            <p:cNvSpPr/>
            <p:nvPr/>
          </p:nvSpPr>
          <p:spPr>
            <a:xfrm>
              <a:off x="1776596" y="5359722"/>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EVALUATION</a:t>
              </a:r>
            </a:p>
          </p:txBody>
        </p:sp>
        <p:sp>
          <p:nvSpPr>
            <p:cNvPr id="10" name="Rectangle 9">
              <a:extLst>
                <a:ext uri="{FF2B5EF4-FFF2-40B4-BE49-F238E27FC236}">
                  <a16:creationId xmlns:a16="http://schemas.microsoft.com/office/drawing/2014/main" id="{A44E9FD1-B877-4486-9E13-A6743D7551A3}"/>
                </a:ext>
              </a:extLst>
            </p:cNvPr>
            <p:cNvSpPr/>
            <p:nvPr/>
          </p:nvSpPr>
          <p:spPr>
            <a:xfrm>
              <a:off x="1776595" y="59771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PROBLEM</a:t>
              </a:r>
              <a:endParaRPr lang="en-US" sz="3200" b="1" dirty="0"/>
            </a:p>
          </p:txBody>
        </p:sp>
        <p:sp>
          <p:nvSpPr>
            <p:cNvPr id="13" name="Rectangle 12">
              <a:extLst>
                <a:ext uri="{FF2B5EF4-FFF2-40B4-BE49-F238E27FC236}">
                  <a16:creationId xmlns:a16="http://schemas.microsoft.com/office/drawing/2014/main" id="{7888F8D9-1BAE-49FE-82EE-DE5F731DFC27}"/>
                </a:ext>
              </a:extLst>
            </p:cNvPr>
            <p:cNvSpPr/>
            <p:nvPr/>
          </p:nvSpPr>
          <p:spPr>
            <a:xfrm>
              <a:off x="1776595" y="1327350"/>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GOAL</a:t>
              </a:r>
              <a:endParaRPr lang="en-US" sz="3600" b="1" dirty="0"/>
            </a:p>
          </p:txBody>
        </p:sp>
      </p:grpSp>
    </p:spTree>
    <p:extLst>
      <p:ext uri="{BB962C8B-B14F-4D97-AF65-F5344CB8AC3E}">
        <p14:creationId xmlns:p14="http://schemas.microsoft.com/office/powerpoint/2010/main" val="262859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B74846A-B14F-4497-A62B-CA95E92D3A71}"/>
              </a:ext>
            </a:extLst>
          </p:cNvPr>
          <p:cNvSpPr/>
          <p:nvPr/>
        </p:nvSpPr>
        <p:spPr>
          <a:xfrm>
            <a:off x="54497" y="1535729"/>
            <a:ext cx="4554482" cy="4909217"/>
          </a:xfrm>
          <a:prstGeom prst="roundRect">
            <a:avLst>
              <a:gd name="adj" fmla="val 47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Slide Number Placeholder 3">
            <a:extLst>
              <a:ext uri="{FF2B5EF4-FFF2-40B4-BE49-F238E27FC236}">
                <a16:creationId xmlns:a16="http://schemas.microsoft.com/office/drawing/2014/main" id="{7EF94C53-6394-0344-B50E-1DA4DFF79B6A}"/>
              </a:ext>
            </a:extLst>
          </p:cNvPr>
          <p:cNvSpPr>
            <a:spLocks noGrp="1"/>
          </p:cNvSpPr>
          <p:nvPr>
            <p:ph type="sldNum" sz="quarter" idx="12"/>
          </p:nvPr>
        </p:nvSpPr>
        <p:spPr/>
        <p:txBody>
          <a:bodyPr/>
          <a:lstStyle/>
          <a:p>
            <a:fld id="{330EA680-D336-4FF7-8B7A-9848BB0A1C32}" type="slidenum">
              <a:rPr lang="en-US" smtClean="0"/>
              <a:t>28</a:t>
            </a:fld>
            <a:endParaRPr lang="en-US" dirty="0"/>
          </a:p>
        </p:txBody>
      </p:sp>
      <p:sp>
        <p:nvSpPr>
          <p:cNvPr id="11" name="Rectangle 10">
            <a:extLst>
              <a:ext uri="{FF2B5EF4-FFF2-40B4-BE49-F238E27FC236}">
                <a16:creationId xmlns:a16="http://schemas.microsoft.com/office/drawing/2014/main" id="{252E9D86-EF76-4AD5-8CED-52A545BB14C5}"/>
              </a:ext>
            </a:extLst>
          </p:cNvPr>
          <p:cNvSpPr/>
          <p:nvPr/>
        </p:nvSpPr>
        <p:spPr>
          <a:xfrm>
            <a:off x="166948" y="3650800"/>
            <a:ext cx="4353756" cy="115223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Annotation for </a:t>
            </a:r>
          </a:p>
          <a:p>
            <a:pPr algn="ctr"/>
            <a:r>
              <a:rPr lang="en-US" sz="2800" b="1" dirty="0">
                <a:solidFill>
                  <a:schemeClr val="tx1"/>
                </a:solidFill>
              </a:rPr>
              <a:t>Selective Counter-Atomicity</a:t>
            </a:r>
            <a:endParaRPr lang="en-US" sz="2800" dirty="0">
              <a:solidFill>
                <a:schemeClr val="tx1"/>
              </a:solidFill>
            </a:endParaRPr>
          </a:p>
        </p:txBody>
      </p:sp>
      <p:sp>
        <p:nvSpPr>
          <p:cNvPr id="12" name="Rectangle 11">
            <a:extLst>
              <a:ext uri="{FF2B5EF4-FFF2-40B4-BE49-F238E27FC236}">
                <a16:creationId xmlns:a16="http://schemas.microsoft.com/office/drawing/2014/main" id="{E8562F7A-7360-4CB3-B480-5CBBCFC84B94}"/>
              </a:ext>
            </a:extLst>
          </p:cNvPr>
          <p:cNvSpPr/>
          <p:nvPr/>
        </p:nvSpPr>
        <p:spPr>
          <a:xfrm>
            <a:off x="1496950" y="5541784"/>
            <a:ext cx="1638408" cy="4784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Compile</a:t>
            </a:r>
          </a:p>
        </p:txBody>
      </p:sp>
      <p:cxnSp>
        <p:nvCxnSpPr>
          <p:cNvPr id="16" name="Straight Arrow Connector 15">
            <a:extLst>
              <a:ext uri="{FF2B5EF4-FFF2-40B4-BE49-F238E27FC236}">
                <a16:creationId xmlns:a16="http://schemas.microsoft.com/office/drawing/2014/main" id="{3499B556-B472-4BDF-8110-C8992FD2D9F2}"/>
              </a:ext>
            </a:extLst>
          </p:cNvPr>
          <p:cNvCxnSpPr>
            <a:cxnSpLocks/>
            <a:endCxn id="11" idx="0"/>
          </p:cNvCxnSpPr>
          <p:nvPr/>
        </p:nvCxnSpPr>
        <p:spPr>
          <a:xfrm>
            <a:off x="2342566" y="3123073"/>
            <a:ext cx="1260" cy="5277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276FB77-9CB3-4EAB-97F9-89DD86C22EC3}"/>
              </a:ext>
            </a:extLst>
          </p:cNvPr>
          <p:cNvCxnSpPr>
            <a:cxnSpLocks/>
            <a:stCxn id="11" idx="2"/>
          </p:cNvCxnSpPr>
          <p:nvPr/>
        </p:nvCxnSpPr>
        <p:spPr>
          <a:xfrm flipH="1">
            <a:off x="2341936" y="4803035"/>
            <a:ext cx="1890" cy="7387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FB12D8DF-EFD0-42E1-B941-F0BCD34A2634}"/>
              </a:ext>
            </a:extLst>
          </p:cNvPr>
          <p:cNvGrpSpPr/>
          <p:nvPr/>
        </p:nvGrpSpPr>
        <p:grpSpPr>
          <a:xfrm>
            <a:off x="1489499" y="1728322"/>
            <a:ext cx="1706134" cy="2084508"/>
            <a:chOff x="2453313" y="1744670"/>
            <a:chExt cx="1625696" cy="1925708"/>
          </a:xfrm>
        </p:grpSpPr>
        <p:grpSp>
          <p:nvGrpSpPr>
            <p:cNvPr id="55" name="Group 54">
              <a:extLst>
                <a:ext uri="{FF2B5EF4-FFF2-40B4-BE49-F238E27FC236}">
                  <a16:creationId xmlns:a16="http://schemas.microsoft.com/office/drawing/2014/main" id="{31F57193-A31A-413E-8FB4-636FC3CDA8E9}"/>
                </a:ext>
              </a:extLst>
            </p:cNvPr>
            <p:cNvGrpSpPr/>
            <p:nvPr/>
          </p:nvGrpSpPr>
          <p:grpSpPr>
            <a:xfrm>
              <a:off x="2453313" y="1744670"/>
              <a:ext cx="1625696" cy="1925708"/>
              <a:chOff x="2453313" y="1744670"/>
              <a:chExt cx="1625696" cy="1925708"/>
            </a:xfrm>
          </p:grpSpPr>
          <p:grpSp>
            <p:nvGrpSpPr>
              <p:cNvPr id="10" name="Group 9">
                <a:extLst>
                  <a:ext uri="{FF2B5EF4-FFF2-40B4-BE49-F238E27FC236}">
                    <a16:creationId xmlns:a16="http://schemas.microsoft.com/office/drawing/2014/main" id="{BEA7B8EC-DE42-4DBE-A9D7-2F623FACA541}"/>
                  </a:ext>
                </a:extLst>
              </p:cNvPr>
              <p:cNvGrpSpPr/>
              <p:nvPr/>
            </p:nvGrpSpPr>
            <p:grpSpPr>
              <a:xfrm>
                <a:off x="2478792" y="1744670"/>
                <a:ext cx="1575969" cy="1325563"/>
                <a:chOff x="1469552" y="1817791"/>
                <a:chExt cx="1888385" cy="1436874"/>
              </a:xfrm>
            </p:grpSpPr>
            <p:sp>
              <p:nvSpPr>
                <p:cNvPr id="5" name="Rectangle: Rounded Corners 4">
                  <a:extLst>
                    <a:ext uri="{FF2B5EF4-FFF2-40B4-BE49-F238E27FC236}">
                      <a16:creationId xmlns:a16="http://schemas.microsoft.com/office/drawing/2014/main" id="{62F97389-BE38-41B0-89BA-F7E2C5C72BD0}"/>
                    </a:ext>
                  </a:extLst>
                </p:cNvPr>
                <p:cNvSpPr/>
                <p:nvPr/>
              </p:nvSpPr>
              <p:spPr>
                <a:xfrm>
                  <a:off x="1469552" y="1817791"/>
                  <a:ext cx="1888385" cy="1436874"/>
                </a:xfrm>
                <a:prstGeom prst="roundRect">
                  <a:avLst>
                    <a:gd name="adj" fmla="val 75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Rounded Corners 5">
                  <a:extLst>
                    <a:ext uri="{FF2B5EF4-FFF2-40B4-BE49-F238E27FC236}">
                      <a16:creationId xmlns:a16="http://schemas.microsoft.com/office/drawing/2014/main" id="{813E0610-49E8-4202-91CE-4FB7F518996A}"/>
                    </a:ext>
                  </a:extLst>
                </p:cNvPr>
                <p:cNvSpPr/>
                <p:nvPr/>
              </p:nvSpPr>
              <p:spPr>
                <a:xfrm>
                  <a:off x="1559298" y="2091016"/>
                  <a:ext cx="1708897" cy="1070674"/>
                </a:xfrm>
                <a:prstGeom prst="roundRect">
                  <a:avLst>
                    <a:gd name="adj" fmla="val 93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grpSp>
          <p:sp>
            <p:nvSpPr>
              <p:cNvPr id="20" name="Rectangle 19">
                <a:extLst>
                  <a:ext uri="{FF2B5EF4-FFF2-40B4-BE49-F238E27FC236}">
                    <a16:creationId xmlns:a16="http://schemas.microsoft.com/office/drawing/2014/main" id="{1937D397-6B7D-492E-A5C0-7217FA4515D5}"/>
                  </a:ext>
                </a:extLst>
              </p:cNvPr>
              <p:cNvSpPr/>
              <p:nvPr/>
            </p:nvSpPr>
            <p:spPr>
              <a:xfrm>
                <a:off x="2453313" y="2048848"/>
                <a:ext cx="1625696" cy="1621530"/>
              </a:xfrm>
              <a:prstGeom prst="rect">
                <a:avLst/>
              </a:prstGeom>
            </p:spPr>
            <p:txBody>
              <a:bodyPr wrap="square">
                <a:spAutoFit/>
              </a:bodyPr>
              <a:lstStyle/>
              <a:p>
                <a:pPr algn="ctr"/>
                <a:r>
                  <a:rPr lang="en-US" sz="2800" b="1" dirty="0"/>
                  <a:t>NVMM</a:t>
                </a:r>
              </a:p>
              <a:p>
                <a:pPr algn="ctr"/>
                <a:r>
                  <a:rPr lang="en-US" sz="2800" b="1" dirty="0"/>
                  <a:t>Program</a:t>
                </a:r>
              </a:p>
            </p:txBody>
          </p:sp>
        </p:grpSp>
        <p:sp>
          <p:nvSpPr>
            <p:cNvPr id="21" name="Oval 20">
              <a:extLst>
                <a:ext uri="{FF2B5EF4-FFF2-40B4-BE49-F238E27FC236}">
                  <a16:creationId xmlns:a16="http://schemas.microsoft.com/office/drawing/2014/main" id="{0E9929C3-84BE-4DC1-A8A4-1F6CDC8E65DC}"/>
                </a:ext>
              </a:extLst>
            </p:cNvPr>
            <p:cNvSpPr/>
            <p:nvPr/>
          </p:nvSpPr>
          <p:spPr>
            <a:xfrm>
              <a:off x="2553691" y="1792483"/>
              <a:ext cx="168089" cy="16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16EEC04B-46AF-46E6-AA46-4B925EFD71FA}"/>
                </a:ext>
              </a:extLst>
            </p:cNvPr>
            <p:cNvSpPr/>
            <p:nvPr/>
          </p:nvSpPr>
          <p:spPr>
            <a:xfrm>
              <a:off x="2772932" y="1792482"/>
              <a:ext cx="168089" cy="16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8893E53C-FA51-44A5-9A5E-9225E0E2ADE3}"/>
                </a:ext>
              </a:extLst>
            </p:cNvPr>
            <p:cNvSpPr/>
            <p:nvPr/>
          </p:nvSpPr>
          <p:spPr>
            <a:xfrm>
              <a:off x="2990748" y="1792482"/>
              <a:ext cx="168089" cy="16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6" name="TextBox 45">
            <a:extLst>
              <a:ext uri="{FF2B5EF4-FFF2-40B4-BE49-F238E27FC236}">
                <a16:creationId xmlns:a16="http://schemas.microsoft.com/office/drawing/2014/main" id="{7C78BAB0-FA5D-4C66-BD05-9F0DAA555651}"/>
              </a:ext>
            </a:extLst>
          </p:cNvPr>
          <p:cNvSpPr txBox="1"/>
          <p:nvPr/>
        </p:nvSpPr>
        <p:spPr>
          <a:xfrm>
            <a:off x="85742" y="4910799"/>
            <a:ext cx="2860994" cy="861774"/>
          </a:xfrm>
          <a:prstGeom prst="rect">
            <a:avLst/>
          </a:prstGeom>
          <a:noFill/>
        </p:spPr>
        <p:txBody>
          <a:bodyPr wrap="square" rtlCol="0">
            <a:spAutoFit/>
          </a:bodyPr>
          <a:lstStyle/>
          <a:p>
            <a:pPr>
              <a:lnSpc>
                <a:spcPts val="3000"/>
              </a:lnSpc>
            </a:pPr>
            <a:r>
              <a:rPr lang="en-US" sz="2800" b="1" dirty="0">
                <a:solidFill>
                  <a:schemeClr val="accent2">
                    <a:lumMod val="75000"/>
                  </a:schemeClr>
                </a:solidFill>
              </a:rPr>
              <a:t>Annotated</a:t>
            </a:r>
          </a:p>
          <a:p>
            <a:pPr>
              <a:lnSpc>
                <a:spcPts val="3000"/>
              </a:lnSpc>
            </a:pPr>
            <a:r>
              <a:rPr lang="en-US" sz="2800" b="1" dirty="0">
                <a:solidFill>
                  <a:schemeClr val="accent2">
                    <a:lumMod val="75000"/>
                  </a:schemeClr>
                </a:solidFill>
              </a:rPr>
              <a:t>Code</a:t>
            </a:r>
          </a:p>
        </p:txBody>
      </p:sp>
      <p:sp>
        <p:nvSpPr>
          <p:cNvPr id="48" name="TextBox 47">
            <a:extLst>
              <a:ext uri="{FF2B5EF4-FFF2-40B4-BE49-F238E27FC236}">
                <a16:creationId xmlns:a16="http://schemas.microsoft.com/office/drawing/2014/main" id="{167B2E8A-6FE7-4A32-8FAB-84714AE22DC9}"/>
              </a:ext>
            </a:extLst>
          </p:cNvPr>
          <p:cNvSpPr txBox="1"/>
          <p:nvPr/>
        </p:nvSpPr>
        <p:spPr>
          <a:xfrm>
            <a:off x="224603" y="3110951"/>
            <a:ext cx="2091257" cy="523220"/>
          </a:xfrm>
          <a:prstGeom prst="rect">
            <a:avLst/>
          </a:prstGeom>
          <a:noFill/>
        </p:spPr>
        <p:txBody>
          <a:bodyPr wrap="square" rtlCol="0">
            <a:spAutoFit/>
          </a:bodyPr>
          <a:lstStyle/>
          <a:p>
            <a:r>
              <a:rPr lang="en-US" sz="2800" b="1" dirty="0">
                <a:solidFill>
                  <a:schemeClr val="accent2">
                    <a:lumMod val="75000"/>
                  </a:schemeClr>
                </a:solidFill>
              </a:rPr>
              <a:t>Source Code</a:t>
            </a:r>
          </a:p>
        </p:txBody>
      </p:sp>
      <p:sp>
        <p:nvSpPr>
          <p:cNvPr id="53" name="TextBox 52">
            <a:extLst>
              <a:ext uri="{FF2B5EF4-FFF2-40B4-BE49-F238E27FC236}">
                <a16:creationId xmlns:a16="http://schemas.microsoft.com/office/drawing/2014/main" id="{ACBB379B-BDB8-41FC-A0E1-366DDBFBBFCA}"/>
              </a:ext>
            </a:extLst>
          </p:cNvPr>
          <p:cNvSpPr txBox="1"/>
          <p:nvPr/>
        </p:nvSpPr>
        <p:spPr>
          <a:xfrm>
            <a:off x="3778431" y="1535729"/>
            <a:ext cx="830432" cy="646331"/>
          </a:xfrm>
          <a:prstGeom prst="rect">
            <a:avLst/>
          </a:prstGeom>
          <a:noFill/>
        </p:spPr>
        <p:txBody>
          <a:bodyPr wrap="square" rtlCol="0">
            <a:spAutoFit/>
          </a:bodyPr>
          <a:lstStyle/>
          <a:p>
            <a:r>
              <a:rPr lang="en-US" sz="3600" b="1" dirty="0">
                <a:solidFill>
                  <a:schemeClr val="accent1">
                    <a:lumMod val="75000"/>
                  </a:schemeClr>
                </a:solidFill>
              </a:rPr>
              <a:t>SW</a:t>
            </a:r>
          </a:p>
        </p:txBody>
      </p:sp>
      <p:sp>
        <p:nvSpPr>
          <p:cNvPr id="44" name="Rectangle 43">
            <a:extLst>
              <a:ext uri="{FF2B5EF4-FFF2-40B4-BE49-F238E27FC236}">
                <a16:creationId xmlns:a16="http://schemas.microsoft.com/office/drawing/2014/main" id="{48B9CDBF-0763-A34B-82BB-FF15BC16D130}"/>
              </a:ext>
            </a:extLst>
          </p:cNvPr>
          <p:cNvSpPr/>
          <p:nvPr/>
        </p:nvSpPr>
        <p:spPr>
          <a:xfrm>
            <a:off x="166948" y="3650799"/>
            <a:ext cx="4352496" cy="1152235"/>
          </a:xfrm>
          <a:prstGeom prst="rect">
            <a:avLst/>
          </a:prstGeom>
          <a:noFill/>
          <a:ln w="1270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5">
                  <a:lumMod val="75000"/>
                </a:schemeClr>
              </a:solidFill>
            </a:endParaRPr>
          </a:p>
        </p:txBody>
      </p:sp>
      <p:sp>
        <p:nvSpPr>
          <p:cNvPr id="24" name="Title 1">
            <a:extLst>
              <a:ext uri="{FF2B5EF4-FFF2-40B4-BE49-F238E27FC236}">
                <a16:creationId xmlns:a16="http://schemas.microsoft.com/office/drawing/2014/main" id="{496150BA-CD37-4243-B46E-F9ACE058E3D1}"/>
              </a:ext>
            </a:extLst>
          </p:cNvPr>
          <p:cNvSpPr>
            <a:spLocks noGrp="1"/>
          </p:cNvSpPr>
          <p:nvPr>
            <p:ph type="title"/>
          </p:nvPr>
        </p:nvSpPr>
        <p:spPr>
          <a:xfrm>
            <a:off x="349953" y="325967"/>
            <a:ext cx="9015664" cy="994172"/>
          </a:xfrm>
        </p:spPr>
        <p:txBody>
          <a:bodyPr>
            <a:noAutofit/>
          </a:bodyPr>
          <a:lstStyle/>
          <a:p>
            <a:r>
              <a:rPr lang="en-US" sz="4000" b="1" dirty="0"/>
              <a:t>SOFTWARE SUPPORT</a:t>
            </a:r>
            <a:br>
              <a:rPr lang="en-US" sz="3600" b="1" dirty="0"/>
            </a:br>
            <a:r>
              <a:rPr lang="en-US" sz="3600" b="1" dirty="0">
                <a:solidFill>
                  <a:schemeClr val="accent1">
                    <a:lumMod val="75000"/>
                  </a:schemeClr>
                </a:solidFill>
              </a:rPr>
              <a:t>FOR SELECTIVE COUNTER-ATOMICITY</a:t>
            </a:r>
          </a:p>
        </p:txBody>
      </p:sp>
    </p:spTree>
    <p:extLst>
      <p:ext uri="{BB962C8B-B14F-4D97-AF65-F5344CB8AC3E}">
        <p14:creationId xmlns:p14="http://schemas.microsoft.com/office/powerpoint/2010/main" val="132620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 grpId="0" animBg="1"/>
      <p:bldP spid="11" grpId="1" animBg="1"/>
      <p:bldP spid="12" grpId="0" animBg="1"/>
      <p:bldP spid="46" grpId="0"/>
      <p:bldP spid="48" grpId="0"/>
      <p:bldP spid="53" grpId="0"/>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0E636-35D9-884E-912D-678F47B43157}"/>
              </a:ext>
            </a:extLst>
          </p:cNvPr>
          <p:cNvSpPr>
            <a:spLocks noGrp="1"/>
          </p:cNvSpPr>
          <p:nvPr>
            <p:ph type="title"/>
          </p:nvPr>
        </p:nvSpPr>
        <p:spPr>
          <a:xfrm>
            <a:off x="311409" y="262812"/>
            <a:ext cx="8341179" cy="1325563"/>
          </a:xfrm>
        </p:spPr>
        <p:txBody>
          <a:bodyPr>
            <a:normAutofit fontScale="90000"/>
          </a:bodyPr>
          <a:lstStyle/>
          <a:p>
            <a:r>
              <a:rPr lang="en-US" b="1" dirty="0"/>
              <a:t>PRIMITIVES</a:t>
            </a:r>
            <a:br>
              <a:rPr lang="en-US" sz="3600" b="1" dirty="0"/>
            </a:br>
            <a:r>
              <a:rPr lang="en-US" sz="4000" b="1" dirty="0">
                <a:solidFill>
                  <a:schemeClr val="accent1">
                    <a:lumMod val="75000"/>
                  </a:schemeClr>
                </a:solidFill>
              </a:rPr>
              <a:t>APPLYING SELECTIVE COUTNER-ATOMICITY</a:t>
            </a:r>
            <a:endParaRPr lang="en-US" sz="3000" b="1" dirty="0">
              <a:solidFill>
                <a:schemeClr val="accent1">
                  <a:lumMod val="75000"/>
                </a:schemeClr>
              </a:solidFill>
            </a:endParaRPr>
          </a:p>
        </p:txBody>
      </p:sp>
      <p:sp>
        <p:nvSpPr>
          <p:cNvPr id="3" name="Content Placeholder 2">
            <a:extLst>
              <a:ext uri="{FF2B5EF4-FFF2-40B4-BE49-F238E27FC236}">
                <a16:creationId xmlns:a16="http://schemas.microsoft.com/office/drawing/2014/main" id="{58DEE448-A391-DF4B-BD14-775F678070E0}"/>
              </a:ext>
            </a:extLst>
          </p:cNvPr>
          <p:cNvSpPr>
            <a:spLocks noGrp="1"/>
          </p:cNvSpPr>
          <p:nvPr>
            <p:ph idx="1"/>
          </p:nvPr>
        </p:nvSpPr>
        <p:spPr>
          <a:xfrm>
            <a:off x="189916" y="1868164"/>
            <a:ext cx="8870302" cy="4351338"/>
          </a:xfrm>
        </p:spPr>
        <p:txBody>
          <a:bodyPr>
            <a:normAutofit/>
          </a:bodyPr>
          <a:lstStyle/>
          <a:p>
            <a:pPr marL="0" indent="0">
              <a:buNone/>
            </a:pPr>
            <a:r>
              <a:rPr lang="en-US" sz="3200" b="1" dirty="0" err="1">
                <a:solidFill>
                  <a:schemeClr val="accent2">
                    <a:lumMod val="75000"/>
                  </a:schemeClr>
                </a:solidFill>
                <a:latin typeface="Consolas" panose="020B0609020204030204" pitchFamily="49" charset="0"/>
                <a:cs typeface="Consolas" panose="020B0609020204030204" pitchFamily="49" charset="0"/>
              </a:rPr>
              <a:t>CounterAtomic</a:t>
            </a:r>
            <a:r>
              <a:rPr lang="en-US" sz="3200" b="1" dirty="0"/>
              <a:t> Variables</a:t>
            </a:r>
          </a:p>
          <a:p>
            <a:pPr marL="0" indent="0">
              <a:buNone/>
            </a:pPr>
            <a:r>
              <a:rPr lang="en-US" sz="3200" b="1" dirty="0">
                <a:solidFill>
                  <a:schemeClr val="accent1">
                    <a:lumMod val="75000"/>
                  </a:schemeClr>
                </a:solidFill>
              </a:rPr>
              <a:t>Any variable that directly affects the consistency state needs to be counter-atomic</a:t>
            </a:r>
          </a:p>
          <a:p>
            <a:pPr marL="0" indent="0">
              <a:buNone/>
            </a:pPr>
            <a:endParaRPr lang="en-US" sz="3200" b="1" dirty="0">
              <a:solidFill>
                <a:schemeClr val="accent5">
                  <a:lumMod val="75000"/>
                </a:schemeClr>
              </a:solidFill>
            </a:endParaRPr>
          </a:p>
          <a:p>
            <a:pPr marL="0" indent="0">
              <a:buNone/>
            </a:pPr>
            <a:r>
              <a:rPr lang="en-US" sz="3200" b="1" dirty="0" err="1">
                <a:solidFill>
                  <a:schemeClr val="accent2">
                    <a:lumMod val="75000"/>
                  </a:schemeClr>
                </a:solidFill>
                <a:latin typeface="Consolas" panose="020B0609020204030204" pitchFamily="49" charset="0"/>
                <a:cs typeface="Consolas" panose="020B0609020204030204" pitchFamily="49" charset="0"/>
              </a:rPr>
              <a:t>counter_cache_writeback</a:t>
            </a:r>
            <a:r>
              <a:rPr lang="en-US" sz="3200" b="1" dirty="0">
                <a:solidFill>
                  <a:schemeClr val="accent2">
                    <a:lumMod val="75000"/>
                  </a:schemeClr>
                </a:solidFill>
                <a:latin typeface="Consolas" panose="020B0609020204030204" pitchFamily="49" charset="0"/>
                <a:cs typeface="Consolas" panose="020B0609020204030204" pitchFamily="49" charset="0"/>
              </a:rPr>
              <a:t>()</a:t>
            </a:r>
            <a:r>
              <a:rPr lang="en-US" sz="3200" b="1" dirty="0"/>
              <a:t> Function</a:t>
            </a:r>
          </a:p>
          <a:p>
            <a:pPr marL="0" indent="0">
              <a:buNone/>
            </a:pPr>
            <a:r>
              <a:rPr lang="en-US" sz="3200" b="1" dirty="0">
                <a:solidFill>
                  <a:schemeClr val="accent1">
                    <a:lumMod val="75000"/>
                  </a:schemeClr>
                </a:solidFill>
              </a:rPr>
              <a:t>Write back a cache line of counter for the specified location to NVMM, similar to data cache </a:t>
            </a:r>
            <a:r>
              <a:rPr lang="en-US" sz="3200" b="1" dirty="0" err="1">
                <a:solidFill>
                  <a:schemeClr val="accent1">
                    <a:lumMod val="75000"/>
                  </a:schemeClr>
                </a:solidFill>
              </a:rPr>
              <a:t>writeback</a:t>
            </a:r>
            <a:endParaRPr lang="en-US" sz="3200" b="1" i="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033EB6E0-5E2C-F948-B52F-1A4BDBDFA006}"/>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343834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F2753BBB-63B7-7B42-A264-09445610C36E}"/>
              </a:ext>
            </a:extLst>
          </p:cNvPr>
          <p:cNvSpPr txBox="1"/>
          <p:nvPr/>
        </p:nvSpPr>
        <p:spPr>
          <a:xfrm>
            <a:off x="5837001" y="4837399"/>
            <a:ext cx="3046610"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1">
                    <a:lumMod val="75000"/>
                  </a:schemeClr>
                </a:solidFill>
              </a:rPr>
              <a:t>Create Node</a:t>
            </a:r>
          </a:p>
        </p:txBody>
      </p:sp>
      <p:sp>
        <p:nvSpPr>
          <p:cNvPr id="2" name="Title 1">
            <a:extLst>
              <a:ext uri="{FF2B5EF4-FFF2-40B4-BE49-F238E27FC236}">
                <a16:creationId xmlns:a16="http://schemas.microsoft.com/office/drawing/2014/main" id="{281D297D-313F-6642-A421-6B3DE15AC2A1}"/>
              </a:ext>
            </a:extLst>
          </p:cNvPr>
          <p:cNvSpPr>
            <a:spLocks noGrp="1"/>
          </p:cNvSpPr>
          <p:nvPr>
            <p:ph type="title"/>
          </p:nvPr>
        </p:nvSpPr>
        <p:spPr>
          <a:xfrm>
            <a:off x="628650" y="540818"/>
            <a:ext cx="7886700" cy="994172"/>
          </a:xfrm>
        </p:spPr>
        <p:txBody>
          <a:bodyPr>
            <a:normAutofit fontScale="90000"/>
          </a:bodyPr>
          <a:lstStyle/>
          <a:p>
            <a:r>
              <a:rPr lang="en-US" b="1" dirty="0"/>
              <a:t>REQUIREMENT I</a:t>
            </a:r>
            <a:br>
              <a:rPr lang="en-US" sz="3600" b="1" dirty="0"/>
            </a:br>
            <a:r>
              <a:rPr lang="en-US" sz="4000" b="1" dirty="0">
                <a:solidFill>
                  <a:schemeClr val="accent1">
                    <a:lumMod val="75000"/>
                  </a:schemeClr>
                </a:solidFill>
              </a:rPr>
              <a:t>CRASH CONSISTENCY</a:t>
            </a:r>
            <a:endParaRPr lang="en-US" sz="3600" b="1" dirty="0">
              <a:solidFill>
                <a:schemeClr val="accent1">
                  <a:lumMod val="75000"/>
                </a:schemeClr>
              </a:solidFill>
            </a:endParaRPr>
          </a:p>
        </p:txBody>
      </p:sp>
      <p:sp>
        <p:nvSpPr>
          <p:cNvPr id="4" name="Rectangle 3">
            <a:extLst>
              <a:ext uri="{FF2B5EF4-FFF2-40B4-BE49-F238E27FC236}">
                <a16:creationId xmlns:a16="http://schemas.microsoft.com/office/drawing/2014/main" id="{DA8451FB-FE54-1A4F-86F9-98E083E5A79B}"/>
              </a:ext>
            </a:extLst>
          </p:cNvPr>
          <p:cNvSpPr/>
          <p:nvPr/>
        </p:nvSpPr>
        <p:spPr>
          <a:xfrm>
            <a:off x="2498937" y="2519178"/>
            <a:ext cx="1023582" cy="747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Arrow Connector 5">
            <a:extLst>
              <a:ext uri="{FF2B5EF4-FFF2-40B4-BE49-F238E27FC236}">
                <a16:creationId xmlns:a16="http://schemas.microsoft.com/office/drawing/2014/main" id="{340E229E-F85D-0A49-9B0A-1676EDEC1A8D}"/>
              </a:ext>
            </a:extLst>
          </p:cNvPr>
          <p:cNvCxnSpPr>
            <a:cxnSpLocks/>
            <a:stCxn id="4" idx="3"/>
          </p:cNvCxnSpPr>
          <p:nvPr/>
        </p:nvCxnSpPr>
        <p:spPr>
          <a:xfrm>
            <a:off x="3522519" y="2892785"/>
            <a:ext cx="961300" cy="0"/>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5E985A57-F524-D945-B78D-F15C2C5523CE}"/>
              </a:ext>
            </a:extLst>
          </p:cNvPr>
          <p:cNvSpPr/>
          <p:nvPr/>
        </p:nvSpPr>
        <p:spPr>
          <a:xfrm>
            <a:off x="4483818" y="2519178"/>
            <a:ext cx="1023582" cy="747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Rectangle 54">
            <a:extLst>
              <a:ext uri="{FF2B5EF4-FFF2-40B4-BE49-F238E27FC236}">
                <a16:creationId xmlns:a16="http://schemas.microsoft.com/office/drawing/2014/main" id="{C23C47A1-02A4-4948-87B7-A0559D5CCFF8}"/>
              </a:ext>
            </a:extLst>
          </p:cNvPr>
          <p:cNvSpPr/>
          <p:nvPr/>
        </p:nvSpPr>
        <p:spPr>
          <a:xfrm>
            <a:off x="514055" y="2519178"/>
            <a:ext cx="1023582" cy="7472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own Arrow 2">
            <a:extLst>
              <a:ext uri="{FF2B5EF4-FFF2-40B4-BE49-F238E27FC236}">
                <a16:creationId xmlns:a16="http://schemas.microsoft.com/office/drawing/2014/main" id="{BBAB153B-4985-134D-8031-43226942507B}"/>
              </a:ext>
            </a:extLst>
          </p:cNvPr>
          <p:cNvSpPr/>
          <p:nvPr/>
        </p:nvSpPr>
        <p:spPr>
          <a:xfrm rot="19370922">
            <a:off x="2284990" y="1825366"/>
            <a:ext cx="427895" cy="60125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Arrow Connector 11">
            <a:extLst>
              <a:ext uri="{FF2B5EF4-FFF2-40B4-BE49-F238E27FC236}">
                <a16:creationId xmlns:a16="http://schemas.microsoft.com/office/drawing/2014/main" id="{4DC8EA71-EC5D-5B49-91C0-DA0A5603990D}"/>
              </a:ext>
            </a:extLst>
          </p:cNvPr>
          <p:cNvCxnSpPr>
            <a:cxnSpLocks/>
          </p:cNvCxnSpPr>
          <p:nvPr/>
        </p:nvCxnSpPr>
        <p:spPr>
          <a:xfrm>
            <a:off x="1537637" y="2892785"/>
            <a:ext cx="961300" cy="0"/>
          </a:xfrm>
          <a:prstGeom prst="straightConnector1">
            <a:avLst/>
          </a:prstGeom>
          <a:ln w="1270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C0CC675-8765-AD4D-B1F1-5329233EB234}"/>
              </a:ext>
            </a:extLst>
          </p:cNvPr>
          <p:cNvSpPr txBox="1"/>
          <p:nvPr/>
        </p:nvSpPr>
        <p:spPr>
          <a:xfrm>
            <a:off x="2851018" y="1561378"/>
            <a:ext cx="1072730" cy="584775"/>
          </a:xfrm>
          <a:prstGeom prst="rect">
            <a:avLst/>
          </a:prstGeom>
          <a:noFill/>
        </p:spPr>
        <p:txBody>
          <a:bodyPr wrap="none" rtlCol="0">
            <a:spAutoFit/>
          </a:bodyPr>
          <a:lstStyle/>
          <a:p>
            <a:r>
              <a:rPr lang="en-US" sz="3200" b="1" dirty="0">
                <a:solidFill>
                  <a:schemeClr val="accent1">
                    <a:lumMod val="75000"/>
                  </a:schemeClr>
                </a:solidFill>
              </a:rPr>
              <a:t>Head</a:t>
            </a:r>
            <a:endParaRPr lang="en-US" sz="2700" b="1" dirty="0">
              <a:solidFill>
                <a:schemeClr val="accent1">
                  <a:lumMod val="75000"/>
                </a:schemeClr>
              </a:solidFill>
            </a:endParaRPr>
          </a:p>
        </p:txBody>
      </p:sp>
      <p:sp>
        <p:nvSpPr>
          <p:cNvPr id="17" name="Down Arrow 16">
            <a:extLst>
              <a:ext uri="{FF2B5EF4-FFF2-40B4-BE49-F238E27FC236}">
                <a16:creationId xmlns:a16="http://schemas.microsoft.com/office/drawing/2014/main" id="{2B4583C2-4433-484A-BC5E-5B77B7A62A99}"/>
              </a:ext>
            </a:extLst>
          </p:cNvPr>
          <p:cNvSpPr/>
          <p:nvPr/>
        </p:nvSpPr>
        <p:spPr>
          <a:xfrm rot="2313564">
            <a:off x="1449651" y="1825162"/>
            <a:ext cx="427895" cy="60125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accent5">
                    <a:lumMod val="75000"/>
                  </a:schemeClr>
                </a:solidFill>
              </a:ln>
              <a:solidFill>
                <a:schemeClr val="accent5">
                  <a:lumMod val="75000"/>
                </a:schemeClr>
              </a:solidFill>
            </a:endParaRPr>
          </a:p>
        </p:txBody>
      </p:sp>
      <p:sp>
        <p:nvSpPr>
          <p:cNvPr id="18" name="Lightning Bolt 17">
            <a:extLst>
              <a:ext uri="{FF2B5EF4-FFF2-40B4-BE49-F238E27FC236}">
                <a16:creationId xmlns:a16="http://schemas.microsoft.com/office/drawing/2014/main" id="{6CE81685-6825-164A-9188-AD23D27D9021}"/>
              </a:ext>
            </a:extLst>
          </p:cNvPr>
          <p:cNvSpPr/>
          <p:nvPr/>
        </p:nvSpPr>
        <p:spPr>
          <a:xfrm>
            <a:off x="643446" y="1996833"/>
            <a:ext cx="1102496" cy="994787"/>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3" name="TextBox 22">
            <a:extLst>
              <a:ext uri="{FF2B5EF4-FFF2-40B4-BE49-F238E27FC236}">
                <a16:creationId xmlns:a16="http://schemas.microsoft.com/office/drawing/2014/main" id="{ADC4AC0A-9424-4749-B3A9-A5659FD0830E}"/>
              </a:ext>
            </a:extLst>
          </p:cNvPr>
          <p:cNvSpPr txBox="1"/>
          <p:nvPr/>
        </p:nvSpPr>
        <p:spPr>
          <a:xfrm>
            <a:off x="5824907" y="2584115"/>
            <a:ext cx="3034531"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1">
                    <a:lumMod val="75000"/>
                  </a:schemeClr>
                </a:solidFill>
              </a:rPr>
              <a:t>Create Node</a:t>
            </a:r>
          </a:p>
        </p:txBody>
      </p:sp>
      <p:sp>
        <p:nvSpPr>
          <p:cNvPr id="24" name="TextBox 23">
            <a:extLst>
              <a:ext uri="{FF2B5EF4-FFF2-40B4-BE49-F238E27FC236}">
                <a16:creationId xmlns:a16="http://schemas.microsoft.com/office/drawing/2014/main" id="{BD3F9EC9-D339-0E4A-8E4A-6B99A6920948}"/>
              </a:ext>
            </a:extLst>
          </p:cNvPr>
          <p:cNvSpPr txBox="1"/>
          <p:nvPr/>
        </p:nvSpPr>
        <p:spPr>
          <a:xfrm>
            <a:off x="5824908" y="2584115"/>
            <a:ext cx="3046610"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1">
                    <a:lumMod val="75000"/>
                  </a:schemeClr>
                </a:solidFill>
              </a:rPr>
              <a:t>Switch Head</a:t>
            </a:r>
          </a:p>
        </p:txBody>
      </p:sp>
      <p:sp>
        <p:nvSpPr>
          <p:cNvPr id="21" name="TextBox 20">
            <a:extLst>
              <a:ext uri="{FF2B5EF4-FFF2-40B4-BE49-F238E27FC236}">
                <a16:creationId xmlns:a16="http://schemas.microsoft.com/office/drawing/2014/main" id="{127261EE-DC74-7A48-A6D2-71938E3446CA}"/>
              </a:ext>
            </a:extLst>
          </p:cNvPr>
          <p:cNvSpPr txBox="1"/>
          <p:nvPr/>
        </p:nvSpPr>
        <p:spPr>
          <a:xfrm>
            <a:off x="5836988" y="2584115"/>
            <a:ext cx="3034530" cy="646986"/>
          </a:xfrm>
          <a:prstGeom prst="roundRect">
            <a:avLst/>
          </a:prstGeom>
          <a:solidFill>
            <a:schemeClr val="bg1">
              <a:lumMod val="85000"/>
            </a:schemeClr>
          </a:solidFill>
          <a:ln>
            <a:noFill/>
          </a:ln>
        </p:spPr>
        <p:txBody>
          <a:bodyPr wrap="square" rtlCol="0">
            <a:spAutoFit/>
          </a:bodyPr>
          <a:lstStyle/>
          <a:p>
            <a:pPr algn="ctr"/>
            <a:r>
              <a:rPr lang="en-US" sz="3200" b="1" dirty="0">
                <a:solidFill>
                  <a:srgbClr val="FF0000"/>
                </a:solidFill>
              </a:rPr>
              <a:t>Fail to Recover</a:t>
            </a:r>
          </a:p>
        </p:txBody>
      </p:sp>
      <p:sp>
        <p:nvSpPr>
          <p:cNvPr id="36" name="Rectangle 35">
            <a:extLst>
              <a:ext uri="{FF2B5EF4-FFF2-40B4-BE49-F238E27FC236}">
                <a16:creationId xmlns:a16="http://schemas.microsoft.com/office/drawing/2014/main" id="{50D96500-48AF-C842-AC21-DF7494678674}"/>
              </a:ext>
            </a:extLst>
          </p:cNvPr>
          <p:cNvSpPr/>
          <p:nvPr/>
        </p:nvSpPr>
        <p:spPr>
          <a:xfrm>
            <a:off x="2498937" y="4785939"/>
            <a:ext cx="1023582" cy="747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7" name="Straight Arrow Connector 36">
            <a:extLst>
              <a:ext uri="{FF2B5EF4-FFF2-40B4-BE49-F238E27FC236}">
                <a16:creationId xmlns:a16="http://schemas.microsoft.com/office/drawing/2014/main" id="{8E497ED8-0E07-7745-9BF8-3457C732ADE6}"/>
              </a:ext>
            </a:extLst>
          </p:cNvPr>
          <p:cNvCxnSpPr>
            <a:cxnSpLocks/>
            <a:stCxn id="36" idx="3"/>
          </p:cNvCxnSpPr>
          <p:nvPr/>
        </p:nvCxnSpPr>
        <p:spPr>
          <a:xfrm>
            <a:off x="3522519" y="5159546"/>
            <a:ext cx="961300" cy="0"/>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9DE697F-9F5B-6345-A259-25FA18FF5AD9}"/>
              </a:ext>
            </a:extLst>
          </p:cNvPr>
          <p:cNvSpPr/>
          <p:nvPr/>
        </p:nvSpPr>
        <p:spPr>
          <a:xfrm>
            <a:off x="4483818" y="4785939"/>
            <a:ext cx="1023582" cy="747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ectangle 38">
            <a:extLst>
              <a:ext uri="{FF2B5EF4-FFF2-40B4-BE49-F238E27FC236}">
                <a16:creationId xmlns:a16="http://schemas.microsoft.com/office/drawing/2014/main" id="{32EC6BC6-389D-3C48-BFEB-96951A49A94F}"/>
              </a:ext>
            </a:extLst>
          </p:cNvPr>
          <p:cNvSpPr/>
          <p:nvPr/>
        </p:nvSpPr>
        <p:spPr>
          <a:xfrm>
            <a:off x="514055" y="4785939"/>
            <a:ext cx="1023582" cy="7472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Down Arrow 39">
            <a:extLst>
              <a:ext uri="{FF2B5EF4-FFF2-40B4-BE49-F238E27FC236}">
                <a16:creationId xmlns:a16="http://schemas.microsoft.com/office/drawing/2014/main" id="{C877F96A-A737-E644-A963-E830ABCA9ADD}"/>
              </a:ext>
            </a:extLst>
          </p:cNvPr>
          <p:cNvSpPr/>
          <p:nvPr/>
        </p:nvSpPr>
        <p:spPr>
          <a:xfrm rot="19370922">
            <a:off x="2284990" y="4136948"/>
            <a:ext cx="427895" cy="60125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41" name="Straight Arrow Connector 40">
            <a:extLst>
              <a:ext uri="{FF2B5EF4-FFF2-40B4-BE49-F238E27FC236}">
                <a16:creationId xmlns:a16="http://schemas.microsoft.com/office/drawing/2014/main" id="{4647D929-CC64-4B48-849F-1709BC1BC80A}"/>
              </a:ext>
            </a:extLst>
          </p:cNvPr>
          <p:cNvCxnSpPr>
            <a:cxnSpLocks/>
          </p:cNvCxnSpPr>
          <p:nvPr/>
        </p:nvCxnSpPr>
        <p:spPr>
          <a:xfrm>
            <a:off x="1537637" y="5159546"/>
            <a:ext cx="961300" cy="0"/>
          </a:xfrm>
          <a:prstGeom prst="straightConnector1">
            <a:avLst/>
          </a:prstGeom>
          <a:ln w="1270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84CE55C-D884-F645-A1F0-018394A81E1F}"/>
              </a:ext>
            </a:extLst>
          </p:cNvPr>
          <p:cNvSpPr txBox="1"/>
          <p:nvPr/>
        </p:nvSpPr>
        <p:spPr>
          <a:xfrm>
            <a:off x="2850101" y="3898068"/>
            <a:ext cx="1072730" cy="584775"/>
          </a:xfrm>
          <a:prstGeom prst="rect">
            <a:avLst/>
          </a:prstGeom>
          <a:noFill/>
        </p:spPr>
        <p:txBody>
          <a:bodyPr wrap="none" rtlCol="0">
            <a:spAutoFit/>
          </a:bodyPr>
          <a:lstStyle/>
          <a:p>
            <a:r>
              <a:rPr lang="en-US" sz="3200" b="1" dirty="0">
                <a:solidFill>
                  <a:schemeClr val="accent1">
                    <a:lumMod val="75000"/>
                  </a:schemeClr>
                </a:solidFill>
              </a:rPr>
              <a:t>Head</a:t>
            </a:r>
            <a:endParaRPr lang="en-US" sz="2700" b="1" dirty="0">
              <a:solidFill>
                <a:schemeClr val="accent1">
                  <a:lumMod val="75000"/>
                </a:schemeClr>
              </a:solidFill>
            </a:endParaRPr>
          </a:p>
        </p:txBody>
      </p:sp>
      <p:sp>
        <p:nvSpPr>
          <p:cNvPr id="43" name="Down Arrow 42">
            <a:extLst>
              <a:ext uri="{FF2B5EF4-FFF2-40B4-BE49-F238E27FC236}">
                <a16:creationId xmlns:a16="http://schemas.microsoft.com/office/drawing/2014/main" id="{5ED82248-66F6-E548-BFE0-400812954CC9}"/>
              </a:ext>
            </a:extLst>
          </p:cNvPr>
          <p:cNvSpPr/>
          <p:nvPr/>
        </p:nvSpPr>
        <p:spPr>
          <a:xfrm rot="2313564">
            <a:off x="1445821" y="4137329"/>
            <a:ext cx="427895" cy="601253"/>
          </a:xfrm>
          <a:prstGeom prst="down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chemeClr val="accent5">
                    <a:lumMod val="75000"/>
                  </a:schemeClr>
                </a:solidFill>
              </a:ln>
              <a:solidFill>
                <a:schemeClr val="accent5">
                  <a:lumMod val="75000"/>
                </a:schemeClr>
              </a:solidFill>
            </a:endParaRPr>
          </a:p>
        </p:txBody>
      </p:sp>
      <p:sp>
        <p:nvSpPr>
          <p:cNvPr id="45" name="TextBox 44">
            <a:extLst>
              <a:ext uri="{FF2B5EF4-FFF2-40B4-BE49-F238E27FC236}">
                <a16:creationId xmlns:a16="http://schemas.microsoft.com/office/drawing/2014/main" id="{2D5D245B-8509-FC42-B221-9A23FBD78776}"/>
              </a:ext>
            </a:extLst>
          </p:cNvPr>
          <p:cNvSpPr txBox="1"/>
          <p:nvPr/>
        </p:nvSpPr>
        <p:spPr>
          <a:xfrm>
            <a:off x="5837002" y="4830958"/>
            <a:ext cx="3046609"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1">
                    <a:lumMod val="75000"/>
                  </a:schemeClr>
                </a:solidFill>
              </a:rPr>
              <a:t>Flush to NVMM</a:t>
            </a:r>
          </a:p>
        </p:txBody>
      </p:sp>
      <p:sp>
        <p:nvSpPr>
          <p:cNvPr id="46" name="TextBox 45">
            <a:extLst>
              <a:ext uri="{FF2B5EF4-FFF2-40B4-BE49-F238E27FC236}">
                <a16:creationId xmlns:a16="http://schemas.microsoft.com/office/drawing/2014/main" id="{B6E8A974-E59C-4A4E-9E5F-E682F4EBF05E}"/>
              </a:ext>
            </a:extLst>
          </p:cNvPr>
          <p:cNvSpPr txBox="1"/>
          <p:nvPr/>
        </p:nvSpPr>
        <p:spPr>
          <a:xfrm>
            <a:off x="5837002" y="4835041"/>
            <a:ext cx="3046609"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1">
                    <a:lumMod val="75000"/>
                  </a:schemeClr>
                </a:solidFill>
              </a:rPr>
              <a:t>Switch Head</a:t>
            </a:r>
          </a:p>
        </p:txBody>
      </p:sp>
      <p:sp>
        <p:nvSpPr>
          <p:cNvPr id="47" name="TextBox 46">
            <a:extLst>
              <a:ext uri="{FF2B5EF4-FFF2-40B4-BE49-F238E27FC236}">
                <a16:creationId xmlns:a16="http://schemas.microsoft.com/office/drawing/2014/main" id="{96053FB2-8343-A240-9929-0CFBE4EE5D4A}"/>
              </a:ext>
            </a:extLst>
          </p:cNvPr>
          <p:cNvSpPr txBox="1"/>
          <p:nvPr/>
        </p:nvSpPr>
        <p:spPr>
          <a:xfrm>
            <a:off x="5837002" y="4826875"/>
            <a:ext cx="3046609" cy="646986"/>
          </a:xfrm>
          <a:prstGeom prst="roundRect">
            <a:avLst/>
          </a:prstGeom>
          <a:solidFill>
            <a:schemeClr val="bg1">
              <a:lumMod val="85000"/>
            </a:schemeClr>
          </a:solidFill>
          <a:ln>
            <a:noFill/>
          </a:ln>
        </p:spPr>
        <p:txBody>
          <a:bodyPr wrap="square" rtlCol="0">
            <a:spAutoFit/>
          </a:bodyPr>
          <a:lstStyle/>
          <a:p>
            <a:pPr algn="ctr"/>
            <a:r>
              <a:rPr lang="en-US" sz="3200" b="1" dirty="0">
                <a:solidFill>
                  <a:schemeClr val="accent6">
                    <a:lumMod val="75000"/>
                  </a:schemeClr>
                </a:solidFill>
              </a:rPr>
              <a:t>Crash Consistent</a:t>
            </a:r>
          </a:p>
        </p:txBody>
      </p:sp>
      <p:sp>
        <p:nvSpPr>
          <p:cNvPr id="48" name="Rectangle 47">
            <a:extLst>
              <a:ext uri="{FF2B5EF4-FFF2-40B4-BE49-F238E27FC236}">
                <a16:creationId xmlns:a16="http://schemas.microsoft.com/office/drawing/2014/main" id="{BFB8B9D3-BF55-3B44-AF7A-1FC7C94BBF99}"/>
              </a:ext>
            </a:extLst>
          </p:cNvPr>
          <p:cNvSpPr/>
          <p:nvPr/>
        </p:nvSpPr>
        <p:spPr>
          <a:xfrm>
            <a:off x="2496663" y="2517792"/>
            <a:ext cx="1023582" cy="7472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65000"/>
                </a:schemeClr>
              </a:solidFill>
            </a:endParaRPr>
          </a:p>
        </p:txBody>
      </p:sp>
      <p:cxnSp>
        <p:nvCxnSpPr>
          <p:cNvPr id="49" name="Straight Arrow Connector 48">
            <a:extLst>
              <a:ext uri="{FF2B5EF4-FFF2-40B4-BE49-F238E27FC236}">
                <a16:creationId xmlns:a16="http://schemas.microsoft.com/office/drawing/2014/main" id="{EE01DCC5-6C7B-DA4B-B67F-08FCB97FCFDA}"/>
              </a:ext>
            </a:extLst>
          </p:cNvPr>
          <p:cNvCxnSpPr>
            <a:cxnSpLocks/>
          </p:cNvCxnSpPr>
          <p:nvPr/>
        </p:nvCxnSpPr>
        <p:spPr>
          <a:xfrm>
            <a:off x="3522518" y="2892784"/>
            <a:ext cx="961300" cy="0"/>
          </a:xfrm>
          <a:prstGeom prst="straightConnector1">
            <a:avLst/>
          </a:prstGeom>
          <a:ln w="1270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0861AED-B10D-D440-BA35-7E574BA5A91E}"/>
              </a:ext>
            </a:extLst>
          </p:cNvPr>
          <p:cNvSpPr/>
          <p:nvPr/>
        </p:nvSpPr>
        <p:spPr>
          <a:xfrm>
            <a:off x="4489679" y="2519177"/>
            <a:ext cx="1023582" cy="74721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lumMod val="65000"/>
                </a:schemeClr>
              </a:solidFill>
            </a:endParaRPr>
          </a:p>
        </p:txBody>
      </p:sp>
      <p:sp>
        <p:nvSpPr>
          <p:cNvPr id="57" name="Rectangle 56">
            <a:extLst>
              <a:ext uri="{FF2B5EF4-FFF2-40B4-BE49-F238E27FC236}">
                <a16:creationId xmlns:a16="http://schemas.microsoft.com/office/drawing/2014/main" id="{1238892B-46EC-4F48-B3E6-2B68A2C66495}"/>
              </a:ext>
            </a:extLst>
          </p:cNvPr>
          <p:cNvSpPr/>
          <p:nvPr/>
        </p:nvSpPr>
        <p:spPr>
          <a:xfrm>
            <a:off x="514055" y="4780843"/>
            <a:ext cx="1023582" cy="74721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8" name="Straight Arrow Connector 57">
            <a:extLst>
              <a:ext uri="{FF2B5EF4-FFF2-40B4-BE49-F238E27FC236}">
                <a16:creationId xmlns:a16="http://schemas.microsoft.com/office/drawing/2014/main" id="{5AF97820-55C0-744D-9C9F-39D7E4275EC3}"/>
              </a:ext>
            </a:extLst>
          </p:cNvPr>
          <p:cNvCxnSpPr>
            <a:cxnSpLocks/>
          </p:cNvCxnSpPr>
          <p:nvPr/>
        </p:nvCxnSpPr>
        <p:spPr>
          <a:xfrm>
            <a:off x="1537637" y="5159546"/>
            <a:ext cx="961300" cy="0"/>
          </a:xfrm>
          <a:prstGeom prst="straightConnector1">
            <a:avLst/>
          </a:prstGeom>
          <a:ln w="1270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Lightning Bolt 43">
            <a:extLst>
              <a:ext uri="{FF2B5EF4-FFF2-40B4-BE49-F238E27FC236}">
                <a16:creationId xmlns:a16="http://schemas.microsoft.com/office/drawing/2014/main" id="{9B31585E-DB7F-1D44-A9CE-FCDE94D1F4CC}"/>
              </a:ext>
            </a:extLst>
          </p:cNvPr>
          <p:cNvSpPr/>
          <p:nvPr/>
        </p:nvSpPr>
        <p:spPr>
          <a:xfrm>
            <a:off x="605046" y="4445417"/>
            <a:ext cx="1102496" cy="994787"/>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52" name="Rounded Rectangular Callout 51">
            <a:extLst>
              <a:ext uri="{FF2B5EF4-FFF2-40B4-BE49-F238E27FC236}">
                <a16:creationId xmlns:a16="http://schemas.microsoft.com/office/drawing/2014/main" id="{FD04DDBC-9DD0-2D43-BC64-43DB36FCAD83}"/>
              </a:ext>
            </a:extLst>
          </p:cNvPr>
          <p:cNvSpPr/>
          <p:nvPr/>
        </p:nvSpPr>
        <p:spPr>
          <a:xfrm>
            <a:off x="115992" y="3406338"/>
            <a:ext cx="1719753" cy="589184"/>
          </a:xfrm>
          <a:prstGeom prst="wedgeRoundRectCallout">
            <a:avLst>
              <a:gd name="adj1" fmla="val -3051"/>
              <a:gd name="adj2" fmla="val -97642"/>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1">
                    <a:lumMod val="75000"/>
                  </a:schemeClr>
                </a:solidFill>
              </a:rPr>
              <a:t>In Cache</a:t>
            </a:r>
          </a:p>
        </p:txBody>
      </p:sp>
      <p:pic>
        <p:nvPicPr>
          <p:cNvPr id="53" name="Picture 52">
            <a:extLst>
              <a:ext uri="{FF2B5EF4-FFF2-40B4-BE49-F238E27FC236}">
                <a16:creationId xmlns:a16="http://schemas.microsoft.com/office/drawing/2014/main" id="{F6FEE365-50D5-D949-ABB7-70B7DF1A758A}"/>
              </a:ext>
            </a:extLst>
          </p:cNvPr>
          <p:cNvPicPr>
            <a:picLocks noChangeAspect="1"/>
          </p:cNvPicPr>
          <p:nvPr/>
        </p:nvPicPr>
        <p:blipFill>
          <a:blip r:embed="rId3"/>
          <a:stretch>
            <a:fillRect/>
          </a:stretch>
        </p:blipFill>
        <p:spPr>
          <a:xfrm>
            <a:off x="662336" y="3365590"/>
            <a:ext cx="686366" cy="686366"/>
          </a:xfrm>
          <a:prstGeom prst="rect">
            <a:avLst/>
          </a:prstGeom>
        </p:spPr>
      </p:pic>
      <p:sp>
        <p:nvSpPr>
          <p:cNvPr id="60" name="Rounded Rectangular Callout 59">
            <a:extLst>
              <a:ext uri="{FF2B5EF4-FFF2-40B4-BE49-F238E27FC236}">
                <a16:creationId xmlns:a16="http://schemas.microsoft.com/office/drawing/2014/main" id="{D8E529E3-7DD5-5540-A427-3BFBA49A17B7}"/>
              </a:ext>
            </a:extLst>
          </p:cNvPr>
          <p:cNvSpPr/>
          <p:nvPr/>
        </p:nvSpPr>
        <p:spPr>
          <a:xfrm>
            <a:off x="132410" y="5816104"/>
            <a:ext cx="1719754" cy="589184"/>
          </a:xfrm>
          <a:prstGeom prst="wedgeRoundRectCallout">
            <a:avLst>
              <a:gd name="adj1" fmla="val -3050"/>
              <a:gd name="adj2" fmla="val -108292"/>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1">
                    <a:lumMod val="75000"/>
                  </a:schemeClr>
                </a:solidFill>
              </a:rPr>
              <a:t>In NVMM</a:t>
            </a:r>
          </a:p>
        </p:txBody>
      </p:sp>
      <p:pic>
        <p:nvPicPr>
          <p:cNvPr id="61" name="Picture 60">
            <a:extLst>
              <a:ext uri="{FF2B5EF4-FFF2-40B4-BE49-F238E27FC236}">
                <a16:creationId xmlns:a16="http://schemas.microsoft.com/office/drawing/2014/main" id="{0BF3B4D6-6484-D841-ACBE-510C75E33592}"/>
              </a:ext>
            </a:extLst>
          </p:cNvPr>
          <p:cNvPicPr>
            <a:picLocks noChangeAspect="1"/>
          </p:cNvPicPr>
          <p:nvPr/>
        </p:nvPicPr>
        <p:blipFill>
          <a:blip r:embed="rId4"/>
          <a:stretch>
            <a:fillRect/>
          </a:stretch>
        </p:blipFill>
        <p:spPr>
          <a:xfrm>
            <a:off x="605046" y="5624422"/>
            <a:ext cx="774482" cy="727634"/>
          </a:xfrm>
          <a:prstGeom prst="rect">
            <a:avLst/>
          </a:prstGeom>
        </p:spPr>
      </p:pic>
      <p:sp>
        <p:nvSpPr>
          <p:cNvPr id="51" name="Slide Number Placeholder 3">
            <a:extLst>
              <a:ext uri="{FF2B5EF4-FFF2-40B4-BE49-F238E27FC236}">
                <a16:creationId xmlns:a16="http://schemas.microsoft.com/office/drawing/2014/main" id="{FF95E040-B95C-428B-9852-3872EB7C0EA1}"/>
              </a:ext>
            </a:extLst>
          </p:cNvPr>
          <p:cNvSpPr>
            <a:spLocks noGrp="1"/>
          </p:cNvSpPr>
          <p:nvPr>
            <p:ph type="sldNum" sz="quarter" idx="12"/>
          </p:nvPr>
        </p:nvSpPr>
        <p:spPr>
          <a:xfrm>
            <a:off x="6457950" y="6356351"/>
            <a:ext cx="2057400" cy="365125"/>
          </a:xfrm>
        </p:spPr>
        <p:txBody>
          <a:bodyPr/>
          <a:lstStyle/>
          <a:p>
            <a:fld id="{330EA680-D336-4FF7-8B7A-9848BB0A1C32}" type="slidenum">
              <a:rPr lang="en-US" smtClean="0"/>
              <a:t>3</a:t>
            </a:fld>
            <a:endParaRPr lang="en-US" dirty="0"/>
          </a:p>
        </p:txBody>
      </p:sp>
      <p:sp>
        <p:nvSpPr>
          <p:cNvPr id="8" name="TextBox 7">
            <a:extLst>
              <a:ext uri="{FF2B5EF4-FFF2-40B4-BE49-F238E27FC236}">
                <a16:creationId xmlns:a16="http://schemas.microsoft.com/office/drawing/2014/main" id="{8E640C7E-3018-864E-9F0D-4E4250DEF41F}"/>
              </a:ext>
            </a:extLst>
          </p:cNvPr>
          <p:cNvSpPr txBox="1"/>
          <p:nvPr/>
        </p:nvSpPr>
        <p:spPr>
          <a:xfrm>
            <a:off x="2110395" y="6547662"/>
            <a:ext cx="4923207" cy="369332"/>
          </a:xfrm>
          <a:prstGeom prst="rect">
            <a:avLst/>
          </a:prstGeom>
          <a:noFill/>
        </p:spPr>
        <p:txBody>
          <a:bodyPr wrap="none" rtlCol="0">
            <a:spAutoFit/>
          </a:bodyPr>
          <a:lstStyle/>
          <a:p>
            <a:r>
              <a:rPr lang="en-US" dirty="0"/>
              <a:t>[Intel PMDK, Coburn ’11, Volos1 ’11, Ren ’15, etc.]</a:t>
            </a:r>
          </a:p>
        </p:txBody>
      </p:sp>
      <p:sp>
        <p:nvSpPr>
          <p:cNvPr id="62" name="Rounded Rectangle 61">
            <a:extLst>
              <a:ext uri="{FF2B5EF4-FFF2-40B4-BE49-F238E27FC236}">
                <a16:creationId xmlns:a16="http://schemas.microsoft.com/office/drawing/2014/main" id="{3482C3EB-6C5E-8440-B663-83A972E90468}"/>
              </a:ext>
            </a:extLst>
          </p:cNvPr>
          <p:cNvSpPr/>
          <p:nvPr/>
        </p:nvSpPr>
        <p:spPr>
          <a:xfrm>
            <a:off x="1" y="5820902"/>
            <a:ext cx="9143999" cy="564306"/>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Add a new node to a persistent linked list </a:t>
            </a:r>
          </a:p>
        </p:txBody>
      </p:sp>
      <p:sp>
        <p:nvSpPr>
          <p:cNvPr id="56" name="Rounded Rectangle 55">
            <a:extLst>
              <a:ext uri="{FF2B5EF4-FFF2-40B4-BE49-F238E27FC236}">
                <a16:creationId xmlns:a16="http://schemas.microsoft.com/office/drawing/2014/main" id="{1B563DF9-6CF1-E54D-9C6E-1DFF864B2121}"/>
              </a:ext>
            </a:extLst>
          </p:cNvPr>
          <p:cNvSpPr/>
          <p:nvPr/>
        </p:nvSpPr>
        <p:spPr>
          <a:xfrm>
            <a:off x="1" y="5574972"/>
            <a:ext cx="9143999" cy="1028338"/>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3600" b="1" dirty="0">
                <a:solidFill>
                  <a:schemeClr val="accent1">
                    <a:lumMod val="75000"/>
                  </a:schemeClr>
                </a:solidFill>
              </a:rPr>
              <a:t>Recent works provide high-level libraries </a:t>
            </a:r>
          </a:p>
          <a:p>
            <a:pPr algn="ctr">
              <a:lnSpc>
                <a:spcPct val="80000"/>
              </a:lnSpc>
            </a:pPr>
            <a:r>
              <a:rPr lang="en-US" sz="3600" b="1" dirty="0">
                <a:solidFill>
                  <a:schemeClr val="accent1">
                    <a:lumMod val="75000"/>
                  </a:schemeClr>
                </a:solidFill>
              </a:rPr>
              <a:t>to provide crash consistency</a:t>
            </a:r>
          </a:p>
        </p:txBody>
      </p:sp>
    </p:spTree>
    <p:extLst>
      <p:ext uri="{BB962C8B-B14F-4D97-AF65-F5344CB8AC3E}">
        <p14:creationId xmlns:p14="http://schemas.microsoft.com/office/powerpoint/2010/main" val="14502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 presetClass="entr" presetSubtype="0" fill="hold" nodeType="with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52"/>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5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4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6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9"/>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1"/>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5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par>
                                <p:cTn id="96" presetID="1" presetClass="exit" presetSubtype="0" fill="hold" grpId="0" nodeType="withEffect">
                                  <p:stCondLst>
                                    <p:cond delay="0"/>
                                  </p:stCondLst>
                                  <p:childTnLst>
                                    <p:set>
                                      <p:cBhvr>
                                        <p:cTn id="97" dur="1" fill="hold">
                                          <p:stCondLst>
                                            <p:cond delay="0"/>
                                          </p:stCondLst>
                                        </p:cTn>
                                        <p:tgtEl>
                                          <p:spTgt spid="40"/>
                                        </p:tgtEl>
                                        <p:attrNameLst>
                                          <p:attrName>style.visibility</p:attrName>
                                        </p:attrNameLst>
                                      </p:cBhvr>
                                      <p:to>
                                        <p:strVal val="hidden"/>
                                      </p:to>
                                    </p:set>
                                  </p:childTnLst>
                                </p:cTn>
                              </p:par>
                              <p:par>
                                <p:cTn id="98" presetID="1"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barn(inVertical)">
                                      <p:cBhvr>
                                        <p:cTn id="104" dur="500"/>
                                        <p:tgtEl>
                                          <p:spTgt spid="44"/>
                                        </p:tgtEl>
                                      </p:cBhvr>
                                    </p:animEffect>
                                  </p:childTnLst>
                                </p:cTn>
                              </p:par>
                              <p:par>
                                <p:cTn id="105" presetID="1" presetClass="entr" presetSubtype="0" fill="hold"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61"/>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0"/>
                                        </p:tgtEl>
                                        <p:attrNameLst>
                                          <p:attrName>style.visibility</p:attrName>
                                        </p:attrNameLst>
                                      </p:cBhvr>
                                      <p:to>
                                        <p:strVal val="hidden"/>
                                      </p:to>
                                    </p:set>
                                  </p:childTnLst>
                                </p:cTn>
                              </p:par>
                              <p:par>
                                <p:cTn id="117" presetID="1" presetClass="entr" presetSubtype="0"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 grpId="0" animBg="1"/>
      <p:bldP spid="54" grpId="0" animBg="1"/>
      <p:bldP spid="55" grpId="0" animBg="1"/>
      <p:bldP spid="3" grpId="0" animBg="1"/>
      <p:bldP spid="3" grpId="1" animBg="1"/>
      <p:bldP spid="10" grpId="0"/>
      <p:bldP spid="17" grpId="0" animBg="1"/>
      <p:bldP spid="18" grpId="0" animBg="1"/>
      <p:bldP spid="23" grpId="0" animBg="1"/>
      <p:bldP spid="24" grpId="0" animBg="1"/>
      <p:bldP spid="21" grpId="0" animBg="1"/>
      <p:bldP spid="36" grpId="0" animBg="1"/>
      <p:bldP spid="38" grpId="0" animBg="1"/>
      <p:bldP spid="39" grpId="0" animBg="1"/>
      <p:bldP spid="40" grpId="0" animBg="1"/>
      <p:bldP spid="40" grpId="1" animBg="1"/>
      <p:bldP spid="42" grpId="0"/>
      <p:bldP spid="43" grpId="0" animBg="1"/>
      <p:bldP spid="45" grpId="0" animBg="1"/>
      <p:bldP spid="46" grpId="0" animBg="1"/>
      <p:bldP spid="47" grpId="0" animBg="1"/>
      <p:bldP spid="48" grpId="0" animBg="1"/>
      <p:bldP spid="50" grpId="0" animBg="1"/>
      <p:bldP spid="57" grpId="0" animBg="1"/>
      <p:bldP spid="44" grpId="0" animBg="1"/>
      <p:bldP spid="52" grpId="0" animBg="1"/>
      <p:bldP spid="52" grpId="1" animBg="1"/>
      <p:bldP spid="60" grpId="0" animBg="1"/>
      <p:bldP spid="60" grpId="1" animBg="1"/>
      <p:bldP spid="8" grpId="0"/>
      <p:bldP spid="62" grpId="0" animBg="1"/>
      <p:bldP spid="62" grpId="1" animBg="1"/>
      <p:bldP spid="5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D193-AD8A-484A-BB09-2B955197F392}"/>
              </a:ext>
            </a:extLst>
          </p:cNvPr>
          <p:cNvSpPr>
            <a:spLocks noGrp="1"/>
          </p:cNvSpPr>
          <p:nvPr>
            <p:ph type="title"/>
          </p:nvPr>
        </p:nvSpPr>
        <p:spPr>
          <a:xfrm>
            <a:off x="435817" y="352920"/>
            <a:ext cx="7886700" cy="994172"/>
          </a:xfrm>
        </p:spPr>
        <p:txBody>
          <a:bodyPr>
            <a:normAutofit fontScale="90000"/>
          </a:bodyPr>
          <a:lstStyle/>
          <a:p>
            <a:r>
              <a:rPr lang="en-US" b="1" dirty="0"/>
              <a:t>EXAMPLE</a:t>
            </a:r>
            <a:br>
              <a:rPr lang="en-US" dirty="0"/>
            </a:br>
            <a:r>
              <a:rPr lang="en-US" sz="4000" b="1" dirty="0">
                <a:solidFill>
                  <a:schemeClr val="accent1">
                    <a:lumMod val="75000"/>
                  </a:schemeClr>
                </a:solidFill>
              </a:rPr>
              <a:t>APPLYING PRIMITIVES</a:t>
            </a:r>
            <a:endParaRPr lang="en-US"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94E9FFEE-61C2-044E-8BBE-0F95D77A7C1F}"/>
              </a:ext>
            </a:extLst>
          </p:cNvPr>
          <p:cNvSpPr>
            <a:spLocks noGrp="1"/>
          </p:cNvSpPr>
          <p:nvPr>
            <p:ph type="sldNum" sz="quarter" idx="12"/>
          </p:nvPr>
        </p:nvSpPr>
        <p:spPr/>
        <p:txBody>
          <a:bodyPr/>
          <a:lstStyle/>
          <a:p>
            <a:fld id="{330EA680-D336-4FF7-8B7A-9848BB0A1C32}" type="slidenum">
              <a:rPr lang="en-US" smtClean="0"/>
              <a:t>30</a:t>
            </a:fld>
            <a:endParaRPr lang="en-US" dirty="0"/>
          </a:p>
        </p:txBody>
      </p:sp>
      <p:sp>
        <p:nvSpPr>
          <p:cNvPr id="5" name="Rectangle: Rounded Corners 4">
            <a:extLst>
              <a:ext uri="{FF2B5EF4-FFF2-40B4-BE49-F238E27FC236}">
                <a16:creationId xmlns:a16="http://schemas.microsoft.com/office/drawing/2014/main" id="{2313144D-08CE-42AD-B6D9-23C851DEC169}"/>
              </a:ext>
            </a:extLst>
          </p:cNvPr>
          <p:cNvSpPr/>
          <p:nvPr/>
        </p:nvSpPr>
        <p:spPr>
          <a:xfrm>
            <a:off x="629676" y="2061661"/>
            <a:ext cx="1669018" cy="774445"/>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Prepare</a:t>
            </a:r>
            <a:endParaRPr lang="en-US" sz="1350" b="1" dirty="0">
              <a:solidFill>
                <a:schemeClr val="tx1"/>
              </a:solidFill>
            </a:endParaRPr>
          </a:p>
        </p:txBody>
      </p:sp>
      <p:sp>
        <p:nvSpPr>
          <p:cNvPr id="6" name="Rectangle: Rounded Corners 5">
            <a:extLst>
              <a:ext uri="{FF2B5EF4-FFF2-40B4-BE49-F238E27FC236}">
                <a16:creationId xmlns:a16="http://schemas.microsoft.com/office/drawing/2014/main" id="{5F1B36F0-24C9-4B4C-887B-11E942091A77}"/>
              </a:ext>
            </a:extLst>
          </p:cNvPr>
          <p:cNvSpPr/>
          <p:nvPr/>
        </p:nvSpPr>
        <p:spPr>
          <a:xfrm>
            <a:off x="629675" y="3106435"/>
            <a:ext cx="1669018" cy="774445"/>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Mutate</a:t>
            </a:r>
            <a:endParaRPr lang="en-US" sz="1600" b="1" dirty="0">
              <a:solidFill>
                <a:schemeClr val="tx1"/>
              </a:solidFill>
            </a:endParaRPr>
          </a:p>
        </p:txBody>
      </p:sp>
      <p:sp>
        <p:nvSpPr>
          <p:cNvPr id="7" name="Rectangle: Rounded Corners 6">
            <a:extLst>
              <a:ext uri="{FF2B5EF4-FFF2-40B4-BE49-F238E27FC236}">
                <a16:creationId xmlns:a16="http://schemas.microsoft.com/office/drawing/2014/main" id="{A3635071-A687-4335-A243-46E2577CD0AE}"/>
              </a:ext>
            </a:extLst>
          </p:cNvPr>
          <p:cNvSpPr/>
          <p:nvPr/>
        </p:nvSpPr>
        <p:spPr>
          <a:xfrm>
            <a:off x="629675" y="4151209"/>
            <a:ext cx="1669018" cy="774445"/>
          </a:xfrm>
          <a:prstGeom prst="roundRect">
            <a:avLst/>
          </a:prstGeom>
          <a:solidFill>
            <a:schemeClr val="bg1">
              <a:lumMod val="75000"/>
            </a:schemeClr>
          </a:solidFill>
          <a:ln w="28575">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b="1" dirty="0">
                <a:solidFill>
                  <a:schemeClr val="tx1"/>
                </a:solidFill>
              </a:rPr>
              <a:t>Commit</a:t>
            </a:r>
            <a:endParaRPr lang="en-US" sz="1350" b="1" dirty="0">
              <a:solidFill>
                <a:schemeClr val="tx1"/>
              </a:solidFill>
            </a:endParaRPr>
          </a:p>
        </p:txBody>
      </p:sp>
      <p:cxnSp>
        <p:nvCxnSpPr>
          <p:cNvPr id="8" name="Straight Connector 7">
            <a:extLst>
              <a:ext uri="{FF2B5EF4-FFF2-40B4-BE49-F238E27FC236}">
                <a16:creationId xmlns:a16="http://schemas.microsoft.com/office/drawing/2014/main" id="{59709501-A957-474F-B1FE-AC85D0A54B03}"/>
              </a:ext>
            </a:extLst>
          </p:cNvPr>
          <p:cNvCxnSpPr>
            <a:cxnSpLocks/>
          </p:cNvCxnSpPr>
          <p:nvPr/>
        </p:nvCxnSpPr>
        <p:spPr>
          <a:xfrm flipV="1">
            <a:off x="566447" y="2970769"/>
            <a:ext cx="1795473" cy="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534D0E-D53F-40B9-8646-CBF1481DA354}"/>
              </a:ext>
            </a:extLst>
          </p:cNvPr>
          <p:cNvCxnSpPr>
            <a:cxnSpLocks/>
          </p:cNvCxnSpPr>
          <p:nvPr/>
        </p:nvCxnSpPr>
        <p:spPr>
          <a:xfrm flipV="1">
            <a:off x="566447" y="4015544"/>
            <a:ext cx="1795473" cy="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65DAF3-B085-43D5-B3CF-A29BDA97FC2B}"/>
              </a:ext>
            </a:extLst>
          </p:cNvPr>
          <p:cNvCxnSpPr>
            <a:cxnSpLocks/>
          </p:cNvCxnSpPr>
          <p:nvPr/>
        </p:nvCxnSpPr>
        <p:spPr>
          <a:xfrm flipV="1">
            <a:off x="566446" y="5064879"/>
            <a:ext cx="1795473" cy="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peech Bubble: Rectangle with Corners Rounded 10">
            <a:extLst>
              <a:ext uri="{FF2B5EF4-FFF2-40B4-BE49-F238E27FC236}">
                <a16:creationId xmlns:a16="http://schemas.microsoft.com/office/drawing/2014/main" id="{7D84D7DD-4FBD-4B20-9636-9057B4C0BF32}"/>
              </a:ext>
            </a:extLst>
          </p:cNvPr>
          <p:cNvSpPr/>
          <p:nvPr/>
        </p:nvSpPr>
        <p:spPr>
          <a:xfrm>
            <a:off x="3097930" y="2424937"/>
            <a:ext cx="5089541" cy="961102"/>
          </a:xfrm>
          <a:prstGeom prst="wedgeRoundRectCallout">
            <a:avLst>
              <a:gd name="adj1" fmla="val -65443"/>
              <a:gd name="adj2" fmla="val -157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accent1">
                    <a:lumMod val="75000"/>
                  </a:schemeClr>
                </a:solidFill>
              </a:rPr>
              <a:t>counter_cache_writeback</a:t>
            </a:r>
            <a:endParaRPr lang="en-US" sz="3200" b="1" i="1" dirty="0">
              <a:solidFill>
                <a:schemeClr val="accent1">
                  <a:lumMod val="75000"/>
                </a:schemeClr>
              </a:solidFill>
            </a:endParaRPr>
          </a:p>
          <a:p>
            <a:pPr algn="ctr"/>
            <a:r>
              <a:rPr lang="en-US" sz="3200" b="1" dirty="0">
                <a:solidFill>
                  <a:schemeClr val="accent2">
                    <a:lumMod val="75000"/>
                  </a:schemeClr>
                </a:solidFill>
              </a:rPr>
              <a:t>data logs</a:t>
            </a:r>
          </a:p>
        </p:txBody>
      </p:sp>
      <p:sp>
        <p:nvSpPr>
          <p:cNvPr id="18" name="Speech Bubble: Rectangle with Corners Rounded 17">
            <a:extLst>
              <a:ext uri="{FF2B5EF4-FFF2-40B4-BE49-F238E27FC236}">
                <a16:creationId xmlns:a16="http://schemas.microsoft.com/office/drawing/2014/main" id="{C47FBC85-995B-4512-AE78-B8D65BD94CAB}"/>
              </a:ext>
            </a:extLst>
          </p:cNvPr>
          <p:cNvSpPr/>
          <p:nvPr/>
        </p:nvSpPr>
        <p:spPr>
          <a:xfrm>
            <a:off x="3097932" y="3511810"/>
            <a:ext cx="5089540" cy="961102"/>
          </a:xfrm>
          <a:prstGeom prst="wedgeRoundRectCallout">
            <a:avLst>
              <a:gd name="adj1" fmla="val -65076"/>
              <a:gd name="adj2" fmla="val -934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accent1">
                    <a:lumMod val="75000"/>
                  </a:schemeClr>
                </a:solidFill>
              </a:rPr>
              <a:t>counter_cache_writeback</a:t>
            </a:r>
            <a:endParaRPr lang="en-US" sz="3200" b="1" i="1" dirty="0">
              <a:solidFill>
                <a:schemeClr val="accent1">
                  <a:lumMod val="75000"/>
                </a:schemeClr>
              </a:solidFill>
            </a:endParaRPr>
          </a:p>
          <a:p>
            <a:pPr algn="ctr"/>
            <a:r>
              <a:rPr lang="en-US" sz="3200" b="1" dirty="0">
                <a:solidFill>
                  <a:schemeClr val="accent2">
                    <a:lumMod val="75000"/>
                  </a:schemeClr>
                </a:solidFill>
              </a:rPr>
              <a:t>in-place updates</a:t>
            </a:r>
          </a:p>
        </p:txBody>
      </p:sp>
      <p:sp>
        <p:nvSpPr>
          <p:cNvPr id="19" name="Speech Bubble: Rectangle with Corners Rounded 18">
            <a:extLst>
              <a:ext uri="{FF2B5EF4-FFF2-40B4-BE49-F238E27FC236}">
                <a16:creationId xmlns:a16="http://schemas.microsoft.com/office/drawing/2014/main" id="{493DDE50-3F0B-4A6B-8B03-967C6C2D9F6A}"/>
              </a:ext>
            </a:extLst>
          </p:cNvPr>
          <p:cNvSpPr/>
          <p:nvPr/>
        </p:nvSpPr>
        <p:spPr>
          <a:xfrm>
            <a:off x="2843561" y="4580817"/>
            <a:ext cx="6211229" cy="516749"/>
          </a:xfrm>
          <a:prstGeom prst="wedgeRoundRectCallout">
            <a:avLst>
              <a:gd name="adj1" fmla="val -66244"/>
              <a:gd name="adj2" fmla="val -4463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Update </a:t>
            </a:r>
            <a:r>
              <a:rPr lang="en-US" sz="3200" b="1" dirty="0">
                <a:solidFill>
                  <a:schemeClr val="accent2">
                    <a:lumMod val="75000"/>
                  </a:schemeClr>
                </a:solidFill>
              </a:rPr>
              <a:t>validity</a:t>
            </a:r>
            <a:r>
              <a:rPr lang="en-US" sz="3200" b="1" dirty="0">
                <a:solidFill>
                  <a:schemeClr val="accent1">
                    <a:lumMod val="75000"/>
                  </a:schemeClr>
                </a:solidFill>
              </a:rPr>
              <a:t> counter-atomically</a:t>
            </a:r>
            <a:endParaRPr lang="en-US" sz="3200" b="1" dirty="0">
              <a:solidFill>
                <a:schemeClr val="accent2">
                  <a:lumMod val="75000"/>
                </a:schemeClr>
              </a:solidFill>
            </a:endParaRPr>
          </a:p>
        </p:txBody>
      </p:sp>
      <p:sp>
        <p:nvSpPr>
          <p:cNvPr id="13" name="TextBox 12">
            <a:extLst>
              <a:ext uri="{FF2B5EF4-FFF2-40B4-BE49-F238E27FC236}">
                <a16:creationId xmlns:a16="http://schemas.microsoft.com/office/drawing/2014/main" id="{0E584571-50F5-45D5-AE5C-2B01BF7230B9}"/>
              </a:ext>
            </a:extLst>
          </p:cNvPr>
          <p:cNvSpPr txBox="1"/>
          <p:nvPr/>
        </p:nvSpPr>
        <p:spPr>
          <a:xfrm>
            <a:off x="566446" y="5438073"/>
            <a:ext cx="2876524" cy="584775"/>
          </a:xfrm>
          <a:prstGeom prst="wedgeRectCallout">
            <a:avLst>
              <a:gd name="adj1" fmla="val -40205"/>
              <a:gd name="adj2" fmla="val -103451"/>
            </a:avLst>
          </a:prstGeom>
          <a:solidFill>
            <a:schemeClr val="bg1">
              <a:lumMod val="85000"/>
            </a:schemeClr>
          </a:solidFill>
        </p:spPr>
        <p:txBody>
          <a:bodyPr wrap="square" rtlCol="0">
            <a:spAutoFit/>
          </a:bodyPr>
          <a:lstStyle/>
          <a:p>
            <a:pPr algn="ctr"/>
            <a:r>
              <a:rPr lang="en-US" sz="3200" b="1" dirty="0" err="1">
                <a:solidFill>
                  <a:schemeClr val="accent1">
                    <a:lumMod val="75000"/>
                  </a:schemeClr>
                </a:solidFill>
              </a:rPr>
              <a:t>persist_barrier</a:t>
            </a:r>
            <a:endParaRPr lang="en-US" sz="3200" b="1" dirty="0">
              <a:solidFill>
                <a:schemeClr val="accent1">
                  <a:lumMod val="75000"/>
                </a:schemeClr>
              </a:solidFill>
            </a:endParaRPr>
          </a:p>
        </p:txBody>
      </p:sp>
    </p:spTree>
    <p:extLst>
      <p:ext uri="{BB962C8B-B14F-4D97-AF65-F5344CB8AC3E}">
        <p14:creationId xmlns:p14="http://schemas.microsoft.com/office/powerpoint/2010/main" val="168567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41">
            <a:extLst>
              <a:ext uri="{FF2B5EF4-FFF2-40B4-BE49-F238E27FC236}">
                <a16:creationId xmlns:a16="http://schemas.microsoft.com/office/drawing/2014/main" id="{8B74846A-B14F-4497-A62B-CA95E92D3A71}"/>
              </a:ext>
            </a:extLst>
          </p:cNvPr>
          <p:cNvSpPr/>
          <p:nvPr/>
        </p:nvSpPr>
        <p:spPr>
          <a:xfrm>
            <a:off x="191421" y="2125266"/>
            <a:ext cx="4228330" cy="3676420"/>
          </a:xfrm>
          <a:prstGeom prst="roundRect">
            <a:avLst>
              <a:gd name="adj" fmla="val 479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4CEF965D-D9FA-D742-BCBE-F817E90158B6}"/>
              </a:ext>
            </a:extLst>
          </p:cNvPr>
          <p:cNvSpPr>
            <a:spLocks noGrp="1"/>
          </p:cNvSpPr>
          <p:nvPr>
            <p:ph type="title"/>
          </p:nvPr>
        </p:nvSpPr>
        <p:spPr>
          <a:xfrm>
            <a:off x="349953" y="325967"/>
            <a:ext cx="9015664" cy="994172"/>
          </a:xfrm>
        </p:spPr>
        <p:txBody>
          <a:bodyPr>
            <a:noAutofit/>
          </a:bodyPr>
          <a:lstStyle/>
          <a:p>
            <a:r>
              <a:rPr lang="en-US" sz="4000" b="1" dirty="0"/>
              <a:t>HARDWARE SUPPORT</a:t>
            </a:r>
            <a:br>
              <a:rPr lang="en-US" sz="3600" b="1" dirty="0"/>
            </a:br>
            <a:r>
              <a:rPr lang="en-US" sz="3600" b="1" dirty="0">
                <a:solidFill>
                  <a:schemeClr val="accent1">
                    <a:lumMod val="75000"/>
                  </a:schemeClr>
                </a:solidFill>
              </a:rPr>
              <a:t>FOR SELECTIVE COUNTER-ATOMICITY</a:t>
            </a:r>
          </a:p>
        </p:txBody>
      </p:sp>
      <p:sp>
        <p:nvSpPr>
          <p:cNvPr id="4" name="Slide Number Placeholder 3">
            <a:extLst>
              <a:ext uri="{FF2B5EF4-FFF2-40B4-BE49-F238E27FC236}">
                <a16:creationId xmlns:a16="http://schemas.microsoft.com/office/drawing/2014/main" id="{7EF94C53-6394-0344-B50E-1DA4DFF79B6A}"/>
              </a:ext>
            </a:extLst>
          </p:cNvPr>
          <p:cNvSpPr>
            <a:spLocks noGrp="1"/>
          </p:cNvSpPr>
          <p:nvPr>
            <p:ph type="sldNum" sz="quarter" idx="12"/>
          </p:nvPr>
        </p:nvSpPr>
        <p:spPr/>
        <p:txBody>
          <a:bodyPr/>
          <a:lstStyle/>
          <a:p>
            <a:fld id="{330EA680-D336-4FF7-8B7A-9848BB0A1C32}" type="slidenum">
              <a:rPr lang="en-US" smtClean="0"/>
              <a:t>31</a:t>
            </a:fld>
            <a:endParaRPr lang="en-US" dirty="0"/>
          </a:p>
        </p:txBody>
      </p:sp>
      <p:sp>
        <p:nvSpPr>
          <p:cNvPr id="44" name="Rectangle: Rounded Corners 42">
            <a:extLst>
              <a:ext uri="{FF2B5EF4-FFF2-40B4-BE49-F238E27FC236}">
                <a16:creationId xmlns:a16="http://schemas.microsoft.com/office/drawing/2014/main" id="{051C19C1-AE90-4545-AD03-D4E79422AF4B}"/>
              </a:ext>
            </a:extLst>
          </p:cNvPr>
          <p:cNvSpPr/>
          <p:nvPr/>
        </p:nvSpPr>
        <p:spPr>
          <a:xfrm>
            <a:off x="4762880" y="1512872"/>
            <a:ext cx="4335255" cy="4901207"/>
          </a:xfrm>
          <a:prstGeom prst="roundRect">
            <a:avLst>
              <a:gd name="adj" fmla="val 47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C0BB63DD-091D-7D4F-8DBD-48873378836A}"/>
              </a:ext>
            </a:extLst>
          </p:cNvPr>
          <p:cNvSpPr/>
          <p:nvPr/>
        </p:nvSpPr>
        <p:spPr>
          <a:xfrm>
            <a:off x="5372256" y="3627319"/>
            <a:ext cx="2206294" cy="9131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Memory Controller</a:t>
            </a:r>
          </a:p>
        </p:txBody>
      </p:sp>
      <p:sp>
        <p:nvSpPr>
          <p:cNvPr id="50" name="Rectangle 49">
            <a:extLst>
              <a:ext uri="{FF2B5EF4-FFF2-40B4-BE49-F238E27FC236}">
                <a16:creationId xmlns:a16="http://schemas.microsoft.com/office/drawing/2014/main" id="{13DCBAB5-C160-284B-9AF7-F5C01A7435B2}"/>
              </a:ext>
            </a:extLst>
          </p:cNvPr>
          <p:cNvSpPr/>
          <p:nvPr/>
        </p:nvSpPr>
        <p:spPr>
          <a:xfrm>
            <a:off x="5655905" y="1916684"/>
            <a:ext cx="1651468" cy="83231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Processor</a:t>
            </a:r>
          </a:p>
        </p:txBody>
      </p:sp>
      <p:cxnSp>
        <p:nvCxnSpPr>
          <p:cNvPr id="52" name="Straight Arrow Connector 51">
            <a:extLst>
              <a:ext uri="{FF2B5EF4-FFF2-40B4-BE49-F238E27FC236}">
                <a16:creationId xmlns:a16="http://schemas.microsoft.com/office/drawing/2014/main" id="{524A2070-054E-9848-98B5-E7FF07F99D59}"/>
              </a:ext>
            </a:extLst>
          </p:cNvPr>
          <p:cNvCxnSpPr>
            <a:cxnSpLocks/>
          </p:cNvCxnSpPr>
          <p:nvPr/>
        </p:nvCxnSpPr>
        <p:spPr>
          <a:xfrm>
            <a:off x="6480930" y="2763153"/>
            <a:ext cx="709" cy="84877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D027C8B6-C8C4-6744-9838-88F86C08F199}"/>
              </a:ext>
            </a:extLst>
          </p:cNvPr>
          <p:cNvSpPr/>
          <p:nvPr/>
        </p:nvSpPr>
        <p:spPr>
          <a:xfrm>
            <a:off x="5035284" y="5559846"/>
            <a:ext cx="2880237" cy="47847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Encrypted NVMM</a:t>
            </a:r>
          </a:p>
        </p:txBody>
      </p:sp>
      <p:cxnSp>
        <p:nvCxnSpPr>
          <p:cNvPr id="58" name="Straight Arrow Connector 57">
            <a:extLst>
              <a:ext uri="{FF2B5EF4-FFF2-40B4-BE49-F238E27FC236}">
                <a16:creationId xmlns:a16="http://schemas.microsoft.com/office/drawing/2014/main" id="{86A73581-D577-1545-BDD4-8329CBD6FB97}"/>
              </a:ext>
            </a:extLst>
          </p:cNvPr>
          <p:cNvCxnSpPr>
            <a:cxnSpLocks/>
            <a:stCxn id="47" idx="2"/>
            <a:endCxn id="57" idx="0"/>
          </p:cNvCxnSpPr>
          <p:nvPr/>
        </p:nvCxnSpPr>
        <p:spPr>
          <a:xfrm>
            <a:off x="6475403" y="4540419"/>
            <a:ext cx="0" cy="1019427"/>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BB87CEA-1126-854D-BEBD-A4C4D91EAAEF}"/>
              </a:ext>
            </a:extLst>
          </p:cNvPr>
          <p:cNvSpPr txBox="1"/>
          <p:nvPr/>
        </p:nvSpPr>
        <p:spPr>
          <a:xfrm>
            <a:off x="6503411" y="2702437"/>
            <a:ext cx="3204299" cy="954107"/>
          </a:xfrm>
          <a:prstGeom prst="rect">
            <a:avLst/>
          </a:prstGeom>
          <a:noFill/>
        </p:spPr>
        <p:txBody>
          <a:bodyPr wrap="square" rtlCol="0">
            <a:spAutoFit/>
          </a:bodyPr>
          <a:lstStyle/>
          <a:p>
            <a:r>
              <a:rPr lang="en-US" sz="2800" b="1" dirty="0">
                <a:solidFill>
                  <a:schemeClr val="accent2">
                    <a:lumMod val="75000"/>
                  </a:schemeClr>
                </a:solidFill>
              </a:rPr>
              <a:t>Read/Write</a:t>
            </a:r>
          </a:p>
          <a:p>
            <a:r>
              <a:rPr lang="en-US" sz="2800" b="1" dirty="0">
                <a:solidFill>
                  <a:schemeClr val="accent2">
                    <a:lumMod val="75000"/>
                  </a:schemeClr>
                </a:solidFill>
              </a:rPr>
              <a:t>Counter-Atomic?</a:t>
            </a:r>
          </a:p>
        </p:txBody>
      </p:sp>
      <p:sp>
        <p:nvSpPr>
          <p:cNvPr id="60" name="TextBox 59">
            <a:extLst>
              <a:ext uri="{FF2B5EF4-FFF2-40B4-BE49-F238E27FC236}">
                <a16:creationId xmlns:a16="http://schemas.microsoft.com/office/drawing/2014/main" id="{5172B5AA-BC49-594F-8897-9234692E7435}"/>
              </a:ext>
            </a:extLst>
          </p:cNvPr>
          <p:cNvSpPr txBox="1"/>
          <p:nvPr/>
        </p:nvSpPr>
        <p:spPr>
          <a:xfrm>
            <a:off x="6723468" y="4740252"/>
            <a:ext cx="2302129" cy="523220"/>
          </a:xfrm>
          <a:prstGeom prst="rect">
            <a:avLst/>
          </a:prstGeom>
          <a:noFill/>
        </p:spPr>
        <p:txBody>
          <a:bodyPr wrap="square" rtlCol="0">
            <a:spAutoFit/>
          </a:bodyPr>
          <a:lstStyle/>
          <a:p>
            <a:r>
              <a:rPr lang="en-US" sz="2800" b="1" dirty="0">
                <a:solidFill>
                  <a:schemeClr val="accent2">
                    <a:lumMod val="75000"/>
                  </a:schemeClr>
                </a:solidFill>
              </a:rPr>
              <a:t>Data/Counter</a:t>
            </a:r>
          </a:p>
        </p:txBody>
      </p:sp>
      <p:sp>
        <p:nvSpPr>
          <p:cNvPr id="61" name="Rectangle 60">
            <a:extLst>
              <a:ext uri="{FF2B5EF4-FFF2-40B4-BE49-F238E27FC236}">
                <a16:creationId xmlns:a16="http://schemas.microsoft.com/office/drawing/2014/main" id="{C9D90400-5CBB-0D4B-9CA9-57E8D3FD7FED}"/>
              </a:ext>
            </a:extLst>
          </p:cNvPr>
          <p:cNvSpPr/>
          <p:nvPr/>
        </p:nvSpPr>
        <p:spPr>
          <a:xfrm>
            <a:off x="5411397" y="4751216"/>
            <a:ext cx="955711" cy="523220"/>
          </a:xfrm>
          <a:prstGeom prst="rect">
            <a:avLst/>
          </a:prstGeom>
        </p:spPr>
        <p:txBody>
          <a:bodyPr wrap="none">
            <a:spAutoFit/>
          </a:bodyPr>
          <a:lstStyle/>
          <a:p>
            <a:r>
              <a:rPr lang="en-US" sz="2800" b="1" dirty="0">
                <a:solidFill>
                  <a:schemeClr val="accent2">
                    <a:lumMod val="75000"/>
                  </a:schemeClr>
                </a:solidFill>
              </a:rPr>
              <a:t>64bit</a:t>
            </a:r>
            <a:endParaRPr lang="en-US" sz="2800" dirty="0"/>
          </a:p>
        </p:txBody>
      </p:sp>
      <p:cxnSp>
        <p:nvCxnSpPr>
          <p:cNvPr id="62" name="Straight Connector 61">
            <a:extLst>
              <a:ext uri="{FF2B5EF4-FFF2-40B4-BE49-F238E27FC236}">
                <a16:creationId xmlns:a16="http://schemas.microsoft.com/office/drawing/2014/main" id="{2D8998DC-D7DA-734E-AB12-73A0209D02D0}"/>
              </a:ext>
            </a:extLst>
          </p:cNvPr>
          <p:cNvCxnSpPr>
            <a:cxnSpLocks/>
          </p:cNvCxnSpPr>
          <p:nvPr/>
        </p:nvCxnSpPr>
        <p:spPr>
          <a:xfrm>
            <a:off x="6356758" y="4990774"/>
            <a:ext cx="274743" cy="1807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1F77075-5A50-F04F-A6B3-215A3408B94F}"/>
              </a:ext>
            </a:extLst>
          </p:cNvPr>
          <p:cNvSpPr txBox="1"/>
          <p:nvPr/>
        </p:nvSpPr>
        <p:spPr>
          <a:xfrm>
            <a:off x="4716603" y="1543738"/>
            <a:ext cx="987780" cy="646331"/>
          </a:xfrm>
          <a:prstGeom prst="rect">
            <a:avLst/>
          </a:prstGeom>
          <a:noFill/>
        </p:spPr>
        <p:txBody>
          <a:bodyPr wrap="square" rtlCol="0">
            <a:spAutoFit/>
          </a:bodyPr>
          <a:lstStyle/>
          <a:p>
            <a:r>
              <a:rPr lang="en-US" sz="3600" b="1" dirty="0">
                <a:solidFill>
                  <a:schemeClr val="accent1">
                    <a:lumMod val="75000"/>
                  </a:schemeClr>
                </a:solidFill>
              </a:rPr>
              <a:t>HW</a:t>
            </a:r>
          </a:p>
        </p:txBody>
      </p:sp>
      <p:sp>
        <p:nvSpPr>
          <p:cNvPr id="64" name="Rectangle 63">
            <a:extLst>
              <a:ext uri="{FF2B5EF4-FFF2-40B4-BE49-F238E27FC236}">
                <a16:creationId xmlns:a16="http://schemas.microsoft.com/office/drawing/2014/main" id="{4BE86CBF-373F-B04F-BF8E-9CB3DFD55322}"/>
              </a:ext>
            </a:extLst>
          </p:cNvPr>
          <p:cNvSpPr/>
          <p:nvPr/>
        </p:nvSpPr>
        <p:spPr>
          <a:xfrm>
            <a:off x="5372256" y="3627319"/>
            <a:ext cx="2206294" cy="907544"/>
          </a:xfrm>
          <a:prstGeom prst="rect">
            <a:avLst/>
          </a:prstGeom>
          <a:noFill/>
          <a:ln w="1270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5">
                  <a:lumMod val="75000"/>
                </a:schemeClr>
              </a:solidFill>
            </a:endParaRPr>
          </a:p>
        </p:txBody>
      </p:sp>
      <p:sp>
        <p:nvSpPr>
          <p:cNvPr id="36" name="Rectangle: Rounded Corners 35">
            <a:extLst>
              <a:ext uri="{FF2B5EF4-FFF2-40B4-BE49-F238E27FC236}">
                <a16:creationId xmlns:a16="http://schemas.microsoft.com/office/drawing/2014/main" id="{556EFD82-6F2E-4B5A-B0A7-D323ED1D3CF2}"/>
              </a:ext>
            </a:extLst>
          </p:cNvPr>
          <p:cNvSpPr/>
          <p:nvPr/>
        </p:nvSpPr>
        <p:spPr>
          <a:xfrm>
            <a:off x="31181" y="1504862"/>
            <a:ext cx="4554482" cy="4909217"/>
          </a:xfrm>
          <a:prstGeom prst="roundRect">
            <a:avLst>
              <a:gd name="adj" fmla="val 479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AB531013-A592-416D-B024-07464F8D8C0E}"/>
              </a:ext>
            </a:extLst>
          </p:cNvPr>
          <p:cNvSpPr/>
          <p:nvPr/>
        </p:nvSpPr>
        <p:spPr>
          <a:xfrm>
            <a:off x="156062" y="3650800"/>
            <a:ext cx="4353756" cy="1152235"/>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600"/>
              </a:lnSpc>
            </a:pPr>
            <a:r>
              <a:rPr lang="en-US" sz="2800" b="1" dirty="0">
                <a:solidFill>
                  <a:schemeClr val="bg1">
                    <a:lumMod val="50000"/>
                  </a:schemeClr>
                </a:solidFill>
              </a:rPr>
              <a:t>Annotation:</a:t>
            </a:r>
          </a:p>
          <a:p>
            <a:pPr algn="ctr">
              <a:lnSpc>
                <a:spcPts val="2600"/>
              </a:lnSpc>
            </a:pPr>
            <a:r>
              <a:rPr lang="en-US" sz="2800" b="1" dirty="0" err="1">
                <a:solidFill>
                  <a:schemeClr val="bg1">
                    <a:lumMod val="50000"/>
                  </a:schemeClr>
                </a:solidFill>
              </a:rPr>
              <a:t>CounterAtomic</a:t>
            </a:r>
            <a:endParaRPr lang="en-US" sz="2800" b="1" dirty="0">
              <a:solidFill>
                <a:schemeClr val="bg1">
                  <a:lumMod val="50000"/>
                </a:schemeClr>
              </a:solidFill>
            </a:endParaRPr>
          </a:p>
          <a:p>
            <a:pPr algn="ctr">
              <a:lnSpc>
                <a:spcPts val="2600"/>
              </a:lnSpc>
            </a:pPr>
            <a:r>
              <a:rPr lang="en-US" sz="2800" b="1" dirty="0" err="1">
                <a:solidFill>
                  <a:schemeClr val="bg1">
                    <a:lumMod val="50000"/>
                  </a:schemeClr>
                </a:solidFill>
              </a:rPr>
              <a:t>counter_cache_writeback</a:t>
            </a:r>
            <a:r>
              <a:rPr lang="en-US" sz="2800" b="1" dirty="0">
                <a:solidFill>
                  <a:schemeClr val="bg1">
                    <a:lumMod val="50000"/>
                  </a:schemeClr>
                </a:solidFill>
              </a:rPr>
              <a:t>()</a:t>
            </a:r>
          </a:p>
        </p:txBody>
      </p:sp>
      <p:sp>
        <p:nvSpPr>
          <p:cNvPr id="38" name="Rectangle 37">
            <a:extLst>
              <a:ext uri="{FF2B5EF4-FFF2-40B4-BE49-F238E27FC236}">
                <a16:creationId xmlns:a16="http://schemas.microsoft.com/office/drawing/2014/main" id="{C375A0FF-6F22-4B0C-9285-0AFEEED5AE52}"/>
              </a:ext>
            </a:extLst>
          </p:cNvPr>
          <p:cNvSpPr/>
          <p:nvPr/>
        </p:nvSpPr>
        <p:spPr>
          <a:xfrm>
            <a:off x="1486064" y="5541784"/>
            <a:ext cx="1638408" cy="478473"/>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lumMod val="50000"/>
                  </a:schemeClr>
                </a:solidFill>
              </a:rPr>
              <a:t>Compile</a:t>
            </a:r>
          </a:p>
        </p:txBody>
      </p:sp>
      <p:cxnSp>
        <p:nvCxnSpPr>
          <p:cNvPr id="39" name="Straight Arrow Connector 38">
            <a:extLst>
              <a:ext uri="{FF2B5EF4-FFF2-40B4-BE49-F238E27FC236}">
                <a16:creationId xmlns:a16="http://schemas.microsoft.com/office/drawing/2014/main" id="{CEE3392E-8A9B-484C-88D1-29106B543163}"/>
              </a:ext>
            </a:extLst>
          </p:cNvPr>
          <p:cNvCxnSpPr>
            <a:cxnSpLocks/>
            <a:endCxn id="37" idx="0"/>
          </p:cNvCxnSpPr>
          <p:nvPr/>
        </p:nvCxnSpPr>
        <p:spPr>
          <a:xfrm>
            <a:off x="2331680" y="3123073"/>
            <a:ext cx="1260" cy="52772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83A9D023-3868-4220-82A9-A88FBA2C6512}"/>
              </a:ext>
            </a:extLst>
          </p:cNvPr>
          <p:cNvCxnSpPr>
            <a:cxnSpLocks/>
            <a:stCxn id="37" idx="2"/>
          </p:cNvCxnSpPr>
          <p:nvPr/>
        </p:nvCxnSpPr>
        <p:spPr>
          <a:xfrm flipH="1">
            <a:off x="2331050" y="4803035"/>
            <a:ext cx="1890" cy="738749"/>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491D6DA-6D93-4825-ADE7-78F56CD8B2BD}"/>
              </a:ext>
            </a:extLst>
          </p:cNvPr>
          <p:cNvGrpSpPr/>
          <p:nvPr/>
        </p:nvGrpSpPr>
        <p:grpSpPr>
          <a:xfrm>
            <a:off x="1478613" y="1734535"/>
            <a:ext cx="1706134" cy="1434873"/>
            <a:chOff x="2453313" y="1750410"/>
            <a:chExt cx="1625696" cy="1325563"/>
          </a:xfrm>
        </p:grpSpPr>
        <p:grpSp>
          <p:nvGrpSpPr>
            <p:cNvPr id="43" name="Group 42">
              <a:extLst>
                <a:ext uri="{FF2B5EF4-FFF2-40B4-BE49-F238E27FC236}">
                  <a16:creationId xmlns:a16="http://schemas.microsoft.com/office/drawing/2014/main" id="{425A9A0A-95F0-40D9-9A5B-B5BF8192DF1D}"/>
                </a:ext>
              </a:extLst>
            </p:cNvPr>
            <p:cNvGrpSpPr/>
            <p:nvPr/>
          </p:nvGrpSpPr>
          <p:grpSpPr>
            <a:xfrm>
              <a:off x="2453313" y="1750410"/>
              <a:ext cx="1625696" cy="1325563"/>
              <a:chOff x="2453313" y="1750410"/>
              <a:chExt cx="1625696" cy="1325563"/>
            </a:xfrm>
          </p:grpSpPr>
          <p:grpSp>
            <p:nvGrpSpPr>
              <p:cNvPr id="65" name="Group 64">
                <a:extLst>
                  <a:ext uri="{FF2B5EF4-FFF2-40B4-BE49-F238E27FC236}">
                    <a16:creationId xmlns:a16="http://schemas.microsoft.com/office/drawing/2014/main" id="{6672BA07-EF6E-4C64-AE19-34BEDF276C5F}"/>
                  </a:ext>
                </a:extLst>
              </p:cNvPr>
              <p:cNvGrpSpPr/>
              <p:nvPr/>
            </p:nvGrpSpPr>
            <p:grpSpPr>
              <a:xfrm>
                <a:off x="2473474" y="1750410"/>
                <a:ext cx="1575969" cy="1325563"/>
                <a:chOff x="1463180" y="1824013"/>
                <a:chExt cx="1888385" cy="1436874"/>
              </a:xfrm>
            </p:grpSpPr>
            <p:sp>
              <p:nvSpPr>
                <p:cNvPr id="67" name="Rectangle: Rounded Corners 66">
                  <a:extLst>
                    <a:ext uri="{FF2B5EF4-FFF2-40B4-BE49-F238E27FC236}">
                      <a16:creationId xmlns:a16="http://schemas.microsoft.com/office/drawing/2014/main" id="{ECF8F830-D7E9-47CE-ABD0-75AA616153BE}"/>
                    </a:ext>
                  </a:extLst>
                </p:cNvPr>
                <p:cNvSpPr/>
                <p:nvPr/>
              </p:nvSpPr>
              <p:spPr>
                <a:xfrm>
                  <a:off x="1463180" y="1824013"/>
                  <a:ext cx="1888385" cy="1436874"/>
                </a:xfrm>
                <a:prstGeom prst="roundRect">
                  <a:avLst>
                    <a:gd name="adj" fmla="val 7537"/>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8" name="Rectangle: Rounded Corners 67">
                  <a:extLst>
                    <a:ext uri="{FF2B5EF4-FFF2-40B4-BE49-F238E27FC236}">
                      <a16:creationId xmlns:a16="http://schemas.microsoft.com/office/drawing/2014/main" id="{25F8BD72-5241-4D54-8F48-110E2390199D}"/>
                    </a:ext>
                  </a:extLst>
                </p:cNvPr>
                <p:cNvSpPr/>
                <p:nvPr/>
              </p:nvSpPr>
              <p:spPr>
                <a:xfrm>
                  <a:off x="1559298" y="2091016"/>
                  <a:ext cx="1708897" cy="1070674"/>
                </a:xfrm>
                <a:prstGeom prst="roundRect">
                  <a:avLst>
                    <a:gd name="adj" fmla="val 932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grpSp>
          <p:sp>
            <p:nvSpPr>
              <p:cNvPr id="66" name="Rectangle 65">
                <a:extLst>
                  <a:ext uri="{FF2B5EF4-FFF2-40B4-BE49-F238E27FC236}">
                    <a16:creationId xmlns:a16="http://schemas.microsoft.com/office/drawing/2014/main" id="{F6935ECA-9460-45BE-B569-B8E40AD2DDAA}"/>
                  </a:ext>
                </a:extLst>
              </p:cNvPr>
              <p:cNvSpPr/>
              <p:nvPr/>
            </p:nvSpPr>
            <p:spPr>
              <a:xfrm>
                <a:off x="2453313" y="2048848"/>
                <a:ext cx="1625696" cy="881422"/>
              </a:xfrm>
              <a:prstGeom prst="rect">
                <a:avLst/>
              </a:prstGeom>
            </p:spPr>
            <p:txBody>
              <a:bodyPr wrap="square">
                <a:spAutoFit/>
              </a:bodyPr>
              <a:lstStyle/>
              <a:p>
                <a:pPr algn="ctr"/>
                <a:r>
                  <a:rPr lang="en-US" sz="2800" b="1" dirty="0">
                    <a:solidFill>
                      <a:schemeClr val="bg1">
                        <a:lumMod val="50000"/>
                      </a:schemeClr>
                    </a:solidFill>
                  </a:rPr>
                  <a:t>NVMM</a:t>
                </a:r>
              </a:p>
              <a:p>
                <a:pPr algn="ctr"/>
                <a:r>
                  <a:rPr lang="en-US" sz="2800" b="1" dirty="0">
                    <a:solidFill>
                      <a:schemeClr val="bg1">
                        <a:lumMod val="50000"/>
                      </a:schemeClr>
                    </a:solidFill>
                  </a:rPr>
                  <a:t>Program</a:t>
                </a:r>
              </a:p>
            </p:txBody>
          </p:sp>
        </p:grpSp>
        <p:sp>
          <p:nvSpPr>
            <p:cNvPr id="49" name="Oval 48">
              <a:extLst>
                <a:ext uri="{FF2B5EF4-FFF2-40B4-BE49-F238E27FC236}">
                  <a16:creationId xmlns:a16="http://schemas.microsoft.com/office/drawing/2014/main" id="{60FF3F18-6863-4F30-8683-90D822263946}"/>
                </a:ext>
              </a:extLst>
            </p:cNvPr>
            <p:cNvSpPr/>
            <p:nvPr/>
          </p:nvSpPr>
          <p:spPr>
            <a:xfrm>
              <a:off x="2553691" y="1792483"/>
              <a:ext cx="168089" cy="168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02D7669A-5D85-4C49-B9AB-99D8D7C4BDB4}"/>
                </a:ext>
              </a:extLst>
            </p:cNvPr>
            <p:cNvSpPr/>
            <p:nvPr/>
          </p:nvSpPr>
          <p:spPr>
            <a:xfrm>
              <a:off x="2772932" y="1792482"/>
              <a:ext cx="168089" cy="168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59BBB92C-2DA3-4434-B620-FA599F555688}"/>
                </a:ext>
              </a:extLst>
            </p:cNvPr>
            <p:cNvSpPr/>
            <p:nvPr/>
          </p:nvSpPr>
          <p:spPr>
            <a:xfrm>
              <a:off x="2990748" y="1792482"/>
              <a:ext cx="168089" cy="168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9" name="TextBox 68">
            <a:extLst>
              <a:ext uri="{FF2B5EF4-FFF2-40B4-BE49-F238E27FC236}">
                <a16:creationId xmlns:a16="http://schemas.microsoft.com/office/drawing/2014/main" id="{40FFD9A8-8BD9-462F-BBB5-130BA7488963}"/>
              </a:ext>
            </a:extLst>
          </p:cNvPr>
          <p:cNvSpPr txBox="1"/>
          <p:nvPr/>
        </p:nvSpPr>
        <p:spPr>
          <a:xfrm>
            <a:off x="74856" y="4910799"/>
            <a:ext cx="1911816" cy="861774"/>
          </a:xfrm>
          <a:prstGeom prst="rect">
            <a:avLst/>
          </a:prstGeom>
          <a:noFill/>
        </p:spPr>
        <p:txBody>
          <a:bodyPr wrap="square" rtlCol="0">
            <a:spAutoFit/>
          </a:bodyPr>
          <a:lstStyle/>
          <a:p>
            <a:pPr>
              <a:lnSpc>
                <a:spcPts val="3000"/>
              </a:lnSpc>
            </a:pPr>
            <a:r>
              <a:rPr lang="en-US" sz="2800" b="1" dirty="0">
                <a:solidFill>
                  <a:schemeClr val="bg1">
                    <a:lumMod val="50000"/>
                  </a:schemeClr>
                </a:solidFill>
              </a:rPr>
              <a:t>Annotated</a:t>
            </a:r>
          </a:p>
          <a:p>
            <a:pPr>
              <a:lnSpc>
                <a:spcPts val="3000"/>
              </a:lnSpc>
            </a:pPr>
            <a:r>
              <a:rPr lang="en-US" sz="2800" b="1" dirty="0">
                <a:solidFill>
                  <a:schemeClr val="bg1">
                    <a:lumMod val="50000"/>
                  </a:schemeClr>
                </a:solidFill>
              </a:rPr>
              <a:t>Code</a:t>
            </a:r>
          </a:p>
        </p:txBody>
      </p:sp>
      <p:sp>
        <p:nvSpPr>
          <p:cNvPr id="70" name="TextBox 69">
            <a:extLst>
              <a:ext uri="{FF2B5EF4-FFF2-40B4-BE49-F238E27FC236}">
                <a16:creationId xmlns:a16="http://schemas.microsoft.com/office/drawing/2014/main" id="{825F16FD-DE78-4678-A0B0-70E78E5AF645}"/>
              </a:ext>
            </a:extLst>
          </p:cNvPr>
          <p:cNvSpPr txBox="1"/>
          <p:nvPr/>
        </p:nvSpPr>
        <p:spPr>
          <a:xfrm>
            <a:off x="213717" y="3110951"/>
            <a:ext cx="2091257" cy="523220"/>
          </a:xfrm>
          <a:prstGeom prst="rect">
            <a:avLst/>
          </a:prstGeom>
          <a:noFill/>
        </p:spPr>
        <p:txBody>
          <a:bodyPr wrap="square" rtlCol="0">
            <a:spAutoFit/>
          </a:bodyPr>
          <a:lstStyle/>
          <a:p>
            <a:r>
              <a:rPr lang="en-US" sz="2800" b="1" dirty="0">
                <a:solidFill>
                  <a:schemeClr val="bg1">
                    <a:lumMod val="50000"/>
                  </a:schemeClr>
                </a:solidFill>
              </a:rPr>
              <a:t>Source Code</a:t>
            </a:r>
          </a:p>
        </p:txBody>
      </p:sp>
      <p:sp>
        <p:nvSpPr>
          <p:cNvPr id="71" name="TextBox 70">
            <a:extLst>
              <a:ext uri="{FF2B5EF4-FFF2-40B4-BE49-F238E27FC236}">
                <a16:creationId xmlns:a16="http://schemas.microsoft.com/office/drawing/2014/main" id="{4476DAA1-4AD9-46F3-96DD-7FCF96055E69}"/>
              </a:ext>
            </a:extLst>
          </p:cNvPr>
          <p:cNvSpPr txBox="1"/>
          <p:nvPr/>
        </p:nvSpPr>
        <p:spPr>
          <a:xfrm>
            <a:off x="3782404" y="1545523"/>
            <a:ext cx="830432" cy="646331"/>
          </a:xfrm>
          <a:prstGeom prst="rect">
            <a:avLst/>
          </a:prstGeom>
          <a:noFill/>
        </p:spPr>
        <p:txBody>
          <a:bodyPr wrap="square" rtlCol="0">
            <a:spAutoFit/>
          </a:bodyPr>
          <a:lstStyle/>
          <a:p>
            <a:r>
              <a:rPr lang="en-US" sz="3600" b="1" dirty="0">
                <a:solidFill>
                  <a:schemeClr val="bg1">
                    <a:lumMod val="50000"/>
                  </a:schemeClr>
                </a:solidFill>
              </a:rPr>
              <a:t>SW</a:t>
            </a:r>
          </a:p>
        </p:txBody>
      </p:sp>
      <p:cxnSp>
        <p:nvCxnSpPr>
          <p:cNvPr id="29" name="Connector: Elbow 28">
            <a:extLst>
              <a:ext uri="{FF2B5EF4-FFF2-40B4-BE49-F238E27FC236}">
                <a16:creationId xmlns:a16="http://schemas.microsoft.com/office/drawing/2014/main" id="{C425734C-2CAF-480E-A61C-7A607C791236}"/>
              </a:ext>
            </a:extLst>
          </p:cNvPr>
          <p:cNvCxnSpPr>
            <a:cxnSpLocks/>
            <a:stCxn id="38" idx="3"/>
            <a:endCxn id="50" idx="1"/>
          </p:cNvCxnSpPr>
          <p:nvPr/>
        </p:nvCxnSpPr>
        <p:spPr>
          <a:xfrm flipV="1">
            <a:off x="3124472" y="2332842"/>
            <a:ext cx="2531433" cy="3448179"/>
          </a:xfrm>
          <a:prstGeom prst="bentConnector3">
            <a:avLst>
              <a:gd name="adj1" fmla="val 6081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6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up)">
                                      <p:cBhvr>
                                        <p:cTn id="23" dur="500"/>
                                        <p:tgtEl>
                                          <p:spTgt spid="52"/>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up)">
                                      <p:cBhvr>
                                        <p:cTn id="34" dur="500"/>
                                        <p:tgtEl>
                                          <p:spTgt spid="58"/>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50" grpId="0" animBg="1"/>
      <p:bldP spid="57" grpId="0" animBg="1"/>
      <p:bldP spid="59" grpId="0"/>
      <p:bldP spid="60" grpId="0"/>
      <p:bldP spid="61" grpId="0"/>
      <p:bldP spid="63" grpId="0"/>
      <p:bldP spid="6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a:extLst>
              <a:ext uri="{FF2B5EF4-FFF2-40B4-BE49-F238E27FC236}">
                <a16:creationId xmlns:a16="http://schemas.microsoft.com/office/drawing/2014/main" id="{B28D8361-A4A2-CA48-83EF-582D45499DE6}"/>
              </a:ext>
            </a:extLst>
          </p:cNvPr>
          <p:cNvGrpSpPr/>
          <p:nvPr/>
        </p:nvGrpSpPr>
        <p:grpSpPr>
          <a:xfrm>
            <a:off x="2573947" y="4549605"/>
            <a:ext cx="1379441" cy="1019562"/>
            <a:chOff x="4113322" y="4612586"/>
            <a:chExt cx="1261569" cy="932441"/>
          </a:xfrm>
          <a:noFill/>
        </p:grpSpPr>
        <p:sp>
          <p:nvSpPr>
            <p:cNvPr id="113" name="Rectangle 112">
              <a:extLst>
                <a:ext uri="{FF2B5EF4-FFF2-40B4-BE49-F238E27FC236}">
                  <a16:creationId xmlns:a16="http://schemas.microsoft.com/office/drawing/2014/main" id="{4987CC8B-1AA2-7A44-8209-B4DC85AD1EDE}"/>
                </a:ext>
              </a:extLst>
            </p:cNvPr>
            <p:cNvSpPr/>
            <p:nvPr/>
          </p:nvSpPr>
          <p:spPr>
            <a:xfrm>
              <a:off x="4113324" y="4845868"/>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4" name="Rectangle 113">
              <a:extLst>
                <a:ext uri="{FF2B5EF4-FFF2-40B4-BE49-F238E27FC236}">
                  <a16:creationId xmlns:a16="http://schemas.microsoft.com/office/drawing/2014/main" id="{043E40A0-379C-D546-9E16-41CB958FDE57}"/>
                </a:ext>
              </a:extLst>
            </p:cNvPr>
            <p:cNvSpPr/>
            <p:nvPr/>
          </p:nvSpPr>
          <p:spPr>
            <a:xfrm>
              <a:off x="4113324" y="4612586"/>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5" name="Rectangle 114">
              <a:extLst>
                <a:ext uri="{FF2B5EF4-FFF2-40B4-BE49-F238E27FC236}">
                  <a16:creationId xmlns:a16="http://schemas.microsoft.com/office/drawing/2014/main" id="{2F183FF8-71C2-C647-ABC5-045790FA4890}"/>
                </a:ext>
              </a:extLst>
            </p:cNvPr>
            <p:cNvSpPr/>
            <p:nvPr/>
          </p:nvSpPr>
          <p:spPr>
            <a:xfrm>
              <a:off x="4113323" y="5079284"/>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6" name="Rectangle 115">
              <a:extLst>
                <a:ext uri="{FF2B5EF4-FFF2-40B4-BE49-F238E27FC236}">
                  <a16:creationId xmlns:a16="http://schemas.microsoft.com/office/drawing/2014/main" id="{9DFB7B89-AC37-FE45-B3FB-B8D174678073}"/>
                </a:ext>
              </a:extLst>
            </p:cNvPr>
            <p:cNvSpPr/>
            <p:nvPr/>
          </p:nvSpPr>
          <p:spPr>
            <a:xfrm>
              <a:off x="4113322" y="5311611"/>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7" name="Rectangle 116">
              <a:extLst>
                <a:ext uri="{FF2B5EF4-FFF2-40B4-BE49-F238E27FC236}">
                  <a16:creationId xmlns:a16="http://schemas.microsoft.com/office/drawing/2014/main" id="{311A22E0-1A17-484D-95E5-5B1C49F60768}"/>
                </a:ext>
              </a:extLst>
            </p:cNvPr>
            <p:cNvSpPr/>
            <p:nvPr/>
          </p:nvSpPr>
          <p:spPr>
            <a:xfrm>
              <a:off x="5177509" y="4845868"/>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8" name="Rectangle 117">
              <a:extLst>
                <a:ext uri="{FF2B5EF4-FFF2-40B4-BE49-F238E27FC236}">
                  <a16:creationId xmlns:a16="http://schemas.microsoft.com/office/drawing/2014/main" id="{45AAB961-B3C3-1944-A728-4B2F7207A430}"/>
                </a:ext>
              </a:extLst>
            </p:cNvPr>
            <p:cNvSpPr/>
            <p:nvPr/>
          </p:nvSpPr>
          <p:spPr>
            <a:xfrm>
              <a:off x="5177509" y="4612586"/>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9" name="Rectangle 118">
              <a:extLst>
                <a:ext uri="{FF2B5EF4-FFF2-40B4-BE49-F238E27FC236}">
                  <a16:creationId xmlns:a16="http://schemas.microsoft.com/office/drawing/2014/main" id="{8380C9F3-69C1-5340-B24C-F0A9D867BF2B}"/>
                </a:ext>
              </a:extLst>
            </p:cNvPr>
            <p:cNvSpPr/>
            <p:nvPr/>
          </p:nvSpPr>
          <p:spPr>
            <a:xfrm>
              <a:off x="5177508" y="5079284"/>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0" name="Rectangle 119">
              <a:extLst>
                <a:ext uri="{FF2B5EF4-FFF2-40B4-BE49-F238E27FC236}">
                  <a16:creationId xmlns:a16="http://schemas.microsoft.com/office/drawing/2014/main" id="{3E529FB0-ADAE-4E40-860B-E2AF494EB43C}"/>
                </a:ext>
              </a:extLst>
            </p:cNvPr>
            <p:cNvSpPr/>
            <p:nvPr/>
          </p:nvSpPr>
          <p:spPr>
            <a:xfrm>
              <a:off x="5177507" y="5311611"/>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grpSp>
      <p:sp>
        <p:nvSpPr>
          <p:cNvPr id="99" name="Rounded Rectangle 98">
            <a:extLst>
              <a:ext uri="{FF2B5EF4-FFF2-40B4-BE49-F238E27FC236}">
                <a16:creationId xmlns:a16="http://schemas.microsoft.com/office/drawing/2014/main" id="{14444D77-7030-1243-91F7-62EB3609C5F7}"/>
              </a:ext>
            </a:extLst>
          </p:cNvPr>
          <p:cNvSpPr/>
          <p:nvPr/>
        </p:nvSpPr>
        <p:spPr>
          <a:xfrm>
            <a:off x="7088825" y="4581150"/>
            <a:ext cx="2055175" cy="891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Rounded Rectangle 95">
            <a:extLst>
              <a:ext uri="{FF2B5EF4-FFF2-40B4-BE49-F238E27FC236}">
                <a16:creationId xmlns:a16="http://schemas.microsoft.com/office/drawing/2014/main" id="{62B555F5-BB7C-AE45-92C4-2E968B86E752}"/>
              </a:ext>
            </a:extLst>
          </p:cNvPr>
          <p:cNvSpPr/>
          <p:nvPr/>
        </p:nvSpPr>
        <p:spPr>
          <a:xfrm>
            <a:off x="85667" y="4575444"/>
            <a:ext cx="2158570" cy="91265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8E7E6F19-6E77-4A8A-9E4F-296157650D08}"/>
              </a:ext>
            </a:extLst>
          </p:cNvPr>
          <p:cNvSpPr>
            <a:spLocks noGrp="1"/>
          </p:cNvSpPr>
          <p:nvPr>
            <p:ph type="title"/>
          </p:nvPr>
        </p:nvSpPr>
        <p:spPr>
          <a:xfrm>
            <a:off x="410935" y="404383"/>
            <a:ext cx="7886700" cy="994172"/>
          </a:xfrm>
        </p:spPr>
        <p:txBody>
          <a:bodyPr>
            <a:normAutofit fontScale="90000"/>
          </a:bodyPr>
          <a:lstStyle/>
          <a:p>
            <a:r>
              <a:rPr lang="en-US" b="1" dirty="0"/>
              <a:t>HARDWARE IMPLEMENTATION</a:t>
            </a:r>
            <a:br>
              <a:rPr lang="en-US" sz="3600" b="1" dirty="0"/>
            </a:br>
            <a:r>
              <a:rPr lang="en-US" sz="4000" b="1" dirty="0">
                <a:solidFill>
                  <a:schemeClr val="accent1">
                    <a:lumMod val="75000"/>
                  </a:schemeClr>
                </a:solidFill>
              </a:rPr>
              <a:t>MEMORY CONTROLLER</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831BA388-8B4C-43FD-9522-455D6372F116}"/>
              </a:ext>
            </a:extLst>
          </p:cNvPr>
          <p:cNvSpPr>
            <a:spLocks noGrp="1"/>
          </p:cNvSpPr>
          <p:nvPr>
            <p:ph type="sldNum" sz="quarter" idx="12"/>
          </p:nvPr>
        </p:nvSpPr>
        <p:spPr/>
        <p:txBody>
          <a:bodyPr/>
          <a:lstStyle/>
          <a:p>
            <a:fld id="{330EA680-D336-4FF7-8B7A-9848BB0A1C32}" type="slidenum">
              <a:rPr lang="en-US" smtClean="0"/>
              <a:t>32</a:t>
            </a:fld>
            <a:endParaRPr lang="en-US" dirty="0"/>
          </a:p>
        </p:txBody>
      </p:sp>
      <p:sp>
        <p:nvSpPr>
          <p:cNvPr id="31" name="Rectangle 30">
            <a:extLst>
              <a:ext uri="{FF2B5EF4-FFF2-40B4-BE49-F238E27FC236}">
                <a16:creationId xmlns:a16="http://schemas.microsoft.com/office/drawing/2014/main" id="{CCAE954A-DE32-FB44-BE3A-DDB9F3BF76CF}"/>
              </a:ext>
            </a:extLst>
          </p:cNvPr>
          <p:cNvSpPr/>
          <p:nvPr/>
        </p:nvSpPr>
        <p:spPr>
          <a:xfrm>
            <a:off x="262738" y="3030009"/>
            <a:ext cx="1596939" cy="9587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Counter </a:t>
            </a:r>
          </a:p>
          <a:p>
            <a:pPr algn="ctr">
              <a:lnSpc>
                <a:spcPts val="3200"/>
              </a:lnSpc>
            </a:pPr>
            <a:r>
              <a:rPr lang="en-US" sz="3000" b="1" dirty="0">
                <a:solidFill>
                  <a:schemeClr val="accent1">
                    <a:lumMod val="75000"/>
                  </a:schemeClr>
                </a:solidFill>
              </a:rPr>
              <a:t>Cache</a:t>
            </a:r>
            <a:endParaRPr lang="en-US" sz="3000" dirty="0">
              <a:solidFill>
                <a:schemeClr val="accent1">
                  <a:lumMod val="75000"/>
                </a:schemeClr>
              </a:solidFill>
            </a:endParaRPr>
          </a:p>
        </p:txBody>
      </p:sp>
      <p:sp>
        <p:nvSpPr>
          <p:cNvPr id="32" name="Rectangle 31">
            <a:extLst>
              <a:ext uri="{FF2B5EF4-FFF2-40B4-BE49-F238E27FC236}">
                <a16:creationId xmlns:a16="http://schemas.microsoft.com/office/drawing/2014/main" id="{E1C1BD85-40DA-5848-972E-0D6FFA95237B}"/>
              </a:ext>
            </a:extLst>
          </p:cNvPr>
          <p:cNvSpPr/>
          <p:nvPr/>
        </p:nvSpPr>
        <p:spPr>
          <a:xfrm>
            <a:off x="2428135" y="3033062"/>
            <a:ext cx="1982406" cy="95567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Encryption Engine</a:t>
            </a:r>
            <a:endParaRPr lang="en-US" sz="3000" dirty="0">
              <a:solidFill>
                <a:schemeClr val="accent1">
                  <a:lumMod val="75000"/>
                </a:schemeClr>
              </a:solidFill>
            </a:endParaRPr>
          </a:p>
        </p:txBody>
      </p:sp>
      <p:sp>
        <p:nvSpPr>
          <p:cNvPr id="33" name="Down Arrow 32">
            <a:extLst>
              <a:ext uri="{FF2B5EF4-FFF2-40B4-BE49-F238E27FC236}">
                <a16:creationId xmlns:a16="http://schemas.microsoft.com/office/drawing/2014/main" id="{78EA4BDE-B672-5D4A-8834-C495112B2DC5}"/>
              </a:ext>
            </a:extLst>
          </p:cNvPr>
          <p:cNvSpPr/>
          <p:nvPr/>
        </p:nvSpPr>
        <p:spPr>
          <a:xfrm>
            <a:off x="3136004" y="4016902"/>
            <a:ext cx="381866" cy="514338"/>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5A61C59D-DB56-B246-B8A9-D7DB28F55DF7}"/>
              </a:ext>
            </a:extLst>
          </p:cNvPr>
          <p:cNvSpPr/>
          <p:nvPr/>
        </p:nvSpPr>
        <p:spPr>
          <a:xfrm>
            <a:off x="5675956" y="3030340"/>
            <a:ext cx="2156869" cy="95487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NVM</a:t>
            </a:r>
          </a:p>
          <a:p>
            <a:pPr algn="ctr">
              <a:lnSpc>
                <a:spcPts val="3200"/>
              </a:lnSpc>
            </a:pPr>
            <a:r>
              <a:rPr lang="en-US" sz="3000" b="1" dirty="0">
                <a:solidFill>
                  <a:schemeClr val="accent1">
                    <a:lumMod val="75000"/>
                  </a:schemeClr>
                </a:solidFill>
              </a:rPr>
              <a:t>Coordinator</a:t>
            </a:r>
            <a:endParaRPr lang="en-US" sz="3000" dirty="0">
              <a:solidFill>
                <a:schemeClr val="accent1">
                  <a:lumMod val="75000"/>
                </a:schemeClr>
              </a:solidFill>
            </a:endParaRPr>
          </a:p>
        </p:txBody>
      </p:sp>
      <p:sp>
        <p:nvSpPr>
          <p:cNvPr id="35" name="Down Arrow 34">
            <a:extLst>
              <a:ext uri="{FF2B5EF4-FFF2-40B4-BE49-F238E27FC236}">
                <a16:creationId xmlns:a16="http://schemas.microsoft.com/office/drawing/2014/main" id="{DC4D94A5-8F73-B840-B405-DCDBC7C87325}"/>
              </a:ext>
            </a:extLst>
          </p:cNvPr>
          <p:cNvSpPr/>
          <p:nvPr/>
        </p:nvSpPr>
        <p:spPr>
          <a:xfrm>
            <a:off x="5998326" y="4015121"/>
            <a:ext cx="381866" cy="506347"/>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Left-Right Arrow 14">
            <a:extLst>
              <a:ext uri="{FF2B5EF4-FFF2-40B4-BE49-F238E27FC236}">
                <a16:creationId xmlns:a16="http://schemas.microsoft.com/office/drawing/2014/main" id="{CE403BF3-0869-384C-9458-9DF060F818C7}"/>
              </a:ext>
            </a:extLst>
          </p:cNvPr>
          <p:cNvSpPr/>
          <p:nvPr/>
        </p:nvSpPr>
        <p:spPr>
          <a:xfrm>
            <a:off x="1878625" y="3286123"/>
            <a:ext cx="552588" cy="368333"/>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Left-Right Arrow 35">
            <a:extLst>
              <a:ext uri="{FF2B5EF4-FFF2-40B4-BE49-F238E27FC236}">
                <a16:creationId xmlns:a16="http://schemas.microsoft.com/office/drawing/2014/main" id="{8F37EBD8-B287-B74A-89A1-E7CACD75B78D}"/>
              </a:ext>
            </a:extLst>
          </p:cNvPr>
          <p:cNvSpPr/>
          <p:nvPr/>
        </p:nvSpPr>
        <p:spPr>
          <a:xfrm>
            <a:off x="4443821" y="3286123"/>
            <a:ext cx="1205180" cy="368333"/>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6CA81998-9AE4-C84B-9EEC-1507F27D52EA}"/>
              </a:ext>
            </a:extLst>
          </p:cNvPr>
          <p:cNvSpPr/>
          <p:nvPr/>
        </p:nvSpPr>
        <p:spPr>
          <a:xfrm>
            <a:off x="-231068" y="4525367"/>
            <a:ext cx="2795713" cy="1015663"/>
          </a:xfrm>
          <a:prstGeom prst="rect">
            <a:avLst/>
          </a:prstGeom>
        </p:spPr>
        <p:txBody>
          <a:bodyPr wrap="square">
            <a:spAutoFit/>
          </a:bodyPr>
          <a:lstStyle/>
          <a:p>
            <a:pPr algn="ctr"/>
            <a:r>
              <a:rPr lang="en-US" sz="3000" b="1" dirty="0">
                <a:solidFill>
                  <a:schemeClr val="accent1">
                    <a:lumMod val="75000"/>
                  </a:schemeClr>
                </a:solidFill>
              </a:rPr>
              <a:t>Counter</a:t>
            </a:r>
          </a:p>
          <a:p>
            <a:pPr algn="ctr"/>
            <a:r>
              <a:rPr lang="en-US" sz="3000" b="1" dirty="0">
                <a:solidFill>
                  <a:schemeClr val="accent1">
                    <a:lumMod val="75000"/>
                  </a:schemeClr>
                </a:solidFill>
              </a:rPr>
              <a:t>Write Queue</a:t>
            </a:r>
            <a:endParaRPr lang="en-US" sz="3000" dirty="0">
              <a:solidFill>
                <a:schemeClr val="accent1">
                  <a:lumMod val="75000"/>
                </a:schemeClr>
              </a:solidFill>
            </a:endParaRPr>
          </a:p>
        </p:txBody>
      </p:sp>
      <p:sp>
        <p:nvSpPr>
          <p:cNvPr id="57" name="Rectangle 56">
            <a:extLst>
              <a:ext uri="{FF2B5EF4-FFF2-40B4-BE49-F238E27FC236}">
                <a16:creationId xmlns:a16="http://schemas.microsoft.com/office/drawing/2014/main" id="{2A031EFF-14A7-CA4C-8C0C-FB831990C8C1}"/>
              </a:ext>
            </a:extLst>
          </p:cNvPr>
          <p:cNvSpPr/>
          <p:nvPr/>
        </p:nvSpPr>
        <p:spPr>
          <a:xfrm>
            <a:off x="6769025" y="4531240"/>
            <a:ext cx="2699980" cy="1015663"/>
          </a:xfrm>
          <a:prstGeom prst="rect">
            <a:avLst/>
          </a:prstGeom>
        </p:spPr>
        <p:txBody>
          <a:bodyPr wrap="square">
            <a:spAutoFit/>
          </a:bodyPr>
          <a:lstStyle/>
          <a:p>
            <a:pPr algn="ctr"/>
            <a:r>
              <a:rPr lang="en-US" sz="3000" b="1" dirty="0">
                <a:solidFill>
                  <a:schemeClr val="accent1">
                    <a:lumMod val="75000"/>
                  </a:schemeClr>
                </a:solidFill>
              </a:rPr>
              <a:t>Data</a:t>
            </a:r>
          </a:p>
          <a:p>
            <a:pPr algn="ctr"/>
            <a:r>
              <a:rPr lang="en-US" sz="3000" b="1" dirty="0">
                <a:solidFill>
                  <a:schemeClr val="accent1">
                    <a:lumMod val="75000"/>
                  </a:schemeClr>
                </a:solidFill>
              </a:rPr>
              <a:t>Write Queue</a:t>
            </a:r>
            <a:endParaRPr lang="en-US" sz="3000" dirty="0">
              <a:solidFill>
                <a:schemeClr val="accent1">
                  <a:lumMod val="75000"/>
                </a:schemeClr>
              </a:solidFill>
            </a:endParaRPr>
          </a:p>
        </p:txBody>
      </p:sp>
      <p:sp>
        <p:nvSpPr>
          <p:cNvPr id="58" name="Down Arrow 57">
            <a:extLst>
              <a:ext uri="{FF2B5EF4-FFF2-40B4-BE49-F238E27FC236}">
                <a16:creationId xmlns:a16="http://schemas.microsoft.com/office/drawing/2014/main" id="{89200F97-0C4C-D243-8110-5180AF4D158E}"/>
              </a:ext>
            </a:extLst>
          </p:cNvPr>
          <p:cNvSpPr/>
          <p:nvPr/>
        </p:nvSpPr>
        <p:spPr>
          <a:xfrm>
            <a:off x="3134443" y="5594976"/>
            <a:ext cx="381866" cy="567694"/>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Down Arrow 58">
            <a:extLst>
              <a:ext uri="{FF2B5EF4-FFF2-40B4-BE49-F238E27FC236}">
                <a16:creationId xmlns:a16="http://schemas.microsoft.com/office/drawing/2014/main" id="{8F78E2F7-C073-704A-A5C5-9E7397DCC748}"/>
              </a:ext>
            </a:extLst>
          </p:cNvPr>
          <p:cNvSpPr/>
          <p:nvPr/>
        </p:nvSpPr>
        <p:spPr>
          <a:xfrm>
            <a:off x="5998326" y="5562104"/>
            <a:ext cx="381866" cy="584996"/>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extLst>
              <a:ext uri="{FF2B5EF4-FFF2-40B4-BE49-F238E27FC236}">
                <a16:creationId xmlns:a16="http://schemas.microsoft.com/office/drawing/2014/main" id="{E553C132-4354-8D46-A23D-DF3DDE73D9D7}"/>
              </a:ext>
            </a:extLst>
          </p:cNvPr>
          <p:cNvSpPr/>
          <p:nvPr/>
        </p:nvSpPr>
        <p:spPr>
          <a:xfrm>
            <a:off x="4047074" y="1913926"/>
            <a:ext cx="2004996" cy="94022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1">
                    <a:lumMod val="75000"/>
                  </a:schemeClr>
                </a:solidFill>
              </a:rPr>
              <a:t>Processor</a:t>
            </a:r>
          </a:p>
          <a:p>
            <a:pPr algn="ctr"/>
            <a:r>
              <a:rPr lang="en-US" sz="3000" b="1" dirty="0">
                <a:solidFill>
                  <a:schemeClr val="accent1">
                    <a:lumMod val="75000"/>
                  </a:schemeClr>
                </a:solidFill>
              </a:rPr>
              <a:t>LLC</a:t>
            </a:r>
            <a:endParaRPr lang="en-US" sz="3000" dirty="0">
              <a:solidFill>
                <a:schemeClr val="accent1">
                  <a:lumMod val="75000"/>
                </a:schemeClr>
              </a:solidFill>
            </a:endParaRPr>
          </a:p>
        </p:txBody>
      </p:sp>
      <p:sp>
        <p:nvSpPr>
          <p:cNvPr id="63" name="Rectangle 62">
            <a:extLst>
              <a:ext uri="{FF2B5EF4-FFF2-40B4-BE49-F238E27FC236}">
                <a16:creationId xmlns:a16="http://schemas.microsoft.com/office/drawing/2014/main" id="{8FB9BEB2-5F6C-C142-A785-BBB96A1A5D37}"/>
              </a:ext>
            </a:extLst>
          </p:cNvPr>
          <p:cNvSpPr/>
          <p:nvPr/>
        </p:nvSpPr>
        <p:spPr>
          <a:xfrm rot="5400000">
            <a:off x="4797579" y="3045393"/>
            <a:ext cx="490152" cy="1936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5" name="Straight Connector 64">
            <a:extLst>
              <a:ext uri="{FF2B5EF4-FFF2-40B4-BE49-F238E27FC236}">
                <a16:creationId xmlns:a16="http://schemas.microsoft.com/office/drawing/2014/main" id="{5300ADFF-DEB1-5843-B126-B36A08485201}"/>
              </a:ext>
            </a:extLst>
          </p:cNvPr>
          <p:cNvCxnSpPr>
            <a:cxnSpLocks/>
            <a:stCxn id="62" idx="1"/>
            <a:endCxn id="62" idx="3"/>
          </p:cNvCxnSpPr>
          <p:nvPr/>
        </p:nvCxnSpPr>
        <p:spPr>
          <a:xfrm>
            <a:off x="4047074" y="2384040"/>
            <a:ext cx="2004996"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69" name="Rounded Rectangular Callout 68">
            <a:extLst>
              <a:ext uri="{FF2B5EF4-FFF2-40B4-BE49-F238E27FC236}">
                <a16:creationId xmlns:a16="http://schemas.microsoft.com/office/drawing/2014/main" id="{D1DC4988-F4F0-A743-9A40-7A5CEAB77913}"/>
              </a:ext>
            </a:extLst>
          </p:cNvPr>
          <p:cNvSpPr/>
          <p:nvPr/>
        </p:nvSpPr>
        <p:spPr>
          <a:xfrm>
            <a:off x="91083" y="1735966"/>
            <a:ext cx="3237506" cy="993955"/>
          </a:xfrm>
          <a:prstGeom prst="wedgeRoundRectCallout">
            <a:avLst>
              <a:gd name="adj1" fmla="val -12049"/>
              <a:gd name="adj2" fmla="val 7687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Cache counters for </a:t>
            </a:r>
            <a:r>
              <a:rPr lang="en-US" sz="3000" dirty="0">
                <a:solidFill>
                  <a:schemeClr val="accent2">
                    <a:lumMod val="75000"/>
                  </a:schemeClr>
                </a:solidFill>
              </a:rPr>
              <a:t>fast decryption</a:t>
            </a:r>
          </a:p>
        </p:txBody>
      </p:sp>
      <p:sp>
        <p:nvSpPr>
          <p:cNvPr id="70" name="Rounded Rectangular Callout 69">
            <a:extLst>
              <a:ext uri="{FF2B5EF4-FFF2-40B4-BE49-F238E27FC236}">
                <a16:creationId xmlns:a16="http://schemas.microsoft.com/office/drawing/2014/main" id="{F4A39EC9-BB1E-DF44-8886-44519B2CEE3E}"/>
              </a:ext>
            </a:extLst>
          </p:cNvPr>
          <p:cNvSpPr/>
          <p:nvPr/>
        </p:nvSpPr>
        <p:spPr>
          <a:xfrm>
            <a:off x="6394877" y="1847670"/>
            <a:ext cx="2725864" cy="924018"/>
          </a:xfrm>
          <a:prstGeom prst="wedgeRoundRectCallout">
            <a:avLst>
              <a:gd name="adj1" fmla="val -37150"/>
              <a:gd name="adj2" fmla="val 7617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Control writes to NVMM </a:t>
            </a:r>
            <a:endParaRPr lang="en-US" sz="3000" dirty="0">
              <a:solidFill>
                <a:schemeClr val="accent2">
                  <a:lumMod val="75000"/>
                </a:schemeClr>
              </a:solidFill>
            </a:endParaRPr>
          </a:p>
        </p:txBody>
      </p:sp>
      <p:sp>
        <p:nvSpPr>
          <p:cNvPr id="71" name="Rounded Rectangular Callout 70">
            <a:extLst>
              <a:ext uri="{FF2B5EF4-FFF2-40B4-BE49-F238E27FC236}">
                <a16:creationId xmlns:a16="http://schemas.microsoft.com/office/drawing/2014/main" id="{EDC1D6B5-C928-9B43-AD96-EB6614464EB8}"/>
              </a:ext>
            </a:extLst>
          </p:cNvPr>
          <p:cNvSpPr/>
          <p:nvPr/>
        </p:nvSpPr>
        <p:spPr>
          <a:xfrm>
            <a:off x="735541" y="1728009"/>
            <a:ext cx="3214103" cy="993955"/>
          </a:xfrm>
          <a:prstGeom prst="wedgeRoundRectCallout">
            <a:avLst>
              <a:gd name="adj1" fmla="val 37200"/>
              <a:gd name="adj2" fmla="val 8448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Encrypt/Decrypt data with counters</a:t>
            </a:r>
            <a:endParaRPr lang="en-US" sz="3000" dirty="0">
              <a:solidFill>
                <a:schemeClr val="accent2">
                  <a:lumMod val="75000"/>
                </a:schemeClr>
              </a:solidFill>
            </a:endParaRPr>
          </a:p>
        </p:txBody>
      </p:sp>
      <p:sp>
        <p:nvSpPr>
          <p:cNvPr id="73" name="Rounded Rectangle 72">
            <a:extLst>
              <a:ext uri="{FF2B5EF4-FFF2-40B4-BE49-F238E27FC236}">
                <a16:creationId xmlns:a16="http://schemas.microsoft.com/office/drawing/2014/main" id="{019842AD-5BC0-6B44-BA1A-89AABF785A5A}"/>
              </a:ext>
            </a:extLst>
          </p:cNvPr>
          <p:cNvSpPr/>
          <p:nvPr/>
        </p:nvSpPr>
        <p:spPr>
          <a:xfrm>
            <a:off x="2444752" y="4424181"/>
            <a:ext cx="4676138" cy="1241559"/>
          </a:xfrm>
          <a:prstGeom prst="roundRect">
            <a:avLst/>
          </a:prstGeom>
          <a:noFill/>
          <a:ln w="76200">
            <a:solidFill>
              <a:srgbClr val="EA3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86" name="Group 85">
            <a:extLst>
              <a:ext uri="{FF2B5EF4-FFF2-40B4-BE49-F238E27FC236}">
                <a16:creationId xmlns:a16="http://schemas.microsoft.com/office/drawing/2014/main" id="{872534C6-51D4-0046-89F5-B58A54AEA87D}"/>
              </a:ext>
            </a:extLst>
          </p:cNvPr>
          <p:cNvGrpSpPr/>
          <p:nvPr/>
        </p:nvGrpSpPr>
        <p:grpSpPr>
          <a:xfrm>
            <a:off x="7088825" y="5562104"/>
            <a:ext cx="1833745" cy="1222049"/>
            <a:chOff x="9106931" y="4876923"/>
            <a:chExt cx="2444993" cy="1629399"/>
          </a:xfrm>
        </p:grpSpPr>
        <p:sp>
          <p:nvSpPr>
            <p:cNvPr id="74" name="Rectangle 73">
              <a:extLst>
                <a:ext uri="{FF2B5EF4-FFF2-40B4-BE49-F238E27FC236}">
                  <a16:creationId xmlns:a16="http://schemas.microsoft.com/office/drawing/2014/main" id="{E7DB2D6B-F048-8C45-BF05-FAAE8369194D}"/>
                </a:ext>
              </a:extLst>
            </p:cNvPr>
            <p:cNvSpPr/>
            <p:nvPr/>
          </p:nvSpPr>
          <p:spPr>
            <a:xfrm>
              <a:off x="9631929" y="5645710"/>
              <a:ext cx="1919995" cy="860612"/>
            </a:xfrm>
            <a:prstGeom prst="rect">
              <a:avLst/>
            </a:prstGeom>
            <a:solidFill>
              <a:srgbClr val="E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Battery</a:t>
              </a:r>
            </a:p>
          </p:txBody>
        </p:sp>
        <p:cxnSp>
          <p:nvCxnSpPr>
            <p:cNvPr id="81" name="Elbow Connector 80">
              <a:extLst>
                <a:ext uri="{FF2B5EF4-FFF2-40B4-BE49-F238E27FC236}">
                  <a16:creationId xmlns:a16="http://schemas.microsoft.com/office/drawing/2014/main" id="{C0C28A6A-B954-F245-8925-1A2526A24032}"/>
                </a:ext>
              </a:extLst>
            </p:cNvPr>
            <p:cNvCxnSpPr>
              <a:cxnSpLocks/>
              <a:endCxn id="74" idx="1"/>
            </p:cNvCxnSpPr>
            <p:nvPr/>
          </p:nvCxnSpPr>
          <p:spPr>
            <a:xfrm rot="16200000" flipH="1">
              <a:off x="8769883" y="5213971"/>
              <a:ext cx="1199094" cy="524997"/>
            </a:xfrm>
            <a:prstGeom prst="bentConnector2">
              <a:avLst/>
            </a:prstGeom>
            <a:ln w="57150">
              <a:solidFill>
                <a:srgbClr val="EA3E26"/>
              </a:solidFill>
            </a:ln>
          </p:spPr>
          <p:style>
            <a:lnRef idx="1">
              <a:schemeClr val="accent1"/>
            </a:lnRef>
            <a:fillRef idx="0">
              <a:schemeClr val="accent1"/>
            </a:fillRef>
            <a:effectRef idx="0">
              <a:schemeClr val="accent1"/>
            </a:effectRef>
            <a:fontRef idx="minor">
              <a:schemeClr val="tx1"/>
            </a:fontRef>
          </p:style>
        </p:cxnSp>
      </p:grpSp>
      <p:sp>
        <p:nvSpPr>
          <p:cNvPr id="87" name="Rounded Rectangular Callout 86">
            <a:extLst>
              <a:ext uri="{FF2B5EF4-FFF2-40B4-BE49-F238E27FC236}">
                <a16:creationId xmlns:a16="http://schemas.microsoft.com/office/drawing/2014/main" id="{48F931EA-E60E-E04C-B62A-205FB0AC822B}"/>
              </a:ext>
            </a:extLst>
          </p:cNvPr>
          <p:cNvSpPr/>
          <p:nvPr/>
        </p:nvSpPr>
        <p:spPr>
          <a:xfrm>
            <a:off x="6221859" y="1808833"/>
            <a:ext cx="2877972" cy="970905"/>
          </a:xfrm>
          <a:prstGeom prst="wedgeRoundRectCallout">
            <a:avLst>
              <a:gd name="adj1" fmla="val 24550"/>
              <a:gd name="adj2" fmla="val 374970"/>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Protected by residual battery</a:t>
            </a:r>
          </a:p>
        </p:txBody>
      </p:sp>
      <p:sp>
        <p:nvSpPr>
          <p:cNvPr id="48" name="Rectangle 47">
            <a:extLst>
              <a:ext uri="{FF2B5EF4-FFF2-40B4-BE49-F238E27FC236}">
                <a16:creationId xmlns:a16="http://schemas.microsoft.com/office/drawing/2014/main" id="{8F33FD1E-4135-3849-9696-4FD7B12CD2B6}"/>
              </a:ext>
            </a:extLst>
          </p:cNvPr>
          <p:cNvSpPr/>
          <p:nvPr/>
        </p:nvSpPr>
        <p:spPr>
          <a:xfrm>
            <a:off x="262738" y="3036685"/>
            <a:ext cx="1596939" cy="958726"/>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Counter </a:t>
            </a:r>
          </a:p>
          <a:p>
            <a:pPr algn="ctr">
              <a:lnSpc>
                <a:spcPts val="3200"/>
              </a:lnSpc>
            </a:pPr>
            <a:r>
              <a:rPr lang="en-US" sz="3000" b="1" dirty="0">
                <a:solidFill>
                  <a:schemeClr val="accent1">
                    <a:lumMod val="75000"/>
                  </a:schemeClr>
                </a:solidFill>
              </a:rPr>
              <a:t>Cache</a:t>
            </a:r>
            <a:endParaRPr lang="en-US" sz="3000" dirty="0">
              <a:solidFill>
                <a:schemeClr val="accent1">
                  <a:lumMod val="75000"/>
                </a:schemeClr>
              </a:solidFill>
            </a:endParaRPr>
          </a:p>
        </p:txBody>
      </p:sp>
      <p:sp>
        <p:nvSpPr>
          <p:cNvPr id="49" name="Rectangle 48">
            <a:extLst>
              <a:ext uri="{FF2B5EF4-FFF2-40B4-BE49-F238E27FC236}">
                <a16:creationId xmlns:a16="http://schemas.microsoft.com/office/drawing/2014/main" id="{CFA54A48-059F-6247-B734-9E274031A6E6}"/>
              </a:ext>
            </a:extLst>
          </p:cNvPr>
          <p:cNvSpPr/>
          <p:nvPr/>
        </p:nvSpPr>
        <p:spPr>
          <a:xfrm>
            <a:off x="2428135" y="3035582"/>
            <a:ext cx="1982406" cy="955673"/>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Encryption Engine</a:t>
            </a:r>
            <a:endParaRPr lang="en-US" sz="3000" dirty="0">
              <a:solidFill>
                <a:schemeClr val="accent1">
                  <a:lumMod val="75000"/>
                </a:schemeClr>
              </a:solidFill>
            </a:endParaRPr>
          </a:p>
        </p:txBody>
      </p:sp>
      <p:sp>
        <p:nvSpPr>
          <p:cNvPr id="50" name="Rectangle 49">
            <a:extLst>
              <a:ext uri="{FF2B5EF4-FFF2-40B4-BE49-F238E27FC236}">
                <a16:creationId xmlns:a16="http://schemas.microsoft.com/office/drawing/2014/main" id="{96527E97-E9E1-C642-B776-3B89EE9FB54B}"/>
              </a:ext>
            </a:extLst>
          </p:cNvPr>
          <p:cNvSpPr/>
          <p:nvPr/>
        </p:nvSpPr>
        <p:spPr>
          <a:xfrm>
            <a:off x="5675955" y="3026182"/>
            <a:ext cx="2156869" cy="954877"/>
          </a:xfrm>
          <a:prstGeom prst="rect">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000" b="1" dirty="0">
                <a:solidFill>
                  <a:schemeClr val="accent1">
                    <a:lumMod val="75000"/>
                  </a:schemeClr>
                </a:solidFill>
              </a:rPr>
              <a:t>NVM</a:t>
            </a:r>
          </a:p>
          <a:p>
            <a:pPr algn="ctr">
              <a:lnSpc>
                <a:spcPts val="3200"/>
              </a:lnSpc>
            </a:pPr>
            <a:r>
              <a:rPr lang="en-US" sz="3000" b="1" dirty="0">
                <a:solidFill>
                  <a:schemeClr val="accent1">
                    <a:lumMod val="75000"/>
                  </a:schemeClr>
                </a:solidFill>
              </a:rPr>
              <a:t>Coordinator</a:t>
            </a:r>
            <a:endParaRPr lang="en-US" sz="3000" dirty="0">
              <a:solidFill>
                <a:schemeClr val="accent1">
                  <a:lumMod val="75000"/>
                </a:schemeClr>
              </a:solidFill>
            </a:endParaRPr>
          </a:p>
        </p:txBody>
      </p:sp>
      <p:grpSp>
        <p:nvGrpSpPr>
          <p:cNvPr id="85" name="Group 84">
            <a:extLst>
              <a:ext uri="{FF2B5EF4-FFF2-40B4-BE49-F238E27FC236}">
                <a16:creationId xmlns:a16="http://schemas.microsoft.com/office/drawing/2014/main" id="{00E3D55F-6197-5741-8C8A-3C4F906F9196}"/>
              </a:ext>
            </a:extLst>
          </p:cNvPr>
          <p:cNvGrpSpPr/>
          <p:nvPr/>
        </p:nvGrpSpPr>
        <p:grpSpPr>
          <a:xfrm>
            <a:off x="2573945" y="4552535"/>
            <a:ext cx="1379441" cy="1019562"/>
            <a:chOff x="4113322" y="4612586"/>
            <a:chExt cx="1261569" cy="932441"/>
          </a:xfrm>
          <a:solidFill>
            <a:schemeClr val="bg1">
              <a:lumMod val="75000"/>
            </a:schemeClr>
          </a:solidFill>
        </p:grpSpPr>
        <p:sp>
          <p:nvSpPr>
            <p:cNvPr id="90" name="Rectangle 89">
              <a:extLst>
                <a:ext uri="{FF2B5EF4-FFF2-40B4-BE49-F238E27FC236}">
                  <a16:creationId xmlns:a16="http://schemas.microsoft.com/office/drawing/2014/main" id="{7624CEC5-5ABB-9942-A3E5-F6C4C47323A6}"/>
                </a:ext>
              </a:extLst>
            </p:cNvPr>
            <p:cNvSpPr/>
            <p:nvPr/>
          </p:nvSpPr>
          <p:spPr>
            <a:xfrm>
              <a:off x="4113324" y="4845868"/>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91" name="Rectangle 90">
              <a:extLst>
                <a:ext uri="{FF2B5EF4-FFF2-40B4-BE49-F238E27FC236}">
                  <a16:creationId xmlns:a16="http://schemas.microsoft.com/office/drawing/2014/main" id="{BD2B4A28-F2CE-AA4E-AC97-E1F9D00CD9F4}"/>
                </a:ext>
              </a:extLst>
            </p:cNvPr>
            <p:cNvSpPr/>
            <p:nvPr/>
          </p:nvSpPr>
          <p:spPr>
            <a:xfrm>
              <a:off x="4113324" y="4612586"/>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92" name="Rectangle 91">
              <a:extLst>
                <a:ext uri="{FF2B5EF4-FFF2-40B4-BE49-F238E27FC236}">
                  <a16:creationId xmlns:a16="http://schemas.microsoft.com/office/drawing/2014/main" id="{488A00DF-0556-3646-8E18-1F16AB54D903}"/>
                </a:ext>
              </a:extLst>
            </p:cNvPr>
            <p:cNvSpPr/>
            <p:nvPr/>
          </p:nvSpPr>
          <p:spPr>
            <a:xfrm>
              <a:off x="4113323" y="5079284"/>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97" name="Rectangle 96">
              <a:extLst>
                <a:ext uri="{FF2B5EF4-FFF2-40B4-BE49-F238E27FC236}">
                  <a16:creationId xmlns:a16="http://schemas.microsoft.com/office/drawing/2014/main" id="{E1C6B8C7-A4C8-7946-8E72-03FA4E9AB387}"/>
                </a:ext>
              </a:extLst>
            </p:cNvPr>
            <p:cNvSpPr/>
            <p:nvPr/>
          </p:nvSpPr>
          <p:spPr>
            <a:xfrm>
              <a:off x="4113322" y="5311611"/>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98" name="Rectangle 97">
              <a:extLst>
                <a:ext uri="{FF2B5EF4-FFF2-40B4-BE49-F238E27FC236}">
                  <a16:creationId xmlns:a16="http://schemas.microsoft.com/office/drawing/2014/main" id="{23F3060D-EDD7-3946-B46B-7193AF067C18}"/>
                </a:ext>
              </a:extLst>
            </p:cNvPr>
            <p:cNvSpPr/>
            <p:nvPr/>
          </p:nvSpPr>
          <p:spPr>
            <a:xfrm>
              <a:off x="5177509" y="4845868"/>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0" name="Rectangle 99">
              <a:extLst>
                <a:ext uri="{FF2B5EF4-FFF2-40B4-BE49-F238E27FC236}">
                  <a16:creationId xmlns:a16="http://schemas.microsoft.com/office/drawing/2014/main" id="{11626E84-86DD-D243-A418-3EE0919A7129}"/>
                </a:ext>
              </a:extLst>
            </p:cNvPr>
            <p:cNvSpPr/>
            <p:nvPr/>
          </p:nvSpPr>
          <p:spPr>
            <a:xfrm>
              <a:off x="5177509" y="4612586"/>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1" name="Rectangle 100">
              <a:extLst>
                <a:ext uri="{FF2B5EF4-FFF2-40B4-BE49-F238E27FC236}">
                  <a16:creationId xmlns:a16="http://schemas.microsoft.com/office/drawing/2014/main" id="{5BC823F7-4DEC-FA4B-8314-D285EF04BB4D}"/>
                </a:ext>
              </a:extLst>
            </p:cNvPr>
            <p:cNvSpPr/>
            <p:nvPr/>
          </p:nvSpPr>
          <p:spPr>
            <a:xfrm>
              <a:off x="5177508" y="5079284"/>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2" name="Rectangle 101">
              <a:extLst>
                <a:ext uri="{FF2B5EF4-FFF2-40B4-BE49-F238E27FC236}">
                  <a16:creationId xmlns:a16="http://schemas.microsoft.com/office/drawing/2014/main" id="{9E66E154-6520-5847-A5EF-14829AF0D383}"/>
                </a:ext>
              </a:extLst>
            </p:cNvPr>
            <p:cNvSpPr/>
            <p:nvPr/>
          </p:nvSpPr>
          <p:spPr>
            <a:xfrm>
              <a:off x="5177507" y="5311611"/>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grpSp>
      <p:grpSp>
        <p:nvGrpSpPr>
          <p:cNvPr id="121" name="Group 120">
            <a:extLst>
              <a:ext uri="{FF2B5EF4-FFF2-40B4-BE49-F238E27FC236}">
                <a16:creationId xmlns:a16="http://schemas.microsoft.com/office/drawing/2014/main" id="{CDD51735-B5AB-2E4B-B214-63222E9CBE63}"/>
              </a:ext>
            </a:extLst>
          </p:cNvPr>
          <p:cNvGrpSpPr/>
          <p:nvPr/>
        </p:nvGrpSpPr>
        <p:grpSpPr>
          <a:xfrm>
            <a:off x="5649627" y="4521468"/>
            <a:ext cx="1379441" cy="1019562"/>
            <a:chOff x="4113322" y="4612586"/>
            <a:chExt cx="1261569" cy="932441"/>
          </a:xfrm>
          <a:noFill/>
        </p:grpSpPr>
        <p:sp>
          <p:nvSpPr>
            <p:cNvPr id="122" name="Rectangle 121">
              <a:extLst>
                <a:ext uri="{FF2B5EF4-FFF2-40B4-BE49-F238E27FC236}">
                  <a16:creationId xmlns:a16="http://schemas.microsoft.com/office/drawing/2014/main" id="{7E26B53A-0F02-C442-8081-A8155DA49661}"/>
                </a:ext>
              </a:extLst>
            </p:cNvPr>
            <p:cNvSpPr/>
            <p:nvPr/>
          </p:nvSpPr>
          <p:spPr>
            <a:xfrm>
              <a:off x="4113324" y="4845868"/>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3" name="Rectangle 122">
              <a:extLst>
                <a:ext uri="{FF2B5EF4-FFF2-40B4-BE49-F238E27FC236}">
                  <a16:creationId xmlns:a16="http://schemas.microsoft.com/office/drawing/2014/main" id="{10AD9B96-DD9B-8D48-AC7B-B0C1E1C147AB}"/>
                </a:ext>
              </a:extLst>
            </p:cNvPr>
            <p:cNvSpPr/>
            <p:nvPr/>
          </p:nvSpPr>
          <p:spPr>
            <a:xfrm>
              <a:off x="4113324" y="4612586"/>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4" name="Rectangle 123">
              <a:extLst>
                <a:ext uri="{FF2B5EF4-FFF2-40B4-BE49-F238E27FC236}">
                  <a16:creationId xmlns:a16="http://schemas.microsoft.com/office/drawing/2014/main" id="{27DAFA7F-9DC4-C649-B16B-5E3546C9B206}"/>
                </a:ext>
              </a:extLst>
            </p:cNvPr>
            <p:cNvSpPr/>
            <p:nvPr/>
          </p:nvSpPr>
          <p:spPr>
            <a:xfrm>
              <a:off x="4113323" y="5079284"/>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5" name="Rectangle 124">
              <a:extLst>
                <a:ext uri="{FF2B5EF4-FFF2-40B4-BE49-F238E27FC236}">
                  <a16:creationId xmlns:a16="http://schemas.microsoft.com/office/drawing/2014/main" id="{BC8BCBE6-3CBC-3744-89F1-668880CE895C}"/>
                </a:ext>
              </a:extLst>
            </p:cNvPr>
            <p:cNvSpPr/>
            <p:nvPr/>
          </p:nvSpPr>
          <p:spPr>
            <a:xfrm>
              <a:off x="4113322" y="5311611"/>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6" name="Rectangle 125">
              <a:extLst>
                <a:ext uri="{FF2B5EF4-FFF2-40B4-BE49-F238E27FC236}">
                  <a16:creationId xmlns:a16="http://schemas.microsoft.com/office/drawing/2014/main" id="{938A8795-A913-C64C-9889-9912709AF585}"/>
                </a:ext>
              </a:extLst>
            </p:cNvPr>
            <p:cNvSpPr/>
            <p:nvPr/>
          </p:nvSpPr>
          <p:spPr>
            <a:xfrm>
              <a:off x="5177509" y="4845868"/>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7" name="Rectangle 126">
              <a:extLst>
                <a:ext uri="{FF2B5EF4-FFF2-40B4-BE49-F238E27FC236}">
                  <a16:creationId xmlns:a16="http://schemas.microsoft.com/office/drawing/2014/main" id="{8A142BA1-7C83-8C4C-B649-63851E34CA3A}"/>
                </a:ext>
              </a:extLst>
            </p:cNvPr>
            <p:cNvSpPr/>
            <p:nvPr/>
          </p:nvSpPr>
          <p:spPr>
            <a:xfrm>
              <a:off x="5177509" y="4612586"/>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8" name="Rectangle 127">
              <a:extLst>
                <a:ext uri="{FF2B5EF4-FFF2-40B4-BE49-F238E27FC236}">
                  <a16:creationId xmlns:a16="http://schemas.microsoft.com/office/drawing/2014/main" id="{69437156-D589-0549-BC62-E3D3FC8EAAC2}"/>
                </a:ext>
              </a:extLst>
            </p:cNvPr>
            <p:cNvSpPr/>
            <p:nvPr/>
          </p:nvSpPr>
          <p:spPr>
            <a:xfrm>
              <a:off x="5177508" y="5079284"/>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29" name="Rectangle 128">
              <a:extLst>
                <a:ext uri="{FF2B5EF4-FFF2-40B4-BE49-F238E27FC236}">
                  <a16:creationId xmlns:a16="http://schemas.microsoft.com/office/drawing/2014/main" id="{A84BE412-B085-B341-8BAD-6844FAEDC0B3}"/>
                </a:ext>
              </a:extLst>
            </p:cNvPr>
            <p:cNvSpPr/>
            <p:nvPr/>
          </p:nvSpPr>
          <p:spPr>
            <a:xfrm>
              <a:off x="5177507" y="5311611"/>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grpSp>
      <p:grpSp>
        <p:nvGrpSpPr>
          <p:cNvPr id="103" name="Group 102">
            <a:extLst>
              <a:ext uri="{FF2B5EF4-FFF2-40B4-BE49-F238E27FC236}">
                <a16:creationId xmlns:a16="http://schemas.microsoft.com/office/drawing/2014/main" id="{4F1868D2-3DB8-BC45-88E5-A363279DFA83}"/>
              </a:ext>
            </a:extLst>
          </p:cNvPr>
          <p:cNvGrpSpPr/>
          <p:nvPr/>
        </p:nvGrpSpPr>
        <p:grpSpPr>
          <a:xfrm>
            <a:off x="5649625" y="4521468"/>
            <a:ext cx="1379441" cy="1019562"/>
            <a:chOff x="4113322" y="4612586"/>
            <a:chExt cx="1261569" cy="932441"/>
          </a:xfrm>
          <a:solidFill>
            <a:schemeClr val="bg1">
              <a:lumMod val="75000"/>
            </a:schemeClr>
          </a:solidFill>
        </p:grpSpPr>
        <p:sp>
          <p:nvSpPr>
            <p:cNvPr id="104" name="Rectangle 103">
              <a:extLst>
                <a:ext uri="{FF2B5EF4-FFF2-40B4-BE49-F238E27FC236}">
                  <a16:creationId xmlns:a16="http://schemas.microsoft.com/office/drawing/2014/main" id="{1BAE4ED2-3018-4146-8B63-629B41CE9224}"/>
                </a:ext>
              </a:extLst>
            </p:cNvPr>
            <p:cNvSpPr/>
            <p:nvPr/>
          </p:nvSpPr>
          <p:spPr>
            <a:xfrm>
              <a:off x="4113324" y="4845868"/>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5" name="Rectangle 104">
              <a:extLst>
                <a:ext uri="{FF2B5EF4-FFF2-40B4-BE49-F238E27FC236}">
                  <a16:creationId xmlns:a16="http://schemas.microsoft.com/office/drawing/2014/main" id="{05340106-12AA-5F4E-84C0-09BF2F53D176}"/>
                </a:ext>
              </a:extLst>
            </p:cNvPr>
            <p:cNvSpPr/>
            <p:nvPr/>
          </p:nvSpPr>
          <p:spPr>
            <a:xfrm>
              <a:off x="4113324" y="4612586"/>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6" name="Rectangle 105">
              <a:extLst>
                <a:ext uri="{FF2B5EF4-FFF2-40B4-BE49-F238E27FC236}">
                  <a16:creationId xmlns:a16="http://schemas.microsoft.com/office/drawing/2014/main" id="{02A4715A-7BCD-0548-AAC3-89D68382BEC0}"/>
                </a:ext>
              </a:extLst>
            </p:cNvPr>
            <p:cNvSpPr/>
            <p:nvPr/>
          </p:nvSpPr>
          <p:spPr>
            <a:xfrm>
              <a:off x="4113323" y="5079284"/>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7" name="Rectangle 106">
              <a:extLst>
                <a:ext uri="{FF2B5EF4-FFF2-40B4-BE49-F238E27FC236}">
                  <a16:creationId xmlns:a16="http://schemas.microsoft.com/office/drawing/2014/main" id="{771FF336-7842-F446-B69D-F47CCDC0367C}"/>
                </a:ext>
              </a:extLst>
            </p:cNvPr>
            <p:cNvSpPr/>
            <p:nvPr/>
          </p:nvSpPr>
          <p:spPr>
            <a:xfrm>
              <a:off x="4113322" y="5311611"/>
              <a:ext cx="1070295"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8" name="Rectangle 107">
              <a:extLst>
                <a:ext uri="{FF2B5EF4-FFF2-40B4-BE49-F238E27FC236}">
                  <a16:creationId xmlns:a16="http://schemas.microsoft.com/office/drawing/2014/main" id="{E899D404-DC79-A64C-B96E-595D799A7C2F}"/>
                </a:ext>
              </a:extLst>
            </p:cNvPr>
            <p:cNvSpPr/>
            <p:nvPr/>
          </p:nvSpPr>
          <p:spPr>
            <a:xfrm>
              <a:off x="5177509" y="4845868"/>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9" name="Rectangle 108">
              <a:extLst>
                <a:ext uri="{FF2B5EF4-FFF2-40B4-BE49-F238E27FC236}">
                  <a16:creationId xmlns:a16="http://schemas.microsoft.com/office/drawing/2014/main" id="{6A812750-3326-F249-9ABA-4AEAE40BAA6C}"/>
                </a:ext>
              </a:extLst>
            </p:cNvPr>
            <p:cNvSpPr/>
            <p:nvPr/>
          </p:nvSpPr>
          <p:spPr>
            <a:xfrm>
              <a:off x="5177509" y="4612586"/>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0" name="Rectangle 109">
              <a:extLst>
                <a:ext uri="{FF2B5EF4-FFF2-40B4-BE49-F238E27FC236}">
                  <a16:creationId xmlns:a16="http://schemas.microsoft.com/office/drawing/2014/main" id="{8379BE3E-0F5B-6348-8ADF-88B2682DE36D}"/>
                </a:ext>
              </a:extLst>
            </p:cNvPr>
            <p:cNvSpPr/>
            <p:nvPr/>
          </p:nvSpPr>
          <p:spPr>
            <a:xfrm>
              <a:off x="5177508" y="5079284"/>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11" name="Rectangle 110">
              <a:extLst>
                <a:ext uri="{FF2B5EF4-FFF2-40B4-BE49-F238E27FC236}">
                  <a16:creationId xmlns:a16="http://schemas.microsoft.com/office/drawing/2014/main" id="{FA664142-ABBB-6642-BFBD-D448C73D9DA2}"/>
                </a:ext>
              </a:extLst>
            </p:cNvPr>
            <p:cNvSpPr/>
            <p:nvPr/>
          </p:nvSpPr>
          <p:spPr>
            <a:xfrm>
              <a:off x="5177507" y="5311611"/>
              <a:ext cx="197382" cy="233416"/>
            </a:xfrm>
            <a:prstGeom prst="rect">
              <a:avLst/>
            </a:pr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grpSp>
      <p:grpSp>
        <p:nvGrpSpPr>
          <p:cNvPr id="95" name="Group 94">
            <a:extLst>
              <a:ext uri="{FF2B5EF4-FFF2-40B4-BE49-F238E27FC236}">
                <a16:creationId xmlns:a16="http://schemas.microsoft.com/office/drawing/2014/main" id="{3790FFA9-F047-F94B-87D6-B37E83914437}"/>
              </a:ext>
            </a:extLst>
          </p:cNvPr>
          <p:cNvGrpSpPr/>
          <p:nvPr/>
        </p:nvGrpSpPr>
        <p:grpSpPr>
          <a:xfrm>
            <a:off x="5819656" y="3138250"/>
            <a:ext cx="751300" cy="3083794"/>
            <a:chOff x="7768700" y="2100926"/>
            <a:chExt cx="1001733" cy="4111725"/>
          </a:xfrm>
        </p:grpSpPr>
        <p:sp>
          <p:nvSpPr>
            <p:cNvPr id="93" name="Down Arrow 92">
              <a:extLst>
                <a:ext uri="{FF2B5EF4-FFF2-40B4-BE49-F238E27FC236}">
                  <a16:creationId xmlns:a16="http://schemas.microsoft.com/office/drawing/2014/main" id="{A573B53A-7B17-1246-9441-11BAB9666C72}"/>
                </a:ext>
              </a:extLst>
            </p:cNvPr>
            <p:cNvSpPr/>
            <p:nvPr/>
          </p:nvSpPr>
          <p:spPr>
            <a:xfrm>
              <a:off x="7768700" y="2118541"/>
              <a:ext cx="1001733" cy="3988152"/>
            </a:xfrm>
            <a:prstGeom prst="downArrow">
              <a:avLst>
                <a:gd name="adj1" fmla="val 50000"/>
                <a:gd name="adj2" fmla="val 3926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4" name="TextBox 93">
              <a:extLst>
                <a:ext uri="{FF2B5EF4-FFF2-40B4-BE49-F238E27FC236}">
                  <a16:creationId xmlns:a16="http://schemas.microsoft.com/office/drawing/2014/main" id="{B6F11442-8425-9046-8655-00B856BE89AB}"/>
                </a:ext>
              </a:extLst>
            </p:cNvPr>
            <p:cNvSpPr txBox="1"/>
            <p:nvPr/>
          </p:nvSpPr>
          <p:spPr>
            <a:xfrm rot="5400000">
              <a:off x="6252369" y="3787457"/>
              <a:ext cx="4111725" cy="738664"/>
            </a:xfrm>
            <a:prstGeom prst="rect">
              <a:avLst/>
            </a:prstGeom>
            <a:noFill/>
          </p:spPr>
          <p:txBody>
            <a:bodyPr wrap="square" rtlCol="0">
              <a:spAutoFit/>
            </a:bodyPr>
            <a:lstStyle/>
            <a:p>
              <a:r>
                <a:rPr lang="en-US" sz="3000" b="1" dirty="0"/>
                <a:t>ENCRYPTED DATA</a:t>
              </a:r>
            </a:p>
          </p:txBody>
        </p:sp>
      </p:grpSp>
      <p:grpSp>
        <p:nvGrpSpPr>
          <p:cNvPr id="89" name="Group 88">
            <a:extLst>
              <a:ext uri="{FF2B5EF4-FFF2-40B4-BE49-F238E27FC236}">
                <a16:creationId xmlns:a16="http://schemas.microsoft.com/office/drawing/2014/main" id="{405D6FCF-096E-0641-9670-B8B34F3BF9B8}"/>
              </a:ext>
            </a:extLst>
          </p:cNvPr>
          <p:cNvGrpSpPr/>
          <p:nvPr/>
        </p:nvGrpSpPr>
        <p:grpSpPr>
          <a:xfrm>
            <a:off x="1863647" y="3308472"/>
            <a:ext cx="1847599" cy="3138666"/>
            <a:chOff x="2694176" y="3408671"/>
            <a:chExt cx="2463465" cy="3148196"/>
          </a:xfrm>
        </p:grpSpPr>
        <p:sp>
          <p:nvSpPr>
            <p:cNvPr id="67" name="Bent Arrow 66">
              <a:extLst>
                <a:ext uri="{FF2B5EF4-FFF2-40B4-BE49-F238E27FC236}">
                  <a16:creationId xmlns:a16="http://schemas.microsoft.com/office/drawing/2014/main" id="{1A1DCE5D-1BEE-E040-B0E7-9391ADCD1BA2}"/>
                </a:ext>
              </a:extLst>
            </p:cNvPr>
            <p:cNvSpPr/>
            <p:nvPr/>
          </p:nvSpPr>
          <p:spPr>
            <a:xfrm rot="5400000">
              <a:off x="2491812" y="3611035"/>
              <a:ext cx="2868194" cy="2463465"/>
            </a:xfrm>
            <a:prstGeom prst="bentArrow">
              <a:avLst>
                <a:gd name="adj1" fmla="val 20270"/>
                <a:gd name="adj2" fmla="val 20840"/>
                <a:gd name="adj3" fmla="val 15842"/>
                <a:gd name="adj4" fmla="val 1773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88" name="TextBox 87">
              <a:extLst>
                <a:ext uri="{FF2B5EF4-FFF2-40B4-BE49-F238E27FC236}">
                  <a16:creationId xmlns:a16="http://schemas.microsoft.com/office/drawing/2014/main" id="{ECE5835D-C3D2-A74A-B40E-30C0EB49B5E5}"/>
                </a:ext>
              </a:extLst>
            </p:cNvPr>
            <p:cNvSpPr txBox="1"/>
            <p:nvPr/>
          </p:nvSpPr>
          <p:spPr>
            <a:xfrm rot="5400000">
              <a:off x="3377311" y="4891832"/>
              <a:ext cx="2591407" cy="738664"/>
            </a:xfrm>
            <a:prstGeom prst="rect">
              <a:avLst/>
            </a:prstGeom>
            <a:noFill/>
          </p:spPr>
          <p:txBody>
            <a:bodyPr wrap="square" rtlCol="0">
              <a:spAutoFit/>
            </a:bodyPr>
            <a:lstStyle/>
            <a:p>
              <a:r>
                <a:rPr lang="en-US" sz="3000" b="1" dirty="0"/>
                <a:t>COUNTERS</a:t>
              </a:r>
            </a:p>
          </p:txBody>
        </p:sp>
      </p:grpSp>
      <p:sp>
        <p:nvSpPr>
          <p:cNvPr id="75" name="Rectangle 74">
            <a:extLst>
              <a:ext uri="{FF2B5EF4-FFF2-40B4-BE49-F238E27FC236}">
                <a16:creationId xmlns:a16="http://schemas.microsoft.com/office/drawing/2014/main" id="{903C14B4-AB0C-6248-89CF-F99EEA1C7642}"/>
              </a:ext>
            </a:extLst>
          </p:cNvPr>
          <p:cNvSpPr/>
          <p:nvPr/>
        </p:nvSpPr>
        <p:spPr>
          <a:xfrm>
            <a:off x="1851904" y="6176044"/>
            <a:ext cx="5110354" cy="5887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1">
                    <a:lumMod val="75000"/>
                  </a:schemeClr>
                </a:solidFill>
              </a:rPr>
              <a:t>Encrypted NVMM </a:t>
            </a:r>
          </a:p>
        </p:txBody>
      </p:sp>
      <p:sp>
        <p:nvSpPr>
          <p:cNvPr id="72" name="Rounded Rectangular Callout 71">
            <a:extLst>
              <a:ext uri="{FF2B5EF4-FFF2-40B4-BE49-F238E27FC236}">
                <a16:creationId xmlns:a16="http://schemas.microsoft.com/office/drawing/2014/main" id="{57F6CEEB-EB73-6743-8721-CF7D02813141}"/>
              </a:ext>
            </a:extLst>
          </p:cNvPr>
          <p:cNvSpPr/>
          <p:nvPr/>
        </p:nvSpPr>
        <p:spPr>
          <a:xfrm>
            <a:off x="4612272" y="407037"/>
            <a:ext cx="4401936" cy="1361310"/>
          </a:xfrm>
          <a:prstGeom prst="wedgeRoundRectCallout">
            <a:avLst>
              <a:gd name="adj1" fmla="val -40347"/>
              <a:gd name="adj2" fmla="val 266808"/>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Write Queues keep track of </a:t>
            </a:r>
            <a:r>
              <a:rPr lang="en-US" sz="3000" dirty="0">
                <a:solidFill>
                  <a:schemeClr val="accent2">
                    <a:lumMod val="75000"/>
                  </a:schemeClr>
                </a:solidFill>
              </a:rPr>
              <a:t>counter-atomic </a:t>
            </a:r>
            <a:r>
              <a:rPr lang="en-US" sz="3000" dirty="0">
                <a:solidFill>
                  <a:schemeClr val="tx1"/>
                </a:solidFill>
              </a:rPr>
              <a:t>data and counter writes </a:t>
            </a:r>
            <a:endParaRPr lang="en-US" sz="3000" dirty="0">
              <a:solidFill>
                <a:schemeClr val="accent2">
                  <a:lumMod val="75000"/>
                </a:schemeClr>
              </a:solidFill>
            </a:endParaRPr>
          </a:p>
        </p:txBody>
      </p:sp>
      <p:sp>
        <p:nvSpPr>
          <p:cNvPr id="5" name="TextBox 4">
            <a:extLst>
              <a:ext uri="{FF2B5EF4-FFF2-40B4-BE49-F238E27FC236}">
                <a16:creationId xmlns:a16="http://schemas.microsoft.com/office/drawing/2014/main" id="{54F247E5-46D5-BB4A-AFD4-D4963CE098CF}"/>
              </a:ext>
            </a:extLst>
          </p:cNvPr>
          <p:cNvSpPr txBox="1"/>
          <p:nvPr/>
        </p:nvSpPr>
        <p:spPr>
          <a:xfrm>
            <a:off x="7373291" y="5744149"/>
            <a:ext cx="1652504" cy="369332"/>
          </a:xfrm>
          <a:prstGeom prst="rect">
            <a:avLst/>
          </a:prstGeom>
          <a:noFill/>
        </p:spPr>
        <p:txBody>
          <a:bodyPr wrap="none" rtlCol="0">
            <a:spAutoFit/>
          </a:bodyPr>
          <a:lstStyle/>
          <a:p>
            <a:r>
              <a:rPr lang="en-US" dirty="0"/>
              <a:t>[e.g., Intel ADR]</a:t>
            </a:r>
          </a:p>
        </p:txBody>
      </p:sp>
    </p:spTree>
    <p:extLst>
      <p:ext uri="{BB962C8B-B14F-4D97-AF65-F5344CB8AC3E}">
        <p14:creationId xmlns:p14="http://schemas.microsoft.com/office/powerpoint/2010/main" val="242264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outVertical)">
                                      <p:cBhvr>
                                        <p:cTn id="7" dur="500"/>
                                        <p:tgtEl>
                                          <p:spTgt spid="6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6" presetClass="entr" presetSubtype="37"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out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6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4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0"/>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2"/>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8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2"/>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fade">
                                      <p:cBhvr>
                                        <p:cTn id="79" dur="500"/>
                                        <p:tgtEl>
                                          <p:spTgt spid="59"/>
                                        </p:tgtEl>
                                      </p:cBhvr>
                                    </p:animEffect>
                                  </p:childTnLst>
                                </p:cTn>
                              </p:par>
                              <p:par>
                                <p:cTn id="80" presetID="1" presetClass="entr" presetSubtype="0" fill="hold" grpId="0" nodeType="with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72"/>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03"/>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8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2" presetClass="entr" presetSubtype="1" fill="hold" nodeType="clickEffect">
                                  <p:stCondLst>
                                    <p:cond delay="0"/>
                                  </p:stCondLst>
                                  <p:childTnLst>
                                    <p:set>
                                      <p:cBhvr>
                                        <p:cTn id="95" dur="1" fill="hold">
                                          <p:stCondLst>
                                            <p:cond delay="0"/>
                                          </p:stCondLst>
                                        </p:cTn>
                                        <p:tgtEl>
                                          <p:spTgt spid="89"/>
                                        </p:tgtEl>
                                        <p:attrNameLst>
                                          <p:attrName>style.visibility</p:attrName>
                                        </p:attrNameLst>
                                      </p:cBhvr>
                                      <p:to>
                                        <p:strVal val="visible"/>
                                      </p:to>
                                    </p:set>
                                    <p:anim calcmode="lin" valueType="num">
                                      <p:cBhvr additive="base">
                                        <p:cTn id="96" dur="500"/>
                                        <p:tgtEl>
                                          <p:spTgt spid="89"/>
                                        </p:tgtEl>
                                        <p:attrNameLst>
                                          <p:attrName>ppt_y</p:attrName>
                                        </p:attrNameLst>
                                      </p:cBhvr>
                                      <p:tavLst>
                                        <p:tav tm="0">
                                          <p:val>
                                            <p:strVal val="#ppt_y-#ppt_h*1.125000"/>
                                          </p:val>
                                        </p:tav>
                                        <p:tav tm="100000">
                                          <p:val>
                                            <p:strVal val="#ppt_y"/>
                                          </p:val>
                                        </p:tav>
                                      </p:tavLst>
                                    </p:anim>
                                    <p:animEffect transition="in" filter="wipe(down)">
                                      <p:cBhvr>
                                        <p:cTn id="97" dur="500"/>
                                        <p:tgtEl>
                                          <p:spTgt spid="89"/>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96"/>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9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89"/>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2" presetClass="entr" presetSubtype="1" fill="hold" nodeType="clickEffect">
                                  <p:stCondLst>
                                    <p:cond delay="0"/>
                                  </p:stCondLst>
                                  <p:childTnLst>
                                    <p:set>
                                      <p:cBhvr>
                                        <p:cTn id="109" dur="1" fill="hold">
                                          <p:stCondLst>
                                            <p:cond delay="0"/>
                                          </p:stCondLst>
                                        </p:cTn>
                                        <p:tgtEl>
                                          <p:spTgt spid="95"/>
                                        </p:tgtEl>
                                        <p:attrNameLst>
                                          <p:attrName>style.visibility</p:attrName>
                                        </p:attrNameLst>
                                      </p:cBhvr>
                                      <p:to>
                                        <p:strVal val="visible"/>
                                      </p:to>
                                    </p:set>
                                    <p:anim calcmode="lin" valueType="num">
                                      <p:cBhvr additive="base">
                                        <p:cTn id="110" dur="500"/>
                                        <p:tgtEl>
                                          <p:spTgt spid="95"/>
                                        </p:tgtEl>
                                        <p:attrNameLst>
                                          <p:attrName>ppt_y</p:attrName>
                                        </p:attrNameLst>
                                      </p:cBhvr>
                                      <p:tavLst>
                                        <p:tav tm="0">
                                          <p:val>
                                            <p:strVal val="#ppt_y-#ppt_h*1.125000"/>
                                          </p:val>
                                        </p:tav>
                                        <p:tav tm="100000">
                                          <p:val>
                                            <p:strVal val="#ppt_y"/>
                                          </p:val>
                                        </p:tav>
                                      </p:tavLst>
                                    </p:anim>
                                    <p:animEffect transition="in" filter="wipe(down)">
                                      <p:cBhvr>
                                        <p:cTn id="111" dur="500"/>
                                        <p:tgtEl>
                                          <p:spTgt spid="95"/>
                                        </p:tgtEl>
                                      </p:cBhvr>
                                    </p:animEffect>
                                  </p:childTnLst>
                                </p:cTn>
                              </p:par>
                              <p:par>
                                <p:cTn id="112" presetID="1" presetClass="entr" presetSubtype="0" fill="hold" grpId="0" nodeType="withEffect">
                                  <p:stCondLst>
                                    <p:cond delay="0"/>
                                  </p:stCondLst>
                                  <p:childTnLst>
                                    <p:set>
                                      <p:cBhvr>
                                        <p:cTn id="113" dur="1" fill="hold">
                                          <p:stCondLst>
                                            <p:cond delay="0"/>
                                          </p:stCondLst>
                                        </p:cTn>
                                        <p:tgtEl>
                                          <p:spTgt spid="99"/>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xit" presetSubtype="0" fill="hold" grpId="1" nodeType="clickEffect">
                                  <p:stCondLst>
                                    <p:cond delay="0"/>
                                  </p:stCondLst>
                                  <p:childTnLst>
                                    <p:set>
                                      <p:cBhvr>
                                        <p:cTn id="117" dur="1" fill="hold">
                                          <p:stCondLst>
                                            <p:cond delay="0"/>
                                          </p:stCondLst>
                                        </p:cTn>
                                        <p:tgtEl>
                                          <p:spTgt spid="99"/>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95"/>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73"/>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8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87"/>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87"/>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86"/>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73"/>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96" grpId="0" animBg="1"/>
      <p:bldP spid="96" grpId="1" animBg="1"/>
      <p:bldP spid="31" grpId="0" animBg="1"/>
      <p:bldP spid="32" grpId="0" animBg="1"/>
      <p:bldP spid="33" grpId="0" animBg="1"/>
      <p:bldP spid="34" grpId="0" animBg="1"/>
      <p:bldP spid="35" grpId="0" animBg="1"/>
      <p:bldP spid="15" grpId="0" animBg="1"/>
      <p:bldP spid="36" grpId="0" animBg="1"/>
      <p:bldP spid="38" grpId="0"/>
      <p:bldP spid="57" grpId="0"/>
      <p:bldP spid="58" grpId="0" animBg="1"/>
      <p:bldP spid="59" grpId="0" animBg="1"/>
      <p:bldP spid="63" grpId="0" animBg="1"/>
      <p:bldP spid="69" grpId="0" animBg="1"/>
      <p:bldP spid="69" grpId="1" animBg="1"/>
      <p:bldP spid="70" grpId="0" animBg="1"/>
      <p:bldP spid="70" grpId="1" animBg="1"/>
      <p:bldP spid="71" grpId="0" animBg="1"/>
      <p:bldP spid="71" grpId="1" animBg="1"/>
      <p:bldP spid="73" grpId="0" animBg="1"/>
      <p:bldP spid="73" grpId="1" animBg="1"/>
      <p:bldP spid="87" grpId="0" animBg="1"/>
      <p:bldP spid="87" grpId="1" animBg="1"/>
      <p:bldP spid="48" grpId="0" animBg="1"/>
      <p:bldP spid="48" grpId="1" animBg="1"/>
      <p:bldP spid="49" grpId="0" animBg="1"/>
      <p:bldP spid="49" grpId="1" animBg="1"/>
      <p:bldP spid="50" grpId="0" animBg="1"/>
      <p:bldP spid="50" grpId="1" animBg="1"/>
      <p:bldP spid="72" grpId="0" animBg="1"/>
      <p:bldP spid="72" grpId="1" animBg="1"/>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E6F19-6E77-4A8A-9E4F-296157650D08}"/>
              </a:ext>
            </a:extLst>
          </p:cNvPr>
          <p:cNvSpPr>
            <a:spLocks noGrp="1"/>
          </p:cNvSpPr>
          <p:nvPr>
            <p:ph type="title"/>
          </p:nvPr>
        </p:nvSpPr>
        <p:spPr>
          <a:xfrm>
            <a:off x="451065" y="383801"/>
            <a:ext cx="7886700" cy="994172"/>
          </a:xfrm>
        </p:spPr>
        <p:txBody>
          <a:bodyPr>
            <a:normAutofit fontScale="90000"/>
          </a:bodyPr>
          <a:lstStyle/>
          <a:p>
            <a:r>
              <a:rPr lang="en-US" b="1" dirty="0"/>
              <a:t>HARDWARE IMPLEMENTATION</a:t>
            </a:r>
            <a:br>
              <a:rPr lang="en-US" sz="3600" b="1" dirty="0"/>
            </a:br>
            <a:r>
              <a:rPr lang="en-US" sz="4000" b="1" dirty="0">
                <a:solidFill>
                  <a:schemeClr val="accent1">
                    <a:lumMod val="75000"/>
                  </a:schemeClr>
                </a:solidFill>
              </a:rPr>
              <a:t>DETAILS ABOUT WRITE QUEUES</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831BA388-8B4C-43FD-9522-455D6372F116}"/>
              </a:ext>
            </a:extLst>
          </p:cNvPr>
          <p:cNvSpPr>
            <a:spLocks noGrp="1"/>
          </p:cNvSpPr>
          <p:nvPr>
            <p:ph type="sldNum" sz="quarter" idx="12"/>
          </p:nvPr>
        </p:nvSpPr>
        <p:spPr/>
        <p:txBody>
          <a:bodyPr/>
          <a:lstStyle/>
          <a:p>
            <a:fld id="{330EA680-D336-4FF7-8B7A-9848BB0A1C32}" type="slidenum">
              <a:rPr lang="en-US" smtClean="0"/>
              <a:t>33</a:t>
            </a:fld>
            <a:endParaRPr lang="en-US"/>
          </a:p>
        </p:txBody>
      </p:sp>
      <p:sp>
        <p:nvSpPr>
          <p:cNvPr id="5" name="Rectangle 4">
            <a:extLst>
              <a:ext uri="{FF2B5EF4-FFF2-40B4-BE49-F238E27FC236}">
                <a16:creationId xmlns:a16="http://schemas.microsoft.com/office/drawing/2014/main" id="{D040FAA2-A591-7D43-81E1-1D3E417225BB}"/>
              </a:ext>
            </a:extLst>
          </p:cNvPr>
          <p:cNvSpPr/>
          <p:nvPr/>
        </p:nvSpPr>
        <p:spPr>
          <a:xfrm>
            <a:off x="1650554" y="3245374"/>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8" name="Rectangle 7">
            <a:extLst>
              <a:ext uri="{FF2B5EF4-FFF2-40B4-BE49-F238E27FC236}">
                <a16:creationId xmlns:a16="http://schemas.microsoft.com/office/drawing/2014/main" id="{CE5581D3-EB09-D448-992D-6AB1CF633FEF}"/>
              </a:ext>
            </a:extLst>
          </p:cNvPr>
          <p:cNvSpPr/>
          <p:nvPr/>
        </p:nvSpPr>
        <p:spPr>
          <a:xfrm>
            <a:off x="1647030" y="2930100"/>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9" name="Rectangle 8">
            <a:extLst>
              <a:ext uri="{FF2B5EF4-FFF2-40B4-BE49-F238E27FC236}">
                <a16:creationId xmlns:a16="http://schemas.microsoft.com/office/drawing/2014/main" id="{7D766C8E-F012-6147-88E5-357617618DEA}"/>
              </a:ext>
            </a:extLst>
          </p:cNvPr>
          <p:cNvSpPr/>
          <p:nvPr/>
        </p:nvSpPr>
        <p:spPr>
          <a:xfrm>
            <a:off x="1650554" y="3560854"/>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0" name="Rectangle 9">
            <a:extLst>
              <a:ext uri="{FF2B5EF4-FFF2-40B4-BE49-F238E27FC236}">
                <a16:creationId xmlns:a16="http://schemas.microsoft.com/office/drawing/2014/main" id="{C00F0AA3-5E6E-D240-9910-8B05131CAF08}"/>
              </a:ext>
            </a:extLst>
          </p:cNvPr>
          <p:cNvSpPr/>
          <p:nvPr/>
        </p:nvSpPr>
        <p:spPr>
          <a:xfrm>
            <a:off x="1650554" y="3879509"/>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16" name="Rectangle 15">
            <a:extLst>
              <a:ext uri="{FF2B5EF4-FFF2-40B4-BE49-F238E27FC236}">
                <a16:creationId xmlns:a16="http://schemas.microsoft.com/office/drawing/2014/main" id="{F3420B3C-D48E-7D47-AE70-2A166BCE27E6}"/>
              </a:ext>
            </a:extLst>
          </p:cNvPr>
          <p:cNvSpPr/>
          <p:nvPr/>
        </p:nvSpPr>
        <p:spPr>
          <a:xfrm>
            <a:off x="2072461" y="5501810"/>
            <a:ext cx="5110354" cy="58874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1">
                    <a:lumMod val="75000"/>
                  </a:schemeClr>
                </a:solidFill>
              </a:rPr>
              <a:t>Encrypted NVMM </a:t>
            </a:r>
          </a:p>
        </p:txBody>
      </p:sp>
      <p:sp>
        <p:nvSpPr>
          <p:cNvPr id="17" name="Down Arrow 16">
            <a:extLst>
              <a:ext uri="{FF2B5EF4-FFF2-40B4-BE49-F238E27FC236}">
                <a16:creationId xmlns:a16="http://schemas.microsoft.com/office/drawing/2014/main" id="{6ED64DF6-DCA4-FF4A-A2A5-EBE64566AA6D}"/>
              </a:ext>
            </a:extLst>
          </p:cNvPr>
          <p:cNvSpPr/>
          <p:nvPr/>
        </p:nvSpPr>
        <p:spPr>
          <a:xfrm>
            <a:off x="2917193" y="4229804"/>
            <a:ext cx="381866" cy="127024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own Arrow 17">
            <a:extLst>
              <a:ext uri="{FF2B5EF4-FFF2-40B4-BE49-F238E27FC236}">
                <a16:creationId xmlns:a16="http://schemas.microsoft.com/office/drawing/2014/main" id="{226DB425-E998-684D-8015-CFD95EE7AE8E}"/>
              </a:ext>
            </a:extLst>
          </p:cNvPr>
          <p:cNvSpPr/>
          <p:nvPr/>
        </p:nvSpPr>
        <p:spPr>
          <a:xfrm>
            <a:off x="5864710" y="4229804"/>
            <a:ext cx="381866" cy="1270241"/>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TextBox 18">
            <a:extLst>
              <a:ext uri="{FF2B5EF4-FFF2-40B4-BE49-F238E27FC236}">
                <a16:creationId xmlns:a16="http://schemas.microsoft.com/office/drawing/2014/main" id="{119872C2-FAAC-C14E-8D7C-EEC98AE540CF}"/>
              </a:ext>
            </a:extLst>
          </p:cNvPr>
          <p:cNvSpPr txBox="1"/>
          <p:nvPr/>
        </p:nvSpPr>
        <p:spPr>
          <a:xfrm>
            <a:off x="174096" y="4349926"/>
            <a:ext cx="2385766" cy="1015663"/>
          </a:xfrm>
          <a:prstGeom prst="rect">
            <a:avLst/>
          </a:prstGeom>
          <a:noFill/>
        </p:spPr>
        <p:txBody>
          <a:bodyPr wrap="square" rtlCol="0">
            <a:spAutoFit/>
          </a:bodyPr>
          <a:lstStyle/>
          <a:p>
            <a:pPr algn="ctr"/>
            <a:r>
              <a:rPr lang="en-US" sz="3000" b="1" dirty="0">
                <a:solidFill>
                  <a:schemeClr val="accent1">
                    <a:lumMod val="75000"/>
                  </a:schemeClr>
                </a:solidFill>
              </a:rPr>
              <a:t>Counter </a:t>
            </a:r>
          </a:p>
          <a:p>
            <a:pPr algn="ctr"/>
            <a:r>
              <a:rPr lang="en-US" sz="3000" b="1" dirty="0">
                <a:solidFill>
                  <a:schemeClr val="accent1">
                    <a:lumMod val="75000"/>
                  </a:schemeClr>
                </a:solidFill>
              </a:rPr>
              <a:t>Write Queue</a:t>
            </a:r>
          </a:p>
        </p:txBody>
      </p:sp>
      <p:sp>
        <p:nvSpPr>
          <p:cNvPr id="20" name="TextBox 19">
            <a:extLst>
              <a:ext uri="{FF2B5EF4-FFF2-40B4-BE49-F238E27FC236}">
                <a16:creationId xmlns:a16="http://schemas.microsoft.com/office/drawing/2014/main" id="{B9774483-84CC-E54C-BF4A-B9DC5E23994E}"/>
              </a:ext>
            </a:extLst>
          </p:cNvPr>
          <p:cNvSpPr txBox="1"/>
          <p:nvPr/>
        </p:nvSpPr>
        <p:spPr>
          <a:xfrm>
            <a:off x="6457950" y="4353248"/>
            <a:ext cx="2559320" cy="1015663"/>
          </a:xfrm>
          <a:prstGeom prst="rect">
            <a:avLst/>
          </a:prstGeom>
          <a:noFill/>
        </p:spPr>
        <p:txBody>
          <a:bodyPr wrap="square" rtlCol="0">
            <a:spAutoFit/>
          </a:bodyPr>
          <a:lstStyle/>
          <a:p>
            <a:pPr algn="ctr"/>
            <a:r>
              <a:rPr lang="en-US" sz="3000" b="1" dirty="0">
                <a:solidFill>
                  <a:schemeClr val="accent1">
                    <a:lumMod val="75000"/>
                  </a:schemeClr>
                </a:solidFill>
              </a:rPr>
              <a:t>Data </a:t>
            </a:r>
          </a:p>
          <a:p>
            <a:pPr algn="ctr"/>
            <a:r>
              <a:rPr lang="en-US" sz="3000" b="1" dirty="0">
                <a:solidFill>
                  <a:schemeClr val="accent1">
                    <a:lumMod val="75000"/>
                  </a:schemeClr>
                </a:solidFill>
              </a:rPr>
              <a:t>Write Queue</a:t>
            </a:r>
          </a:p>
        </p:txBody>
      </p:sp>
      <p:sp>
        <p:nvSpPr>
          <p:cNvPr id="21" name="Rectangle 20">
            <a:extLst>
              <a:ext uri="{FF2B5EF4-FFF2-40B4-BE49-F238E27FC236}">
                <a16:creationId xmlns:a16="http://schemas.microsoft.com/office/drawing/2014/main" id="{BEE8BC5C-2083-B54E-89CB-55F2D19FF34D}"/>
              </a:ext>
            </a:extLst>
          </p:cNvPr>
          <p:cNvSpPr/>
          <p:nvPr/>
        </p:nvSpPr>
        <p:spPr>
          <a:xfrm>
            <a:off x="4099372" y="2930523"/>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22" name="Rectangle 21">
            <a:extLst>
              <a:ext uri="{FF2B5EF4-FFF2-40B4-BE49-F238E27FC236}">
                <a16:creationId xmlns:a16="http://schemas.microsoft.com/office/drawing/2014/main" id="{6965C655-9D4A-0F4E-9F52-32B515B05755}"/>
              </a:ext>
            </a:extLst>
          </p:cNvPr>
          <p:cNvSpPr/>
          <p:nvPr/>
        </p:nvSpPr>
        <p:spPr>
          <a:xfrm>
            <a:off x="4102879" y="3246602"/>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23" name="Rectangle 22">
            <a:extLst>
              <a:ext uri="{FF2B5EF4-FFF2-40B4-BE49-F238E27FC236}">
                <a16:creationId xmlns:a16="http://schemas.microsoft.com/office/drawing/2014/main" id="{1127C60D-F2FB-E649-9D3E-94CA76FB9C1F}"/>
              </a:ext>
            </a:extLst>
          </p:cNvPr>
          <p:cNvSpPr/>
          <p:nvPr/>
        </p:nvSpPr>
        <p:spPr>
          <a:xfrm>
            <a:off x="4102929" y="3557679"/>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24" name="Rectangle 23">
            <a:extLst>
              <a:ext uri="{FF2B5EF4-FFF2-40B4-BE49-F238E27FC236}">
                <a16:creationId xmlns:a16="http://schemas.microsoft.com/office/drawing/2014/main" id="{EF0DE235-977D-3044-9AB0-2F511FE7AD18}"/>
              </a:ext>
            </a:extLst>
          </p:cNvPr>
          <p:cNvSpPr/>
          <p:nvPr/>
        </p:nvSpPr>
        <p:spPr>
          <a:xfrm>
            <a:off x="4102927" y="3875454"/>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30" name="Rounded Rectangle 29">
            <a:extLst>
              <a:ext uri="{FF2B5EF4-FFF2-40B4-BE49-F238E27FC236}">
                <a16:creationId xmlns:a16="http://schemas.microsoft.com/office/drawing/2014/main" id="{779B62FA-A278-4443-9675-780E6B30584A}"/>
              </a:ext>
            </a:extLst>
          </p:cNvPr>
          <p:cNvSpPr/>
          <p:nvPr/>
        </p:nvSpPr>
        <p:spPr>
          <a:xfrm>
            <a:off x="98139" y="1567978"/>
            <a:ext cx="2609434" cy="5068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WRITE 0x100</a:t>
            </a:r>
          </a:p>
        </p:txBody>
      </p:sp>
      <p:sp>
        <p:nvSpPr>
          <p:cNvPr id="32" name="Rectangle 31">
            <a:extLst>
              <a:ext uri="{FF2B5EF4-FFF2-40B4-BE49-F238E27FC236}">
                <a16:creationId xmlns:a16="http://schemas.microsoft.com/office/drawing/2014/main" id="{43271E3A-88A3-E549-95F6-D8DA1D3AC682}"/>
              </a:ext>
            </a:extLst>
          </p:cNvPr>
          <p:cNvSpPr/>
          <p:nvPr/>
        </p:nvSpPr>
        <p:spPr>
          <a:xfrm>
            <a:off x="5027666" y="2113446"/>
            <a:ext cx="2055953" cy="3186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Data 0x100</a:t>
            </a:r>
          </a:p>
        </p:txBody>
      </p:sp>
      <p:sp>
        <p:nvSpPr>
          <p:cNvPr id="33" name="Rectangle 32">
            <a:extLst>
              <a:ext uri="{FF2B5EF4-FFF2-40B4-BE49-F238E27FC236}">
                <a16:creationId xmlns:a16="http://schemas.microsoft.com/office/drawing/2014/main" id="{AB2E9867-0D66-E947-8C15-FC626142AE8F}"/>
              </a:ext>
            </a:extLst>
          </p:cNvPr>
          <p:cNvSpPr/>
          <p:nvPr/>
        </p:nvSpPr>
        <p:spPr>
          <a:xfrm>
            <a:off x="1650554" y="2113446"/>
            <a:ext cx="2533279" cy="3186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tx1"/>
                </a:solidFill>
              </a:rPr>
              <a:t>Counter 0x100</a:t>
            </a:r>
          </a:p>
        </p:txBody>
      </p:sp>
      <p:sp>
        <p:nvSpPr>
          <p:cNvPr id="38" name="Rectangle 37">
            <a:extLst>
              <a:ext uri="{FF2B5EF4-FFF2-40B4-BE49-F238E27FC236}">
                <a16:creationId xmlns:a16="http://schemas.microsoft.com/office/drawing/2014/main" id="{F3D9C24D-D475-FC40-B31C-05A2919375DA}"/>
              </a:ext>
            </a:extLst>
          </p:cNvPr>
          <p:cNvSpPr/>
          <p:nvPr/>
        </p:nvSpPr>
        <p:spPr>
          <a:xfrm>
            <a:off x="7310313" y="2929795"/>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39" name="Rectangle 38">
            <a:extLst>
              <a:ext uri="{FF2B5EF4-FFF2-40B4-BE49-F238E27FC236}">
                <a16:creationId xmlns:a16="http://schemas.microsoft.com/office/drawing/2014/main" id="{1876B1BA-78E7-8347-9E82-D43EEFB9965F}"/>
              </a:ext>
            </a:extLst>
          </p:cNvPr>
          <p:cNvSpPr/>
          <p:nvPr/>
        </p:nvSpPr>
        <p:spPr>
          <a:xfrm>
            <a:off x="7310314" y="3244157"/>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40" name="Rectangle 39">
            <a:extLst>
              <a:ext uri="{FF2B5EF4-FFF2-40B4-BE49-F238E27FC236}">
                <a16:creationId xmlns:a16="http://schemas.microsoft.com/office/drawing/2014/main" id="{E686DEAE-0257-6A45-A1F1-30E8909F47AC}"/>
              </a:ext>
            </a:extLst>
          </p:cNvPr>
          <p:cNvSpPr/>
          <p:nvPr/>
        </p:nvSpPr>
        <p:spPr>
          <a:xfrm>
            <a:off x="7310315" y="3562812"/>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41" name="Rectangle 40">
            <a:extLst>
              <a:ext uri="{FF2B5EF4-FFF2-40B4-BE49-F238E27FC236}">
                <a16:creationId xmlns:a16="http://schemas.microsoft.com/office/drawing/2014/main" id="{FDF3527E-E561-074E-8A15-67269AF77727}"/>
              </a:ext>
            </a:extLst>
          </p:cNvPr>
          <p:cNvSpPr/>
          <p:nvPr/>
        </p:nvSpPr>
        <p:spPr>
          <a:xfrm>
            <a:off x="7310313" y="3877413"/>
            <a:ext cx="297010" cy="31865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50" name="Rectangle 49">
            <a:extLst>
              <a:ext uri="{FF2B5EF4-FFF2-40B4-BE49-F238E27FC236}">
                <a16:creationId xmlns:a16="http://schemas.microsoft.com/office/drawing/2014/main" id="{362C9979-7FDB-1C4C-AD25-7A8B66D77C55}"/>
              </a:ext>
            </a:extLst>
          </p:cNvPr>
          <p:cNvSpPr/>
          <p:nvPr/>
        </p:nvSpPr>
        <p:spPr>
          <a:xfrm>
            <a:off x="7307964" y="3877412"/>
            <a:ext cx="297010" cy="3186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rPr>
              <a:t>0</a:t>
            </a:r>
          </a:p>
        </p:txBody>
      </p:sp>
      <p:sp>
        <p:nvSpPr>
          <p:cNvPr id="52" name="TextBox 51">
            <a:extLst>
              <a:ext uri="{FF2B5EF4-FFF2-40B4-BE49-F238E27FC236}">
                <a16:creationId xmlns:a16="http://schemas.microsoft.com/office/drawing/2014/main" id="{3C2A9B3A-1770-8A42-AA9C-59A6EBC89110}"/>
              </a:ext>
            </a:extLst>
          </p:cNvPr>
          <p:cNvSpPr txBox="1"/>
          <p:nvPr/>
        </p:nvSpPr>
        <p:spPr>
          <a:xfrm>
            <a:off x="5923335" y="2383136"/>
            <a:ext cx="2131023" cy="553998"/>
          </a:xfrm>
          <a:prstGeom prst="rect">
            <a:avLst/>
          </a:prstGeom>
          <a:noFill/>
        </p:spPr>
        <p:txBody>
          <a:bodyPr wrap="square" rtlCol="0">
            <a:spAutoFit/>
          </a:bodyPr>
          <a:lstStyle/>
          <a:p>
            <a:pPr algn="ctr"/>
            <a:r>
              <a:rPr lang="en-US" sz="3000" b="1" dirty="0">
                <a:solidFill>
                  <a:schemeClr val="accent1">
                    <a:lumMod val="75000"/>
                  </a:schemeClr>
                </a:solidFill>
              </a:rPr>
              <a:t>Ready Bit</a:t>
            </a:r>
          </a:p>
        </p:txBody>
      </p:sp>
      <p:sp>
        <p:nvSpPr>
          <p:cNvPr id="53" name="TextBox 52">
            <a:extLst>
              <a:ext uri="{FF2B5EF4-FFF2-40B4-BE49-F238E27FC236}">
                <a16:creationId xmlns:a16="http://schemas.microsoft.com/office/drawing/2014/main" id="{2B422F85-990B-3547-ACD5-940688B3F3B5}"/>
              </a:ext>
            </a:extLst>
          </p:cNvPr>
          <p:cNvSpPr txBox="1"/>
          <p:nvPr/>
        </p:nvSpPr>
        <p:spPr>
          <a:xfrm>
            <a:off x="3118257" y="2382288"/>
            <a:ext cx="2131023" cy="553998"/>
          </a:xfrm>
          <a:prstGeom prst="rect">
            <a:avLst/>
          </a:prstGeom>
          <a:noFill/>
        </p:spPr>
        <p:txBody>
          <a:bodyPr wrap="square" rtlCol="0">
            <a:spAutoFit/>
          </a:bodyPr>
          <a:lstStyle/>
          <a:p>
            <a:pPr algn="ctr"/>
            <a:r>
              <a:rPr lang="en-US" sz="3000" b="1" dirty="0">
                <a:solidFill>
                  <a:schemeClr val="accent1">
                    <a:lumMod val="75000"/>
                  </a:schemeClr>
                </a:solidFill>
              </a:rPr>
              <a:t>Ready Bit</a:t>
            </a:r>
          </a:p>
        </p:txBody>
      </p:sp>
      <p:sp>
        <p:nvSpPr>
          <p:cNvPr id="54" name="Rounded Rectangular Callout 53">
            <a:extLst>
              <a:ext uri="{FF2B5EF4-FFF2-40B4-BE49-F238E27FC236}">
                <a16:creationId xmlns:a16="http://schemas.microsoft.com/office/drawing/2014/main" id="{216B8368-9622-A441-805F-AE1ABEA47530}"/>
              </a:ext>
            </a:extLst>
          </p:cNvPr>
          <p:cNvSpPr/>
          <p:nvPr/>
        </p:nvSpPr>
        <p:spPr>
          <a:xfrm>
            <a:off x="4288730" y="511413"/>
            <a:ext cx="5046595" cy="1441679"/>
          </a:xfrm>
          <a:prstGeom prst="wedgeRoundRectCallout">
            <a:avLst>
              <a:gd name="adj1" fmla="val 342"/>
              <a:gd name="adj2" fmla="val 8220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accent2">
                    <a:lumMod val="75000"/>
                  </a:schemeClr>
                </a:solidFill>
              </a:rPr>
              <a:t>Ready Bit </a:t>
            </a:r>
            <a:r>
              <a:rPr lang="en-US" sz="3000" dirty="0">
                <a:solidFill>
                  <a:schemeClr val="tx1"/>
                </a:solidFill>
              </a:rPr>
              <a:t>is set only if </a:t>
            </a:r>
            <a:r>
              <a:rPr lang="en-US" sz="3000" dirty="0">
                <a:solidFill>
                  <a:schemeClr val="accent2">
                    <a:lumMod val="75000"/>
                  </a:schemeClr>
                </a:solidFill>
              </a:rPr>
              <a:t>both</a:t>
            </a:r>
            <a:r>
              <a:rPr lang="en-US" sz="3000" dirty="0">
                <a:solidFill>
                  <a:schemeClr val="tx1"/>
                </a:solidFill>
              </a:rPr>
              <a:t> data and counter writes have reached their write queues </a:t>
            </a:r>
            <a:endParaRPr lang="en-US" sz="3000" dirty="0">
              <a:solidFill>
                <a:schemeClr val="accent2">
                  <a:lumMod val="75000"/>
                </a:schemeClr>
              </a:solidFill>
            </a:endParaRPr>
          </a:p>
        </p:txBody>
      </p:sp>
      <p:sp>
        <p:nvSpPr>
          <p:cNvPr id="56" name="Rounded Rectangular Callout 55">
            <a:extLst>
              <a:ext uri="{FF2B5EF4-FFF2-40B4-BE49-F238E27FC236}">
                <a16:creationId xmlns:a16="http://schemas.microsoft.com/office/drawing/2014/main" id="{1500D580-6D09-3D42-8340-AA0F24861099}"/>
              </a:ext>
            </a:extLst>
          </p:cNvPr>
          <p:cNvSpPr/>
          <p:nvPr/>
        </p:nvSpPr>
        <p:spPr>
          <a:xfrm>
            <a:off x="7242061" y="4288409"/>
            <a:ext cx="1227832" cy="523222"/>
          </a:xfrm>
          <a:prstGeom prst="wedgeRoundRectCallout">
            <a:avLst>
              <a:gd name="adj1" fmla="val -38333"/>
              <a:gd name="adj2" fmla="val -7099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6">
                    <a:lumMod val="75000"/>
                  </a:schemeClr>
                </a:solidFill>
              </a:rPr>
              <a:t>Ready</a:t>
            </a:r>
          </a:p>
        </p:txBody>
      </p:sp>
      <p:sp>
        <p:nvSpPr>
          <p:cNvPr id="57" name="Rectangle 56">
            <a:extLst>
              <a:ext uri="{FF2B5EF4-FFF2-40B4-BE49-F238E27FC236}">
                <a16:creationId xmlns:a16="http://schemas.microsoft.com/office/drawing/2014/main" id="{8F32EDCB-5F55-6843-A085-DB9CD869F5FF}"/>
              </a:ext>
            </a:extLst>
          </p:cNvPr>
          <p:cNvSpPr/>
          <p:nvPr/>
        </p:nvSpPr>
        <p:spPr>
          <a:xfrm>
            <a:off x="4097405" y="3878628"/>
            <a:ext cx="297010" cy="3186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6">
                    <a:lumMod val="75000"/>
                  </a:schemeClr>
                </a:solidFill>
              </a:rPr>
              <a:t>1</a:t>
            </a:r>
          </a:p>
        </p:txBody>
      </p:sp>
      <p:sp>
        <p:nvSpPr>
          <p:cNvPr id="58" name="Rectangle 57">
            <a:extLst>
              <a:ext uri="{FF2B5EF4-FFF2-40B4-BE49-F238E27FC236}">
                <a16:creationId xmlns:a16="http://schemas.microsoft.com/office/drawing/2014/main" id="{E898B6BC-3490-D846-B5B7-C339249DAA0D}"/>
              </a:ext>
            </a:extLst>
          </p:cNvPr>
          <p:cNvSpPr/>
          <p:nvPr/>
        </p:nvSpPr>
        <p:spPr>
          <a:xfrm>
            <a:off x="7311316" y="3871364"/>
            <a:ext cx="297010" cy="31865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6">
                    <a:lumMod val="75000"/>
                  </a:schemeClr>
                </a:solidFill>
              </a:rPr>
              <a:t>1</a:t>
            </a:r>
          </a:p>
        </p:txBody>
      </p:sp>
      <p:grpSp>
        <p:nvGrpSpPr>
          <p:cNvPr id="70" name="Group 69">
            <a:extLst>
              <a:ext uri="{FF2B5EF4-FFF2-40B4-BE49-F238E27FC236}">
                <a16:creationId xmlns:a16="http://schemas.microsoft.com/office/drawing/2014/main" id="{0B98115D-ED9A-3E45-9F9A-AE4BDDE19F00}"/>
              </a:ext>
            </a:extLst>
          </p:cNvPr>
          <p:cNvGrpSpPr/>
          <p:nvPr/>
        </p:nvGrpSpPr>
        <p:grpSpPr>
          <a:xfrm>
            <a:off x="98139" y="2859637"/>
            <a:ext cx="7623460" cy="3259273"/>
            <a:chOff x="1024887" y="2665176"/>
            <a:chExt cx="10164613" cy="4345697"/>
          </a:xfrm>
        </p:grpSpPr>
        <p:sp>
          <p:nvSpPr>
            <p:cNvPr id="59" name="Rectangle 58">
              <a:extLst>
                <a:ext uri="{FF2B5EF4-FFF2-40B4-BE49-F238E27FC236}">
                  <a16:creationId xmlns:a16="http://schemas.microsoft.com/office/drawing/2014/main" id="{7685EFD8-CFF3-DE47-BB16-7EE833F51B0B}"/>
                </a:ext>
              </a:extLst>
            </p:cNvPr>
            <p:cNvSpPr/>
            <p:nvPr/>
          </p:nvSpPr>
          <p:spPr>
            <a:xfrm>
              <a:off x="1024887" y="6150261"/>
              <a:ext cx="2282903" cy="860612"/>
            </a:xfrm>
            <a:prstGeom prst="rect">
              <a:avLst/>
            </a:prstGeom>
            <a:solidFill>
              <a:srgbClr val="E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Battery</a:t>
              </a:r>
              <a:endParaRPr lang="en-US" sz="2400" b="1" dirty="0"/>
            </a:p>
          </p:txBody>
        </p:sp>
        <p:sp>
          <p:nvSpPr>
            <p:cNvPr id="60" name="Rounded Rectangle 59">
              <a:extLst>
                <a:ext uri="{FF2B5EF4-FFF2-40B4-BE49-F238E27FC236}">
                  <a16:creationId xmlns:a16="http://schemas.microsoft.com/office/drawing/2014/main" id="{A5840F2E-AA49-5F49-A4D4-C1868712DE14}"/>
                </a:ext>
              </a:extLst>
            </p:cNvPr>
            <p:cNvSpPr/>
            <p:nvPr/>
          </p:nvSpPr>
          <p:spPr>
            <a:xfrm>
              <a:off x="2816003" y="2665176"/>
              <a:ext cx="8373497" cy="1903897"/>
            </a:xfrm>
            <a:prstGeom prst="roundRect">
              <a:avLst>
                <a:gd name="adj" fmla="val 8029"/>
              </a:avLst>
            </a:prstGeom>
            <a:noFill/>
            <a:ln w="76200">
              <a:solidFill>
                <a:srgbClr val="EA3E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2" name="Elbow Connector 61">
              <a:extLst>
                <a:ext uri="{FF2B5EF4-FFF2-40B4-BE49-F238E27FC236}">
                  <a16:creationId xmlns:a16="http://schemas.microsoft.com/office/drawing/2014/main" id="{8E0C9BC7-DDF1-C24B-93EF-ADBE9D041DB7}"/>
                </a:ext>
              </a:extLst>
            </p:cNvPr>
            <p:cNvCxnSpPr>
              <a:cxnSpLocks/>
            </p:cNvCxnSpPr>
            <p:nvPr/>
          </p:nvCxnSpPr>
          <p:spPr>
            <a:xfrm rot="5400000" flipH="1" flipV="1">
              <a:off x="1044538" y="4435341"/>
              <a:ext cx="1828869" cy="1671888"/>
            </a:xfrm>
            <a:prstGeom prst="bentConnector3">
              <a:avLst>
                <a:gd name="adj1" fmla="val 97735"/>
              </a:avLst>
            </a:prstGeom>
            <a:ln w="76200">
              <a:solidFill>
                <a:srgbClr val="EA3E26"/>
              </a:solidFill>
            </a:ln>
          </p:spPr>
          <p:style>
            <a:lnRef idx="1">
              <a:schemeClr val="accent1"/>
            </a:lnRef>
            <a:fillRef idx="0">
              <a:schemeClr val="accent1"/>
            </a:fillRef>
            <a:effectRef idx="0">
              <a:schemeClr val="accent1"/>
            </a:effectRef>
            <a:fontRef idx="minor">
              <a:schemeClr val="tx1"/>
            </a:fontRef>
          </p:style>
        </p:cxnSp>
      </p:grpSp>
      <p:sp>
        <p:nvSpPr>
          <p:cNvPr id="71" name="Rounded Rectangle 70">
            <a:extLst>
              <a:ext uri="{FF2B5EF4-FFF2-40B4-BE49-F238E27FC236}">
                <a16:creationId xmlns:a16="http://schemas.microsoft.com/office/drawing/2014/main" id="{CDA10196-6130-E349-9042-8AE001F67426}"/>
              </a:ext>
            </a:extLst>
          </p:cNvPr>
          <p:cNvSpPr/>
          <p:nvPr/>
        </p:nvSpPr>
        <p:spPr>
          <a:xfrm>
            <a:off x="101633" y="1575208"/>
            <a:ext cx="2605940" cy="492355"/>
          </a:xfrm>
          <a:prstGeom prst="roundRect">
            <a:avLst/>
          </a:prstGeom>
          <a:solidFill>
            <a:srgbClr val="E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FAILURE</a:t>
            </a:r>
            <a:endParaRPr lang="en-US" sz="2400" b="1" dirty="0">
              <a:solidFill>
                <a:schemeClr val="tx1"/>
              </a:solidFill>
            </a:endParaRPr>
          </a:p>
        </p:txBody>
      </p:sp>
      <p:sp>
        <p:nvSpPr>
          <p:cNvPr id="72" name="Rounded Rectangular Callout 71">
            <a:extLst>
              <a:ext uri="{FF2B5EF4-FFF2-40B4-BE49-F238E27FC236}">
                <a16:creationId xmlns:a16="http://schemas.microsoft.com/office/drawing/2014/main" id="{2BDED485-BF52-A14F-8F24-9EFB556B2BB9}"/>
              </a:ext>
            </a:extLst>
          </p:cNvPr>
          <p:cNvSpPr/>
          <p:nvPr/>
        </p:nvSpPr>
        <p:spPr>
          <a:xfrm>
            <a:off x="4035579" y="4486891"/>
            <a:ext cx="4899546" cy="990156"/>
          </a:xfrm>
          <a:prstGeom prst="wedgeRoundRectCallout">
            <a:avLst>
              <a:gd name="adj1" fmla="val -45477"/>
              <a:gd name="adj2" fmla="val -8783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2">
                    <a:lumMod val="75000"/>
                  </a:schemeClr>
                </a:solidFill>
              </a:rPr>
              <a:t>Only</a:t>
            </a:r>
            <a:r>
              <a:rPr lang="en-US" sz="3000" b="1" dirty="0">
                <a:solidFill>
                  <a:schemeClr val="accent5">
                    <a:lumMod val="75000"/>
                  </a:schemeClr>
                </a:solidFill>
              </a:rPr>
              <a:t> </a:t>
            </a:r>
            <a:r>
              <a:rPr lang="en-US" sz="3000" b="1" dirty="0">
                <a:solidFill>
                  <a:schemeClr val="accent1">
                    <a:lumMod val="75000"/>
                  </a:schemeClr>
                </a:solidFill>
              </a:rPr>
              <a:t>flush</a:t>
            </a:r>
            <a:r>
              <a:rPr lang="en-US" sz="3000" b="1" dirty="0">
                <a:solidFill>
                  <a:schemeClr val="accent5">
                    <a:lumMod val="75000"/>
                  </a:schemeClr>
                </a:solidFill>
              </a:rPr>
              <a:t> </a:t>
            </a:r>
            <a:r>
              <a:rPr lang="en-US" sz="3000" b="1" dirty="0">
                <a:solidFill>
                  <a:schemeClr val="accent2">
                    <a:lumMod val="75000"/>
                  </a:schemeClr>
                </a:solidFill>
              </a:rPr>
              <a:t>READY</a:t>
            </a:r>
            <a:r>
              <a:rPr lang="en-US" sz="3000" b="1" dirty="0">
                <a:solidFill>
                  <a:schemeClr val="accent5">
                    <a:lumMod val="75000"/>
                  </a:schemeClr>
                </a:solidFill>
              </a:rPr>
              <a:t> </a:t>
            </a:r>
            <a:r>
              <a:rPr lang="en-US" sz="3000" b="1" dirty="0">
                <a:solidFill>
                  <a:schemeClr val="accent1">
                    <a:lumMod val="75000"/>
                  </a:schemeClr>
                </a:solidFill>
              </a:rPr>
              <a:t>entries:</a:t>
            </a:r>
          </a:p>
          <a:p>
            <a:pPr algn="ctr"/>
            <a:r>
              <a:rPr lang="en-US" sz="3000" b="1" dirty="0">
                <a:solidFill>
                  <a:schemeClr val="accent1">
                    <a:lumMod val="75000"/>
                  </a:schemeClr>
                </a:solidFill>
              </a:rPr>
              <a:t>Ensure counter-atomicity</a:t>
            </a:r>
          </a:p>
        </p:txBody>
      </p:sp>
      <p:sp>
        <p:nvSpPr>
          <p:cNvPr id="48" name="Rectangle 47">
            <a:extLst>
              <a:ext uri="{FF2B5EF4-FFF2-40B4-BE49-F238E27FC236}">
                <a16:creationId xmlns:a16="http://schemas.microsoft.com/office/drawing/2014/main" id="{4DE9209C-7F80-5943-B29F-5E76466BB028}"/>
              </a:ext>
            </a:extLst>
          </p:cNvPr>
          <p:cNvSpPr/>
          <p:nvPr/>
        </p:nvSpPr>
        <p:spPr>
          <a:xfrm>
            <a:off x="4856416" y="3243610"/>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49" name="Rectangle 48">
            <a:extLst>
              <a:ext uri="{FF2B5EF4-FFF2-40B4-BE49-F238E27FC236}">
                <a16:creationId xmlns:a16="http://schemas.microsoft.com/office/drawing/2014/main" id="{DB916BF5-484D-524A-8E90-C44F55923069}"/>
              </a:ext>
            </a:extLst>
          </p:cNvPr>
          <p:cNvSpPr/>
          <p:nvPr/>
        </p:nvSpPr>
        <p:spPr>
          <a:xfrm>
            <a:off x="4856416" y="2929249"/>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61" name="Rectangle 60">
            <a:extLst>
              <a:ext uri="{FF2B5EF4-FFF2-40B4-BE49-F238E27FC236}">
                <a16:creationId xmlns:a16="http://schemas.microsoft.com/office/drawing/2014/main" id="{B78B876E-50D7-734B-B1D4-9FC7BF570CE1}"/>
              </a:ext>
            </a:extLst>
          </p:cNvPr>
          <p:cNvSpPr/>
          <p:nvPr/>
        </p:nvSpPr>
        <p:spPr>
          <a:xfrm>
            <a:off x="4856416" y="3562265"/>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63" name="Rectangle 62">
            <a:extLst>
              <a:ext uri="{FF2B5EF4-FFF2-40B4-BE49-F238E27FC236}">
                <a16:creationId xmlns:a16="http://schemas.microsoft.com/office/drawing/2014/main" id="{25E8A13F-061B-7D40-A930-D453B6617DF3}"/>
              </a:ext>
            </a:extLst>
          </p:cNvPr>
          <p:cNvSpPr/>
          <p:nvPr/>
        </p:nvSpPr>
        <p:spPr>
          <a:xfrm>
            <a:off x="4856416" y="3880920"/>
            <a:ext cx="2451546" cy="31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5">
                  <a:lumMod val="75000"/>
                </a:schemeClr>
              </a:solidFill>
            </a:endParaRPr>
          </a:p>
        </p:txBody>
      </p:sp>
      <p:sp>
        <p:nvSpPr>
          <p:cNvPr id="55" name="Rounded Rectangular Callout 54">
            <a:extLst>
              <a:ext uri="{FF2B5EF4-FFF2-40B4-BE49-F238E27FC236}">
                <a16:creationId xmlns:a16="http://schemas.microsoft.com/office/drawing/2014/main" id="{E5CCDFB1-17C9-5441-965D-FADC46111A9F}"/>
              </a:ext>
            </a:extLst>
          </p:cNvPr>
          <p:cNvSpPr/>
          <p:nvPr/>
        </p:nvSpPr>
        <p:spPr>
          <a:xfrm>
            <a:off x="4013722" y="4288409"/>
            <a:ext cx="1227832" cy="523222"/>
          </a:xfrm>
          <a:prstGeom prst="wedgeRoundRectCallout">
            <a:avLst>
              <a:gd name="adj1" fmla="val -38333"/>
              <a:gd name="adj2" fmla="val -7099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accent6">
                    <a:lumMod val="75000"/>
                  </a:schemeClr>
                </a:solidFill>
              </a:rPr>
              <a:t>Ready</a:t>
            </a:r>
          </a:p>
        </p:txBody>
      </p:sp>
      <p:sp>
        <p:nvSpPr>
          <p:cNvPr id="51" name="Rounded Rectangular Callout 50">
            <a:extLst>
              <a:ext uri="{FF2B5EF4-FFF2-40B4-BE49-F238E27FC236}">
                <a16:creationId xmlns:a16="http://schemas.microsoft.com/office/drawing/2014/main" id="{449A5706-8F9E-FB40-AFE5-908548AF738B}"/>
              </a:ext>
            </a:extLst>
          </p:cNvPr>
          <p:cNvSpPr/>
          <p:nvPr/>
        </p:nvSpPr>
        <p:spPr>
          <a:xfrm>
            <a:off x="7102395" y="4296516"/>
            <a:ext cx="2015096" cy="523222"/>
          </a:xfrm>
          <a:prstGeom prst="wedgeRoundRectCallout">
            <a:avLst>
              <a:gd name="adj1" fmla="val -34927"/>
              <a:gd name="adj2" fmla="val -7681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rPr>
              <a:t>NOT Ready</a:t>
            </a:r>
          </a:p>
        </p:txBody>
      </p:sp>
      <p:sp>
        <p:nvSpPr>
          <p:cNvPr id="43" name="TextBox 42">
            <a:extLst>
              <a:ext uri="{FF2B5EF4-FFF2-40B4-BE49-F238E27FC236}">
                <a16:creationId xmlns:a16="http://schemas.microsoft.com/office/drawing/2014/main" id="{022D599E-C76A-434C-AAE5-12E19A4D4A98}"/>
              </a:ext>
            </a:extLst>
          </p:cNvPr>
          <p:cNvSpPr txBox="1"/>
          <p:nvPr/>
        </p:nvSpPr>
        <p:spPr>
          <a:xfrm>
            <a:off x="0" y="6475771"/>
            <a:ext cx="1199559" cy="369332"/>
          </a:xfrm>
          <a:prstGeom prst="rect">
            <a:avLst/>
          </a:prstGeom>
          <a:noFill/>
        </p:spPr>
        <p:txBody>
          <a:bodyPr wrap="none" rtlCol="0">
            <a:spAutoFit/>
          </a:bodyPr>
          <a:lstStyle/>
          <a:p>
            <a:r>
              <a:rPr lang="en-US" dirty="0"/>
              <a:t>[Intel ADR]</a:t>
            </a:r>
          </a:p>
        </p:txBody>
      </p:sp>
    </p:spTree>
    <p:extLst>
      <p:ext uri="{BB962C8B-B14F-4D97-AF65-F5344CB8AC3E}">
        <p14:creationId xmlns:p14="http://schemas.microsoft.com/office/powerpoint/2010/main" val="340048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0"/>
                            </p:stCondLst>
                            <p:childTnLst>
                              <p:par>
                                <p:cTn id="16" presetID="0" presetClass="path" presetSubtype="0" accel="50000" decel="50000" fill="hold" grpId="0" nodeType="afterEffect">
                                  <p:stCondLst>
                                    <p:cond delay="0"/>
                                  </p:stCondLst>
                                  <p:childTnLst>
                                    <p:animMotion origin="layout" path="M -2.77778E-6 5.55112E-17 L -2.77778E-6 0.25509 " pathEditMode="relative" rAng="0" ptsTypes="AA">
                                      <p:cBhvr>
                                        <p:cTn id="17" dur="2000" fill="hold"/>
                                        <p:tgtEl>
                                          <p:spTgt spid="32"/>
                                        </p:tgtEl>
                                        <p:attrNameLst>
                                          <p:attrName>ppt_x</p:attrName>
                                          <p:attrName>ppt_y</p:attrName>
                                        </p:attrNameLst>
                                      </p:cBhvr>
                                      <p:rCtr x="0" y="12755"/>
                                    </p:animMotion>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linds(horizontal)">
                                      <p:cBhvr>
                                        <p:cTn id="22" dur="500"/>
                                        <p:tgtEl>
                                          <p:spTgt spid="50"/>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par>
                          <p:cTn id="29" fill="hold">
                            <p:stCondLst>
                              <p:cond delay="0"/>
                            </p:stCondLst>
                            <p:childTnLst>
                              <p:par>
                                <p:cTn id="30" presetID="0" presetClass="path" presetSubtype="0" accel="50000" decel="50000" fill="hold" grpId="0" nodeType="afterEffect">
                                  <p:stCondLst>
                                    <p:cond delay="0"/>
                                  </p:stCondLst>
                                  <p:childTnLst>
                                    <p:animMotion origin="layout" path="M -3.61111E-6 5.55112E-17 L 0.00018 0.25648 " pathEditMode="relative" rAng="0" ptsTypes="AA">
                                      <p:cBhvr>
                                        <p:cTn id="31" dur="2000" fill="hold"/>
                                        <p:tgtEl>
                                          <p:spTgt spid="33"/>
                                        </p:tgtEl>
                                        <p:attrNameLst>
                                          <p:attrName>ppt_x</p:attrName>
                                          <p:attrName>ppt_y</p:attrName>
                                        </p:attrNameLst>
                                      </p:cBhvr>
                                      <p:rCtr x="0" y="12824"/>
                                    </p:animMotion>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5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1"/>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5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2" grpId="1"/>
      <p:bldP spid="33" grpId="0" animBg="1"/>
      <p:bldP spid="33" grpId="1"/>
      <p:bldP spid="50" grpId="0" animBg="1"/>
      <p:bldP spid="50" grpId="1"/>
      <p:bldP spid="54" grpId="0" animBg="1"/>
      <p:bldP spid="56" grpId="0" animBg="1"/>
      <p:bldP spid="56" grpId="1" animBg="1"/>
      <p:bldP spid="57" grpId="0"/>
      <p:bldP spid="58" grpId="0"/>
      <p:bldP spid="71" grpId="0" animBg="1"/>
      <p:bldP spid="72" grpId="0" animBg="1"/>
      <p:bldP spid="55" grpId="0" animBg="1"/>
      <p:bldP spid="55" grpId="1" animBg="1"/>
      <p:bldP spid="51" grpId="0" animBg="1"/>
      <p:bldP spid="51" grpId="1" animBg="1"/>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C94937-8F19-432B-B91B-29A41A1EA26A}"/>
              </a:ext>
            </a:extLst>
          </p:cNvPr>
          <p:cNvSpPr>
            <a:spLocks noGrp="1"/>
          </p:cNvSpPr>
          <p:nvPr>
            <p:ph type="sldNum" sz="quarter" idx="12"/>
          </p:nvPr>
        </p:nvSpPr>
        <p:spPr/>
        <p:txBody>
          <a:bodyPr/>
          <a:lstStyle/>
          <a:p>
            <a:fld id="{330EA680-D336-4FF7-8B7A-9848BB0A1C32}" type="slidenum">
              <a:rPr lang="en-US" smtClean="0"/>
              <a:t>34</a:t>
            </a:fld>
            <a:endParaRPr lang="en-US"/>
          </a:p>
        </p:txBody>
      </p:sp>
      <p:grpSp>
        <p:nvGrpSpPr>
          <p:cNvPr id="2" name="Group 1">
            <a:extLst>
              <a:ext uri="{FF2B5EF4-FFF2-40B4-BE49-F238E27FC236}">
                <a16:creationId xmlns:a16="http://schemas.microsoft.com/office/drawing/2014/main" id="{E1686D13-47C5-4220-8194-1CA9B574F14A}"/>
              </a:ext>
            </a:extLst>
          </p:cNvPr>
          <p:cNvGrpSpPr/>
          <p:nvPr/>
        </p:nvGrpSpPr>
        <p:grpSpPr>
          <a:xfrm>
            <a:off x="0" y="1272646"/>
            <a:ext cx="9144000" cy="4098404"/>
            <a:chOff x="1776595" y="597715"/>
            <a:chExt cx="8811491" cy="4256206"/>
          </a:xfrm>
        </p:grpSpPr>
        <p:sp>
          <p:nvSpPr>
            <p:cNvPr id="6" name="Rectangle 5">
              <a:extLst>
                <a:ext uri="{FF2B5EF4-FFF2-40B4-BE49-F238E27FC236}">
                  <a16:creationId xmlns:a16="http://schemas.microsoft.com/office/drawing/2014/main" id="{16CC3E67-05E4-D447-B3F1-1026235FC7A6}"/>
                </a:ext>
              </a:extLst>
            </p:cNvPr>
            <p:cNvSpPr/>
            <p:nvPr/>
          </p:nvSpPr>
          <p:spPr>
            <a:xfrm>
              <a:off x="1776595" y="2051067"/>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COUNTER-ATOMICITY</a:t>
              </a:r>
              <a:endParaRPr lang="en-US" sz="3600" b="1" dirty="0">
                <a:solidFill>
                  <a:schemeClr val="bg1"/>
                </a:solidFill>
              </a:endParaRPr>
            </a:p>
          </p:txBody>
        </p:sp>
        <p:sp>
          <p:nvSpPr>
            <p:cNvPr id="11" name="Rectangle 10">
              <a:extLst>
                <a:ext uri="{FF2B5EF4-FFF2-40B4-BE49-F238E27FC236}">
                  <a16:creationId xmlns:a16="http://schemas.microsoft.com/office/drawing/2014/main" id="{9487182E-74E9-2F4A-92F9-AB15CAD2AC9C}"/>
                </a:ext>
              </a:extLst>
            </p:cNvPr>
            <p:cNvSpPr/>
            <p:nvPr/>
          </p:nvSpPr>
          <p:spPr>
            <a:xfrm>
              <a:off x="1776596" y="277478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KEY OBSERVATION</a:t>
              </a:r>
            </a:p>
          </p:txBody>
        </p:sp>
        <p:sp>
          <p:nvSpPr>
            <p:cNvPr id="12" name="Rectangle 11">
              <a:extLst>
                <a:ext uri="{FF2B5EF4-FFF2-40B4-BE49-F238E27FC236}">
                  <a16:creationId xmlns:a16="http://schemas.microsoft.com/office/drawing/2014/main" id="{B260C635-2B21-DB4D-89E3-AAC3F6254159}"/>
                </a:ext>
              </a:extLst>
            </p:cNvPr>
            <p:cNvSpPr/>
            <p:nvPr/>
          </p:nvSpPr>
          <p:spPr>
            <a:xfrm>
              <a:off x="1776596" y="3498502"/>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SELECTIVE COUNTER ATOMICITY</a:t>
              </a:r>
            </a:p>
          </p:txBody>
        </p:sp>
        <p:sp>
          <p:nvSpPr>
            <p:cNvPr id="8" name="Rectangle 7">
              <a:extLst>
                <a:ext uri="{FF2B5EF4-FFF2-40B4-BE49-F238E27FC236}">
                  <a16:creationId xmlns:a16="http://schemas.microsoft.com/office/drawing/2014/main" id="{0FED1CF2-E611-FB43-AA97-2022D9AEB49B}"/>
                </a:ext>
              </a:extLst>
            </p:cNvPr>
            <p:cNvSpPr/>
            <p:nvPr/>
          </p:nvSpPr>
          <p:spPr>
            <a:xfrm>
              <a:off x="1776596" y="4222219"/>
              <a:ext cx="8811490" cy="63170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EVALUATION</a:t>
              </a:r>
            </a:p>
          </p:txBody>
        </p:sp>
        <p:sp>
          <p:nvSpPr>
            <p:cNvPr id="10" name="Rectangle 9">
              <a:extLst>
                <a:ext uri="{FF2B5EF4-FFF2-40B4-BE49-F238E27FC236}">
                  <a16:creationId xmlns:a16="http://schemas.microsoft.com/office/drawing/2014/main" id="{A44E9FD1-B877-4486-9E13-A6743D7551A3}"/>
                </a:ext>
              </a:extLst>
            </p:cNvPr>
            <p:cNvSpPr/>
            <p:nvPr/>
          </p:nvSpPr>
          <p:spPr>
            <a:xfrm>
              <a:off x="1776595" y="597715"/>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PROBLEM</a:t>
              </a:r>
              <a:endParaRPr lang="en-US" sz="3200" b="1" dirty="0"/>
            </a:p>
          </p:txBody>
        </p:sp>
        <p:sp>
          <p:nvSpPr>
            <p:cNvPr id="13" name="Rectangle 12">
              <a:extLst>
                <a:ext uri="{FF2B5EF4-FFF2-40B4-BE49-F238E27FC236}">
                  <a16:creationId xmlns:a16="http://schemas.microsoft.com/office/drawing/2014/main" id="{7888F8D9-1BAE-49FE-82EE-DE5F731DFC27}"/>
                </a:ext>
              </a:extLst>
            </p:cNvPr>
            <p:cNvSpPr/>
            <p:nvPr/>
          </p:nvSpPr>
          <p:spPr>
            <a:xfrm>
              <a:off x="1776595" y="1327350"/>
              <a:ext cx="8811490" cy="6317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GOAL</a:t>
              </a:r>
              <a:endParaRPr lang="en-US" sz="3600" b="1" dirty="0"/>
            </a:p>
          </p:txBody>
        </p:sp>
      </p:grpSp>
    </p:spTree>
    <p:extLst>
      <p:ext uri="{BB962C8B-B14F-4D97-AF65-F5344CB8AC3E}">
        <p14:creationId xmlns:p14="http://schemas.microsoft.com/office/powerpoint/2010/main" val="1286065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797E-A892-6543-8E60-40FEB7338196}"/>
              </a:ext>
            </a:extLst>
          </p:cNvPr>
          <p:cNvSpPr>
            <a:spLocks noGrp="1"/>
          </p:cNvSpPr>
          <p:nvPr>
            <p:ph type="title"/>
          </p:nvPr>
        </p:nvSpPr>
        <p:spPr/>
        <p:txBody>
          <a:bodyPr>
            <a:normAutofit/>
          </a:bodyPr>
          <a:lstStyle/>
          <a:p>
            <a:r>
              <a:rPr lang="en-US" sz="4000" b="1" dirty="0"/>
              <a:t>EVALUATION</a:t>
            </a:r>
            <a:br>
              <a:rPr lang="en-US" sz="3600" b="1" dirty="0"/>
            </a:br>
            <a:r>
              <a:rPr lang="en-US" sz="3600" b="1" dirty="0">
                <a:solidFill>
                  <a:schemeClr val="accent1">
                    <a:lumMod val="75000"/>
                  </a:schemeClr>
                </a:solidFill>
              </a:rPr>
              <a:t>SIMULATED SYSTEM</a:t>
            </a:r>
            <a:endParaRPr lang="en-US" sz="30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5C2474E6-E229-DD48-A130-29EB4DD23C6B}"/>
              </a:ext>
            </a:extLst>
          </p:cNvPr>
          <p:cNvSpPr>
            <a:spLocks noGrp="1"/>
          </p:cNvSpPr>
          <p:nvPr>
            <p:ph type="sldNum" sz="quarter" idx="12"/>
          </p:nvPr>
        </p:nvSpPr>
        <p:spPr/>
        <p:txBody>
          <a:bodyPr/>
          <a:lstStyle/>
          <a:p>
            <a:fld id="{330EA680-D336-4FF7-8B7A-9848BB0A1C32}" type="slidenum">
              <a:rPr lang="en-US" smtClean="0"/>
              <a:t>35</a:t>
            </a:fld>
            <a:endParaRPr lang="en-US"/>
          </a:p>
        </p:txBody>
      </p:sp>
      <p:graphicFrame>
        <p:nvGraphicFramePr>
          <p:cNvPr id="5" name="Table 4">
            <a:extLst>
              <a:ext uri="{FF2B5EF4-FFF2-40B4-BE49-F238E27FC236}">
                <a16:creationId xmlns:a16="http://schemas.microsoft.com/office/drawing/2014/main" id="{E1876929-B577-FF4A-A85B-63FB919F72B4}"/>
              </a:ext>
            </a:extLst>
          </p:cNvPr>
          <p:cNvGraphicFramePr>
            <a:graphicFrameLocks noGrp="1"/>
          </p:cNvGraphicFramePr>
          <p:nvPr>
            <p:extLst>
              <p:ext uri="{D42A27DB-BD31-4B8C-83A1-F6EECF244321}">
                <p14:modId xmlns:p14="http://schemas.microsoft.com/office/powerpoint/2010/main" val="3289726090"/>
              </p:ext>
            </p:extLst>
          </p:nvPr>
        </p:nvGraphicFramePr>
        <p:xfrm>
          <a:off x="503853" y="2123709"/>
          <a:ext cx="8235820" cy="3337560"/>
        </p:xfrm>
        <a:graphic>
          <a:graphicData uri="http://schemas.openxmlformats.org/drawingml/2006/table">
            <a:tbl>
              <a:tblPr firstRow="1" bandRow="1">
                <a:tableStyleId>{5C22544A-7EE6-4342-B048-85BDC9FD1C3A}</a:tableStyleId>
              </a:tblPr>
              <a:tblGrid>
                <a:gridCol w="3645182">
                  <a:extLst>
                    <a:ext uri="{9D8B030D-6E8A-4147-A177-3AD203B41FA5}">
                      <a16:colId xmlns:a16="http://schemas.microsoft.com/office/drawing/2014/main" val="2930138101"/>
                    </a:ext>
                  </a:extLst>
                </a:gridCol>
                <a:gridCol w="4590638">
                  <a:extLst>
                    <a:ext uri="{9D8B030D-6E8A-4147-A177-3AD203B41FA5}">
                      <a16:colId xmlns:a16="http://schemas.microsoft.com/office/drawing/2014/main" val="1232241482"/>
                    </a:ext>
                  </a:extLst>
                </a:gridCol>
              </a:tblGrid>
              <a:tr h="480060">
                <a:tc>
                  <a:txBody>
                    <a:bodyPr/>
                    <a:lstStyle/>
                    <a:p>
                      <a:r>
                        <a:rPr lang="en-US" sz="3200" b="0" dirty="0">
                          <a:solidFill>
                            <a:schemeClr val="tx1"/>
                          </a:solidFill>
                        </a:rPr>
                        <a:t>Processor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b="0" dirty="0">
                          <a:solidFill>
                            <a:schemeClr val="tx1"/>
                          </a:solidFill>
                        </a:rPr>
                        <a:t>x86 Out-of-Order (Gem5)</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2749910"/>
                  </a:ext>
                </a:extLst>
              </a:tr>
              <a:tr h="480060">
                <a:tc>
                  <a:txBody>
                    <a:bodyPr/>
                    <a:lstStyle/>
                    <a:p>
                      <a:r>
                        <a:rPr lang="en-US" sz="3200" dirty="0"/>
                        <a:t>L1 D/I Cache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dirty="0"/>
                        <a:t>64/32KB (private)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1186"/>
                  </a:ext>
                </a:extLst>
              </a:tr>
              <a:tr h="480060">
                <a:tc>
                  <a:txBody>
                    <a:bodyPr/>
                    <a:lstStyle/>
                    <a:p>
                      <a:r>
                        <a:rPr lang="en-US" sz="3200" dirty="0"/>
                        <a:t>L2 Cache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dirty="0"/>
                        <a:t>2MB per core (shared)</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3241984"/>
                  </a:ext>
                </a:extLst>
              </a:tr>
              <a:tr h="480060">
                <a:tc>
                  <a:txBody>
                    <a:bodyPr/>
                    <a:lstStyle/>
                    <a:p>
                      <a:r>
                        <a:rPr lang="en-US" sz="3200" dirty="0">
                          <a:solidFill>
                            <a:schemeClr val="accent2">
                              <a:lumMod val="75000"/>
                            </a:schemeClr>
                          </a:solidFill>
                        </a:rPr>
                        <a:t>Counter Cache</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dirty="0">
                          <a:solidFill>
                            <a:schemeClr val="accent2">
                              <a:lumMod val="75000"/>
                            </a:schemeClr>
                          </a:solidFill>
                        </a:rPr>
                        <a:t>1MB per core (shared)</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2917832"/>
                  </a:ext>
                </a:extLst>
              </a:tr>
              <a:tr h="480060">
                <a:tc>
                  <a:txBody>
                    <a:bodyPr/>
                    <a:lstStyle/>
                    <a:p>
                      <a:r>
                        <a:rPr lang="en-US" sz="3200" dirty="0"/>
                        <a:t>Memory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dirty="0"/>
                        <a:t>8GB PCM</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890330"/>
                  </a:ext>
                </a:extLst>
              </a:tr>
              <a:tr h="480060">
                <a:tc>
                  <a:txBody>
                    <a:bodyPr/>
                    <a:lstStyle/>
                    <a:p>
                      <a:r>
                        <a:rPr lang="en-US" sz="3200" dirty="0"/>
                        <a:t>Encryption Latency</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3200" dirty="0"/>
                        <a:t>40ns</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5051296"/>
                  </a:ext>
                </a:extLst>
              </a:tr>
            </a:tbl>
          </a:graphicData>
        </a:graphic>
      </p:graphicFrame>
    </p:spTree>
    <p:extLst>
      <p:ext uri="{BB962C8B-B14F-4D97-AF65-F5344CB8AC3E}">
        <p14:creationId xmlns:p14="http://schemas.microsoft.com/office/powerpoint/2010/main" val="2551677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9797E-A892-6543-8E60-40FEB7338196}"/>
              </a:ext>
            </a:extLst>
          </p:cNvPr>
          <p:cNvSpPr>
            <a:spLocks noGrp="1"/>
          </p:cNvSpPr>
          <p:nvPr>
            <p:ph type="title"/>
          </p:nvPr>
        </p:nvSpPr>
        <p:spPr/>
        <p:txBody>
          <a:bodyPr>
            <a:normAutofit/>
          </a:bodyPr>
          <a:lstStyle/>
          <a:p>
            <a:r>
              <a:rPr lang="en-US" sz="4000" b="1" dirty="0"/>
              <a:t>EVALUATION</a:t>
            </a:r>
            <a:br>
              <a:rPr lang="en-US" sz="3600" b="1" dirty="0"/>
            </a:br>
            <a:r>
              <a:rPr lang="en-US" sz="3600" b="1" dirty="0">
                <a:solidFill>
                  <a:schemeClr val="accent1">
                    <a:lumMod val="75000"/>
                  </a:schemeClr>
                </a:solidFill>
              </a:rPr>
              <a:t>DESIGN POINTS</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5C2474E6-E229-DD48-A130-29EB4DD23C6B}"/>
              </a:ext>
            </a:extLst>
          </p:cNvPr>
          <p:cNvSpPr>
            <a:spLocks noGrp="1"/>
          </p:cNvSpPr>
          <p:nvPr>
            <p:ph type="sldNum" sz="quarter" idx="12"/>
          </p:nvPr>
        </p:nvSpPr>
        <p:spPr/>
        <p:txBody>
          <a:bodyPr/>
          <a:lstStyle/>
          <a:p>
            <a:fld id="{330EA680-D336-4FF7-8B7A-9848BB0A1C32}" type="slidenum">
              <a:rPr lang="en-US" smtClean="0"/>
              <a:t>36</a:t>
            </a:fld>
            <a:endParaRPr lang="en-US"/>
          </a:p>
        </p:txBody>
      </p:sp>
      <p:graphicFrame>
        <p:nvGraphicFramePr>
          <p:cNvPr id="3" name="Table 2">
            <a:extLst>
              <a:ext uri="{FF2B5EF4-FFF2-40B4-BE49-F238E27FC236}">
                <a16:creationId xmlns:a16="http://schemas.microsoft.com/office/drawing/2014/main" id="{87E68CB4-80A3-4C02-98F0-146847D41694}"/>
              </a:ext>
            </a:extLst>
          </p:cNvPr>
          <p:cNvGraphicFramePr>
            <a:graphicFrameLocks noGrp="1"/>
          </p:cNvGraphicFramePr>
          <p:nvPr>
            <p:extLst>
              <p:ext uri="{D42A27DB-BD31-4B8C-83A1-F6EECF244321}">
                <p14:modId xmlns:p14="http://schemas.microsoft.com/office/powerpoint/2010/main" val="3497733651"/>
              </p:ext>
            </p:extLst>
          </p:nvPr>
        </p:nvGraphicFramePr>
        <p:xfrm>
          <a:off x="0" y="2201513"/>
          <a:ext cx="9144000" cy="2971800"/>
        </p:xfrm>
        <a:graphic>
          <a:graphicData uri="http://schemas.openxmlformats.org/drawingml/2006/table">
            <a:tbl>
              <a:tblPr firstRow="1" bandRow="1">
                <a:tableStyleId>{5C22544A-7EE6-4342-B048-85BDC9FD1C3A}</a:tableStyleId>
              </a:tblPr>
              <a:tblGrid>
                <a:gridCol w="6854890">
                  <a:extLst>
                    <a:ext uri="{9D8B030D-6E8A-4147-A177-3AD203B41FA5}">
                      <a16:colId xmlns:a16="http://schemas.microsoft.com/office/drawing/2014/main" val="3826295960"/>
                    </a:ext>
                  </a:extLst>
                </a:gridCol>
                <a:gridCol w="2289110">
                  <a:extLst>
                    <a:ext uri="{9D8B030D-6E8A-4147-A177-3AD203B41FA5}">
                      <a16:colId xmlns:a16="http://schemas.microsoft.com/office/drawing/2014/main" val="2237737843"/>
                    </a:ext>
                  </a:extLst>
                </a:gridCol>
              </a:tblGrid>
              <a:tr h="388620">
                <a:tc>
                  <a:txBody>
                    <a:bodyPr/>
                    <a:lstStyle/>
                    <a:p>
                      <a:r>
                        <a:rPr lang="en-US" sz="2800" b="1" dirty="0">
                          <a:solidFill>
                            <a:schemeClr val="tx1"/>
                          </a:solidFill>
                        </a:rPr>
                        <a:t>DESIGN DESCRIPTION</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2800" b="1" dirty="0">
                          <a:solidFill>
                            <a:schemeClr val="tx1"/>
                          </a:solidFill>
                        </a:rPr>
                        <a:t>SHORTHAND</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17952442"/>
                  </a:ext>
                </a:extLst>
              </a:tr>
              <a:tr h="388620">
                <a:tc>
                  <a:txBody>
                    <a:bodyPr/>
                    <a:lstStyle/>
                    <a:p>
                      <a:r>
                        <a:rPr lang="en-US" sz="2800" b="0" dirty="0">
                          <a:solidFill>
                            <a:schemeClr val="accent1">
                              <a:lumMod val="75000"/>
                            </a:schemeClr>
                          </a:solidFill>
                        </a:rPr>
                        <a:t>No-encryption design</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err="1">
                          <a:solidFill>
                            <a:schemeClr val="accent2">
                              <a:lumMod val="75000"/>
                            </a:schemeClr>
                          </a:solidFill>
                        </a:rPr>
                        <a:t>NoEncryption</a:t>
                      </a:r>
                      <a:endParaRPr lang="en-US" sz="2800" b="0" dirty="0">
                        <a:solidFill>
                          <a:schemeClr val="accent5">
                            <a:lumMod val="75000"/>
                          </a:schemeClr>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4123167"/>
                  </a:ext>
                </a:extLst>
              </a:tr>
              <a:tr h="388620">
                <a:tc>
                  <a:txBody>
                    <a:bodyPr/>
                    <a:lstStyle/>
                    <a:p>
                      <a:r>
                        <a:rPr lang="en-US" sz="2800" b="0" dirty="0">
                          <a:solidFill>
                            <a:schemeClr val="accent1">
                              <a:lumMod val="75000"/>
                            </a:schemeClr>
                          </a:solidFill>
                        </a:rPr>
                        <a:t>Ideal design w/o counter-atomicity overhead</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a:solidFill>
                            <a:schemeClr val="accent2">
                              <a:lumMod val="75000"/>
                            </a:schemeClr>
                          </a:solidFill>
                        </a:rPr>
                        <a:t>Ideal</a:t>
                      </a:r>
                      <a:endParaRPr lang="en-US" sz="2800" b="0" dirty="0">
                        <a:solidFill>
                          <a:schemeClr val="accent5">
                            <a:lumMod val="75000"/>
                          </a:schemeClr>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6089126"/>
                  </a:ext>
                </a:extLst>
              </a:tr>
              <a:tr h="388620">
                <a:tc>
                  <a:txBody>
                    <a:bodyPr/>
                    <a:lstStyle/>
                    <a:p>
                      <a:r>
                        <a:rPr lang="en-US" sz="2800" b="0" dirty="0">
                          <a:solidFill>
                            <a:schemeClr val="accent1">
                              <a:lumMod val="75000"/>
                            </a:schemeClr>
                          </a:solidFill>
                        </a:rPr>
                        <a:t>Co-located data and counter using a wider bus</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2800" b="0" dirty="0" err="1">
                          <a:solidFill>
                            <a:schemeClr val="accent2">
                              <a:lumMod val="75000"/>
                            </a:schemeClr>
                          </a:solidFill>
                        </a:rPr>
                        <a:t>ExtendedBus</a:t>
                      </a:r>
                      <a:endParaRPr lang="en-US" sz="2800" b="0" dirty="0">
                        <a:solidFill>
                          <a:schemeClr val="accent5">
                            <a:lumMod val="75000"/>
                          </a:schemeClr>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2137673"/>
                  </a:ext>
                </a:extLst>
              </a:tr>
              <a:tr h="388620">
                <a:tc>
                  <a:txBody>
                    <a:bodyPr/>
                    <a:lstStyle/>
                    <a:p>
                      <a:r>
                        <a:rPr lang="en-US" sz="2800" b="0" dirty="0">
                          <a:solidFill>
                            <a:schemeClr val="accent1">
                              <a:lumMod val="75000"/>
                            </a:schemeClr>
                          </a:solidFill>
                        </a:rPr>
                        <a:t>Full counter-atomicity </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a:solidFill>
                            <a:schemeClr val="accent2">
                              <a:lumMod val="75000"/>
                            </a:schemeClr>
                          </a:solidFill>
                        </a:rPr>
                        <a:t>FCA</a:t>
                      </a:r>
                      <a:endParaRPr lang="en-US" sz="2800" b="0" dirty="0">
                        <a:solidFill>
                          <a:schemeClr val="accent5">
                            <a:lumMod val="75000"/>
                          </a:schemeClr>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6008014"/>
                  </a:ext>
                </a:extLst>
              </a:tr>
              <a:tr h="388620">
                <a:tc>
                  <a:txBody>
                    <a:bodyPr/>
                    <a:lstStyle/>
                    <a:p>
                      <a:r>
                        <a:rPr lang="en-US" sz="2800" b="0" dirty="0">
                          <a:solidFill>
                            <a:schemeClr val="accent1">
                              <a:lumMod val="75000"/>
                            </a:schemeClr>
                          </a:solidFill>
                        </a:rPr>
                        <a:t>Selective counter-atomicity </a:t>
                      </a: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800" b="0" dirty="0">
                          <a:solidFill>
                            <a:schemeClr val="accent2">
                              <a:lumMod val="75000"/>
                            </a:schemeClr>
                          </a:solidFill>
                        </a:rPr>
                        <a:t>SCA</a:t>
                      </a:r>
                      <a:endParaRPr lang="en-US" sz="2800" b="0" dirty="0">
                        <a:solidFill>
                          <a:schemeClr val="accent5">
                            <a:lumMod val="75000"/>
                          </a:schemeClr>
                        </a:solidFill>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2234436"/>
                  </a:ext>
                </a:extLst>
              </a:tr>
            </a:tbl>
          </a:graphicData>
        </a:graphic>
      </p:graphicFrame>
      <p:sp>
        <p:nvSpPr>
          <p:cNvPr id="5" name="Rectangle 4">
            <a:extLst>
              <a:ext uri="{FF2B5EF4-FFF2-40B4-BE49-F238E27FC236}">
                <a16:creationId xmlns:a16="http://schemas.microsoft.com/office/drawing/2014/main" id="{78A1D890-D87D-E64D-8389-2D94944E50D2}"/>
              </a:ext>
            </a:extLst>
          </p:cNvPr>
          <p:cNvSpPr/>
          <p:nvPr/>
        </p:nvSpPr>
        <p:spPr>
          <a:xfrm>
            <a:off x="0" y="2720898"/>
            <a:ext cx="9144000" cy="4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8E815C-E9FD-2B4D-895D-0EC22AA9DFB8}"/>
              </a:ext>
            </a:extLst>
          </p:cNvPr>
          <p:cNvSpPr/>
          <p:nvPr/>
        </p:nvSpPr>
        <p:spPr>
          <a:xfrm>
            <a:off x="0" y="3231722"/>
            <a:ext cx="9144000" cy="4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7F6A50-7FF6-0F43-B42B-0ED905BA20DD}"/>
              </a:ext>
            </a:extLst>
          </p:cNvPr>
          <p:cNvSpPr/>
          <p:nvPr/>
        </p:nvSpPr>
        <p:spPr>
          <a:xfrm>
            <a:off x="0" y="3722375"/>
            <a:ext cx="9144000" cy="4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3D7D65-EB24-194C-9B41-B65647137639}"/>
              </a:ext>
            </a:extLst>
          </p:cNvPr>
          <p:cNvSpPr/>
          <p:nvPr/>
        </p:nvSpPr>
        <p:spPr>
          <a:xfrm>
            <a:off x="0" y="4213028"/>
            <a:ext cx="9144000" cy="4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58C1F24-C883-464D-B410-F8B4A575552B}"/>
              </a:ext>
            </a:extLst>
          </p:cNvPr>
          <p:cNvSpPr/>
          <p:nvPr/>
        </p:nvSpPr>
        <p:spPr>
          <a:xfrm>
            <a:off x="0" y="4701550"/>
            <a:ext cx="9144000" cy="44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52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8DE658-FBF2-7C41-ADDC-1FEB41C833BE}"/>
              </a:ext>
            </a:extLst>
          </p:cNvPr>
          <p:cNvSpPr>
            <a:spLocks noGrp="1"/>
          </p:cNvSpPr>
          <p:nvPr>
            <p:ph idx="1"/>
          </p:nvPr>
        </p:nvSpPr>
        <p:spPr/>
        <p:txBody>
          <a:bodyPr>
            <a:normAutofit/>
          </a:bodyPr>
          <a:lstStyle/>
          <a:p>
            <a:r>
              <a:rPr lang="en-US" sz="3200" dirty="0"/>
              <a:t>Array Swap</a:t>
            </a:r>
          </a:p>
          <a:p>
            <a:r>
              <a:rPr lang="en-US" sz="3200" dirty="0"/>
              <a:t>Queue</a:t>
            </a:r>
          </a:p>
          <a:p>
            <a:r>
              <a:rPr lang="en-US" sz="3200" dirty="0"/>
              <a:t>Hash Table</a:t>
            </a:r>
          </a:p>
          <a:p>
            <a:r>
              <a:rPr lang="en-US" sz="3200" dirty="0"/>
              <a:t>B-Tree</a:t>
            </a:r>
          </a:p>
          <a:p>
            <a:r>
              <a:rPr lang="en-US" sz="3200" dirty="0"/>
              <a:t>RB-Tree</a:t>
            </a:r>
          </a:p>
        </p:txBody>
      </p:sp>
      <p:sp>
        <p:nvSpPr>
          <p:cNvPr id="5" name="Title 1">
            <a:extLst>
              <a:ext uri="{FF2B5EF4-FFF2-40B4-BE49-F238E27FC236}">
                <a16:creationId xmlns:a16="http://schemas.microsoft.com/office/drawing/2014/main" id="{865ACA98-09F9-5446-AE73-B337AAC46FC3}"/>
              </a:ext>
            </a:extLst>
          </p:cNvPr>
          <p:cNvSpPr>
            <a:spLocks noGrp="1"/>
          </p:cNvSpPr>
          <p:nvPr>
            <p:ph type="title"/>
          </p:nvPr>
        </p:nvSpPr>
        <p:spPr>
          <a:xfrm>
            <a:off x="628650" y="365126"/>
            <a:ext cx="7886700" cy="1325563"/>
          </a:xfrm>
        </p:spPr>
        <p:txBody>
          <a:bodyPr>
            <a:normAutofit/>
          </a:bodyPr>
          <a:lstStyle/>
          <a:p>
            <a:r>
              <a:rPr lang="en-US" sz="4000" b="1" dirty="0"/>
              <a:t>EVALUATION</a:t>
            </a:r>
            <a:br>
              <a:rPr lang="en-US" sz="3600" b="1" dirty="0"/>
            </a:br>
            <a:r>
              <a:rPr lang="en-US" sz="3600" b="1" dirty="0">
                <a:solidFill>
                  <a:schemeClr val="accent1">
                    <a:lumMod val="75000"/>
                  </a:schemeClr>
                </a:solidFill>
              </a:rPr>
              <a:t>BENCHMARK SUITE</a:t>
            </a:r>
            <a:endParaRPr lang="en-US" sz="3000" b="1" dirty="0">
              <a:solidFill>
                <a:schemeClr val="accent1">
                  <a:lumMod val="75000"/>
                </a:schemeClr>
              </a:solidFill>
            </a:endParaRPr>
          </a:p>
        </p:txBody>
      </p:sp>
    </p:spTree>
    <p:extLst>
      <p:ext uri="{BB962C8B-B14F-4D97-AF65-F5344CB8AC3E}">
        <p14:creationId xmlns:p14="http://schemas.microsoft.com/office/powerpoint/2010/main" val="2748224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0EA02B6C-D586-41B8-9A19-873B4F1DC6C2}"/>
              </a:ext>
            </a:extLst>
          </p:cNvPr>
          <p:cNvSpPr/>
          <p:nvPr/>
        </p:nvSpPr>
        <p:spPr>
          <a:xfrm>
            <a:off x="-80869" y="6447219"/>
            <a:ext cx="9604311" cy="3536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Number of transaction per second (transaction size 64B)</a:t>
            </a:r>
          </a:p>
        </p:txBody>
      </p:sp>
      <p:graphicFrame>
        <p:nvGraphicFramePr>
          <p:cNvPr id="19" name="Chart 18">
            <a:extLst>
              <a:ext uri="{FF2B5EF4-FFF2-40B4-BE49-F238E27FC236}">
                <a16:creationId xmlns:a16="http://schemas.microsoft.com/office/drawing/2014/main" id="{8C408768-BE33-4B3B-A6A9-2E8B61F8C30B}"/>
              </a:ext>
            </a:extLst>
          </p:cNvPr>
          <p:cNvGraphicFramePr>
            <a:graphicFrameLocks/>
          </p:cNvGraphicFramePr>
          <p:nvPr>
            <p:extLst>
              <p:ext uri="{D42A27DB-BD31-4B8C-83A1-F6EECF244321}">
                <p14:modId xmlns:p14="http://schemas.microsoft.com/office/powerpoint/2010/main" val="754404483"/>
              </p:ext>
            </p:extLst>
          </p:nvPr>
        </p:nvGraphicFramePr>
        <p:xfrm>
          <a:off x="-80869" y="1408666"/>
          <a:ext cx="9032033" cy="49931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FF29CFE-FEA9-468D-98BB-5BB04F0A3342}"/>
              </a:ext>
            </a:extLst>
          </p:cNvPr>
          <p:cNvSpPr>
            <a:spLocks noGrp="1"/>
          </p:cNvSpPr>
          <p:nvPr>
            <p:ph type="title"/>
          </p:nvPr>
        </p:nvSpPr>
        <p:spPr/>
        <p:txBody>
          <a:bodyPr>
            <a:normAutofit/>
          </a:bodyPr>
          <a:lstStyle/>
          <a:p>
            <a:r>
              <a:rPr lang="en-US" sz="4000" b="1" dirty="0"/>
              <a:t>EVALUATION</a:t>
            </a:r>
            <a:br>
              <a:rPr lang="en-US" sz="3600" b="1" dirty="0"/>
            </a:br>
            <a:r>
              <a:rPr lang="en-US" sz="3200" b="1" dirty="0">
                <a:solidFill>
                  <a:schemeClr val="accent1">
                    <a:lumMod val="75000"/>
                  </a:schemeClr>
                </a:solidFill>
              </a:rPr>
              <a:t>MULTICORE (EIGHT) THROUGHPUT</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0D39D8B9-CE39-48BB-A582-8068D7EBF3D6}"/>
              </a:ext>
            </a:extLst>
          </p:cNvPr>
          <p:cNvSpPr>
            <a:spLocks noGrp="1"/>
          </p:cNvSpPr>
          <p:nvPr>
            <p:ph type="sldNum" sz="quarter" idx="12"/>
          </p:nvPr>
        </p:nvSpPr>
        <p:spPr>
          <a:xfrm>
            <a:off x="6457950" y="6356351"/>
            <a:ext cx="2057400" cy="365125"/>
          </a:xfrm>
        </p:spPr>
        <p:txBody>
          <a:bodyPr/>
          <a:lstStyle/>
          <a:p>
            <a:fld id="{330EA680-D336-4FF7-8B7A-9848BB0A1C32}" type="slidenum">
              <a:rPr lang="en-US" smtClean="0"/>
              <a:t>38</a:t>
            </a:fld>
            <a:endParaRPr lang="en-US" dirty="0"/>
          </a:p>
        </p:txBody>
      </p:sp>
      <p:sp>
        <p:nvSpPr>
          <p:cNvPr id="16" name="Rectangle: Rounded Corners 15">
            <a:extLst>
              <a:ext uri="{FF2B5EF4-FFF2-40B4-BE49-F238E27FC236}">
                <a16:creationId xmlns:a16="http://schemas.microsoft.com/office/drawing/2014/main" id="{5F9486BA-7819-4A10-8069-5D59E67D97C6}"/>
              </a:ext>
            </a:extLst>
          </p:cNvPr>
          <p:cNvSpPr/>
          <p:nvPr/>
        </p:nvSpPr>
        <p:spPr>
          <a:xfrm>
            <a:off x="0" y="5917370"/>
            <a:ext cx="9144000" cy="89970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Selective vs. Full Counter-Atomicity</a:t>
            </a:r>
          </a:p>
          <a:p>
            <a:pPr algn="ctr"/>
            <a:r>
              <a:rPr lang="en-US" sz="3200" b="1" dirty="0">
                <a:solidFill>
                  <a:schemeClr val="accent2">
                    <a:lumMod val="75000"/>
                  </a:schemeClr>
                </a:solidFill>
              </a:rPr>
              <a:t>40% faster</a:t>
            </a:r>
          </a:p>
        </p:txBody>
      </p:sp>
      <p:sp>
        <p:nvSpPr>
          <p:cNvPr id="24" name="Rectangle: Rounded Corners 23">
            <a:extLst>
              <a:ext uri="{FF2B5EF4-FFF2-40B4-BE49-F238E27FC236}">
                <a16:creationId xmlns:a16="http://schemas.microsoft.com/office/drawing/2014/main" id="{3DD3C006-E4B3-44DD-920A-BE87DD31D19C}"/>
              </a:ext>
            </a:extLst>
          </p:cNvPr>
          <p:cNvSpPr/>
          <p:nvPr/>
        </p:nvSpPr>
        <p:spPr>
          <a:xfrm>
            <a:off x="0" y="5909680"/>
            <a:ext cx="9144000" cy="89970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Selective Counter-Atomicity vs. </a:t>
            </a:r>
            <a:r>
              <a:rPr lang="en-US" sz="3200" dirty="0" err="1">
                <a:solidFill>
                  <a:schemeClr val="tx1"/>
                </a:solidFill>
              </a:rPr>
              <a:t>ExtendedBus</a:t>
            </a:r>
            <a:endParaRPr lang="en-US" sz="3200" dirty="0">
              <a:solidFill>
                <a:schemeClr val="tx1"/>
              </a:solidFill>
            </a:endParaRPr>
          </a:p>
          <a:p>
            <a:pPr algn="ctr"/>
            <a:r>
              <a:rPr lang="en-US" sz="3200" b="1" dirty="0">
                <a:solidFill>
                  <a:schemeClr val="accent2">
                    <a:lumMod val="75000"/>
                  </a:schemeClr>
                </a:solidFill>
              </a:rPr>
              <a:t>Within 10% slowdown</a:t>
            </a:r>
          </a:p>
        </p:txBody>
      </p:sp>
      <p:sp>
        <p:nvSpPr>
          <p:cNvPr id="25" name="Speech Bubble: Rectangle with Corners Rounded 24">
            <a:extLst>
              <a:ext uri="{FF2B5EF4-FFF2-40B4-BE49-F238E27FC236}">
                <a16:creationId xmlns:a16="http://schemas.microsoft.com/office/drawing/2014/main" id="{D9A3AD7B-8DBB-4A81-96A3-D1FB3B008DE3}"/>
              </a:ext>
            </a:extLst>
          </p:cNvPr>
          <p:cNvSpPr/>
          <p:nvPr/>
        </p:nvSpPr>
        <p:spPr>
          <a:xfrm>
            <a:off x="2514600" y="4863548"/>
            <a:ext cx="3555977" cy="939265"/>
          </a:xfrm>
          <a:prstGeom prst="wedgeRoundRectCallout">
            <a:avLst>
              <a:gd name="adj1" fmla="val 61060"/>
              <a:gd name="adj2" fmla="val 1103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1">
                    <a:lumMod val="75000"/>
                  </a:schemeClr>
                </a:solidFill>
              </a:rPr>
              <a:t>Wider memory bus (72bit vs. 64bit)</a:t>
            </a:r>
          </a:p>
        </p:txBody>
      </p:sp>
      <p:grpSp>
        <p:nvGrpSpPr>
          <p:cNvPr id="10" name="Group 9">
            <a:extLst>
              <a:ext uri="{FF2B5EF4-FFF2-40B4-BE49-F238E27FC236}">
                <a16:creationId xmlns:a16="http://schemas.microsoft.com/office/drawing/2014/main" id="{4EA30B18-6888-4447-A75B-1449CA131F3E}"/>
              </a:ext>
            </a:extLst>
          </p:cNvPr>
          <p:cNvGrpSpPr/>
          <p:nvPr/>
        </p:nvGrpSpPr>
        <p:grpSpPr>
          <a:xfrm>
            <a:off x="3349733" y="2068566"/>
            <a:ext cx="2821857" cy="584775"/>
            <a:chOff x="4860758" y="2099246"/>
            <a:chExt cx="3533338" cy="779700"/>
          </a:xfrm>
        </p:grpSpPr>
        <p:sp>
          <p:nvSpPr>
            <p:cNvPr id="23" name="Arrow: Down 22">
              <a:extLst>
                <a:ext uri="{FF2B5EF4-FFF2-40B4-BE49-F238E27FC236}">
                  <a16:creationId xmlns:a16="http://schemas.microsoft.com/office/drawing/2014/main" id="{ADE845BA-4712-4700-B6AE-CA0E8ACFFC1D}"/>
                </a:ext>
              </a:extLst>
            </p:cNvPr>
            <p:cNvSpPr/>
            <p:nvPr/>
          </p:nvSpPr>
          <p:spPr>
            <a:xfrm>
              <a:off x="4860758" y="2351840"/>
              <a:ext cx="522514" cy="322090"/>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915DEA92-A50F-4972-9D90-F986B1F0AF24}"/>
                </a:ext>
              </a:extLst>
            </p:cNvPr>
            <p:cNvSpPr/>
            <p:nvPr/>
          </p:nvSpPr>
          <p:spPr>
            <a:xfrm>
              <a:off x="5383272" y="2099246"/>
              <a:ext cx="3010824" cy="779700"/>
            </a:xfrm>
            <a:prstGeom prst="rect">
              <a:avLst/>
            </a:prstGeom>
          </p:spPr>
          <p:txBody>
            <a:bodyPr wrap="none">
              <a:spAutoFit/>
            </a:bodyPr>
            <a:lstStyle/>
            <a:p>
              <a:r>
                <a:rPr lang="en-US" sz="3200" b="1" dirty="0">
                  <a:solidFill>
                    <a:schemeClr val="accent2">
                      <a:lumMod val="75000"/>
                    </a:schemeClr>
                  </a:solidFill>
                </a:rPr>
                <a:t>10% Slower </a:t>
              </a:r>
              <a:endParaRPr lang="en-US" sz="3200" dirty="0"/>
            </a:p>
          </p:txBody>
        </p:sp>
      </p:grpSp>
      <p:grpSp>
        <p:nvGrpSpPr>
          <p:cNvPr id="27" name="Group 26">
            <a:extLst>
              <a:ext uri="{FF2B5EF4-FFF2-40B4-BE49-F238E27FC236}">
                <a16:creationId xmlns:a16="http://schemas.microsoft.com/office/drawing/2014/main" id="{CDE3561C-2A5F-4851-BB26-5DBD86584095}"/>
              </a:ext>
            </a:extLst>
          </p:cNvPr>
          <p:cNvGrpSpPr/>
          <p:nvPr/>
        </p:nvGrpSpPr>
        <p:grpSpPr>
          <a:xfrm>
            <a:off x="3349732" y="2063882"/>
            <a:ext cx="2522216" cy="1069367"/>
            <a:chOff x="7222508" y="1907927"/>
            <a:chExt cx="3158149" cy="1425822"/>
          </a:xfrm>
        </p:grpSpPr>
        <p:sp>
          <p:nvSpPr>
            <p:cNvPr id="28" name="Arrow: Down 27">
              <a:extLst>
                <a:ext uri="{FF2B5EF4-FFF2-40B4-BE49-F238E27FC236}">
                  <a16:creationId xmlns:a16="http://schemas.microsoft.com/office/drawing/2014/main" id="{75AB5B99-421F-4DDA-95FE-4E55C26B1E2D}"/>
                </a:ext>
              </a:extLst>
            </p:cNvPr>
            <p:cNvSpPr/>
            <p:nvPr/>
          </p:nvSpPr>
          <p:spPr>
            <a:xfrm rot="10800000">
              <a:off x="7222508" y="2527879"/>
              <a:ext cx="522514" cy="805870"/>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0FF35387-D59B-476E-AABB-2E40F182A1DD}"/>
                </a:ext>
              </a:extLst>
            </p:cNvPr>
            <p:cNvSpPr/>
            <p:nvPr/>
          </p:nvSpPr>
          <p:spPr>
            <a:xfrm>
              <a:off x="7682911" y="1907927"/>
              <a:ext cx="2697746" cy="779700"/>
            </a:xfrm>
            <a:prstGeom prst="rect">
              <a:avLst/>
            </a:prstGeom>
          </p:spPr>
          <p:txBody>
            <a:bodyPr wrap="none">
              <a:spAutoFit/>
            </a:bodyPr>
            <a:lstStyle/>
            <a:p>
              <a:pPr algn="r"/>
              <a:r>
                <a:rPr lang="en-US" sz="3200" b="1" dirty="0">
                  <a:solidFill>
                    <a:schemeClr val="accent2">
                      <a:lumMod val="75000"/>
                    </a:schemeClr>
                  </a:solidFill>
                </a:rPr>
                <a:t>40% Faster</a:t>
              </a:r>
              <a:endParaRPr lang="en-US" sz="3200" dirty="0"/>
            </a:p>
          </p:txBody>
        </p:sp>
      </p:grpSp>
    </p:spTree>
    <p:extLst>
      <p:ext uri="{BB962C8B-B14F-4D97-AF65-F5344CB8AC3E}">
        <p14:creationId xmlns:p14="http://schemas.microsoft.com/office/powerpoint/2010/main" val="329858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 nodeType="withEffect">
                                  <p:stCondLst>
                                    <p:cond delay="0"/>
                                  </p:stCondLst>
                                  <p:childTnLst>
                                    <p:set>
                                      <p:cBhvr>
                                        <p:cTn id="6" dur="1" fill="hold">
                                          <p:stCondLst>
                                            <p:cond delay="0"/>
                                          </p:stCondLst>
                                        </p:cTn>
                                        <p:tgtEl>
                                          <p:spTgt spid="19">
                                            <p:graphicEl>
                                              <a:chart seriesIdx="0" categoryIdx="2" bldStep="ptInSeries"/>
                                            </p:graphicEl>
                                          </p:spTgt>
                                        </p:tgtEl>
                                        <p:attrNameLst>
                                          <p:attrName>style.visibility</p:attrName>
                                        </p:attrNameLst>
                                      </p:cBhvr>
                                      <p:to>
                                        <p:strVal val="hidden"/>
                                      </p:to>
                                    </p:set>
                                  </p:childTnLst>
                                </p:cTn>
                              </p:par>
                              <p:par>
                                <p:cTn id="7" presetID="1" presetClass="exit" presetSubtype="0" fill="hold" grpId="3" nodeType="withEffect">
                                  <p:stCondLst>
                                    <p:cond delay="0"/>
                                  </p:stCondLst>
                                  <p:childTnLst>
                                    <p:set>
                                      <p:cBhvr>
                                        <p:cTn id="8" dur="1" fill="hold">
                                          <p:stCondLst>
                                            <p:cond delay="0"/>
                                          </p:stCondLst>
                                        </p:cTn>
                                        <p:tgtEl>
                                          <p:spTgt spid="19">
                                            <p:graphicEl>
                                              <a:chart seriesIdx="0" categoryIdx="1" bldStep="ptInSeries"/>
                                            </p:graphicEl>
                                          </p:spTgt>
                                        </p:tgtEl>
                                        <p:attrNameLst>
                                          <p:attrName>style.visibility</p:attrName>
                                        </p:attrNameLst>
                                      </p:cBhvr>
                                      <p:to>
                                        <p:strVal val="hidden"/>
                                      </p:to>
                                    </p:set>
                                  </p:childTnLst>
                                </p:cTn>
                              </p:par>
                              <p:par>
                                <p:cTn id="9" presetID="1" presetClass="exit" presetSubtype="0" fill="hold" grpId="3" nodeType="withEffect">
                                  <p:stCondLst>
                                    <p:cond delay="0"/>
                                  </p:stCondLst>
                                  <p:childTnLst>
                                    <p:set>
                                      <p:cBhvr>
                                        <p:cTn id="10" dur="1" fill="hold">
                                          <p:stCondLst>
                                            <p:cond delay="0"/>
                                          </p:stCondLst>
                                        </p:cTn>
                                        <p:tgtEl>
                                          <p:spTgt spid="19">
                                            <p:graphicEl>
                                              <a:chart seriesIdx="0" categoryIdx="0" bldStep="ptInSeries"/>
                                            </p:graphicEl>
                                          </p:spTgt>
                                        </p:tgtEl>
                                        <p:attrNameLst>
                                          <p:attrName>style.visibility</p:attrName>
                                        </p:attrNameLst>
                                      </p:cBhvr>
                                      <p:to>
                                        <p:strVal val="hidden"/>
                                      </p:to>
                                    </p:set>
                                  </p:childTnLst>
                                </p:cTn>
                              </p:par>
                              <p:par>
                                <p:cTn id="11" presetID="1" presetClass="exit" presetSubtype="0" fill="hold" grpId="3" nodeType="withEffect">
                                  <p:stCondLst>
                                    <p:cond delay="0"/>
                                  </p:stCondLst>
                                  <p:childTnLst>
                                    <p:set>
                                      <p:cBhvr>
                                        <p:cTn id="12" dur="1" fill="hold">
                                          <p:stCondLst>
                                            <p:cond delay="0"/>
                                          </p:stCondLst>
                                        </p:cTn>
                                        <p:tgtEl>
                                          <p:spTgt spid="19">
                                            <p:graphicEl>
                                              <a:chart seriesIdx="-3" categoryIdx="-3" bldStep="gridLegend"/>
                                            </p:graphic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graphicEl>
                                              <a:chart seriesIdx="-3" categoryIdx="-3" bldStep="gridLegen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graphicEl>
                                              <a:chart seriesIdx="0" categoryIdx="0" bldStep="ptIn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graphicEl>
                                              <a:chart seriesIdx="0" categoryIdx="1" bldStep="ptInSeries"/>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2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9">
                                            <p:graphicEl>
                                              <a:chart seriesIdx="0" categoryIdx="2" bldStep="ptInSeries"/>
                                            </p:graphicEl>
                                          </p:spTgt>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19">
                                            <p:graphicEl>
                                              <a:chart seriesIdx="0" categoryIdx="1" bldStep="ptInSeries"/>
                                            </p:graphicEl>
                                          </p:spTgt>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19">
                                            <p:graphicEl>
                                              <a:chart seriesIdx="0" categoryIdx="0" bldStep="ptInSeries"/>
                                            </p:graphicEl>
                                          </p:spTgt>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19">
                                            <p:graphicEl>
                                              <a:chart seriesIdx="-3" categoryIdx="-3" bldStep="gridLegend"/>
                                            </p:graphicEl>
                                          </p:spTgt>
                                        </p:tgtEl>
                                        <p:attrNameLst>
                                          <p:attrName>style.visibility</p:attrName>
                                        </p:attrNameLst>
                                      </p:cBhvr>
                                      <p:to>
                                        <p:strVal val="hidden"/>
                                      </p:to>
                                    </p:set>
                                  </p:childTnLst>
                                </p:cTn>
                              </p:par>
                              <p:par>
                                <p:cTn id="42" presetID="1" presetClass="entr" presetSubtype="0" fill="hold" grpId="1" nodeType="withEffect">
                                  <p:stCondLst>
                                    <p:cond delay="0"/>
                                  </p:stCondLst>
                                  <p:childTnLst>
                                    <p:set>
                                      <p:cBhvr>
                                        <p:cTn id="43" dur="1" fill="hold">
                                          <p:stCondLst>
                                            <p:cond delay="0"/>
                                          </p:stCondLst>
                                        </p:cTn>
                                        <p:tgtEl>
                                          <p:spTgt spid="19">
                                            <p:graphicEl>
                                              <a:chart seriesIdx="-3" categoryIdx="-3" bldStep="gridLegend"/>
                                            </p:graphicEl>
                                          </p:spTgt>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19">
                                            <p:graphicEl>
                                              <a:chart seriesIdx="0" categoryIdx="0" bldStep="ptInSeries"/>
                                            </p:graphicEl>
                                          </p:spTgt>
                                        </p:tgtEl>
                                        <p:attrNameLst>
                                          <p:attrName>style.visibility</p:attrName>
                                        </p:attrNameLst>
                                      </p:cBhvr>
                                      <p:to>
                                        <p:strVal val="visible"/>
                                      </p:to>
                                    </p:set>
                                  </p:childTnLst>
                                </p:cTn>
                              </p:par>
                              <p:par>
                                <p:cTn id="46" presetID="1" presetClass="entr" presetSubtype="0" fill="hold" grpId="1" nodeType="withEffect">
                                  <p:stCondLst>
                                    <p:cond delay="0"/>
                                  </p:stCondLst>
                                  <p:childTnLst>
                                    <p:set>
                                      <p:cBhvr>
                                        <p:cTn id="47" dur="1" fill="hold">
                                          <p:stCondLst>
                                            <p:cond delay="0"/>
                                          </p:stCondLst>
                                        </p:cTn>
                                        <p:tgtEl>
                                          <p:spTgt spid="19">
                                            <p:graphicEl>
                                              <a:chart seriesIdx="0" categoryIdx="2" bldStep="ptInSeries"/>
                                            </p:graphic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Chart bld="seriesEl"/>
        </p:bldSub>
      </p:bldGraphic>
      <p:bldGraphic spid="19" grpId="1" uiExpand="1">
        <p:bldSub>
          <a:bldChart bld="seriesEl"/>
        </p:bldSub>
      </p:bldGraphic>
      <p:bldGraphic spid="19" grpId="2" uiExpand="1">
        <p:bldSub>
          <a:bldChart bld="seriesEl"/>
        </p:bldSub>
      </p:bldGraphic>
      <p:bldGraphic spid="19" grpId="3" uiExpand="1">
        <p:bldSub>
          <a:bldChart bld="seriesEl"/>
        </p:bldSub>
      </p:bldGraphic>
      <p:bldP spid="16" grpId="0" animBg="1"/>
      <p:bldP spid="16" grpId="1" animBg="1"/>
      <p:bldP spid="24" grpId="0" animBg="1"/>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882FD2-754E-416F-8F46-0AC7DD1667BE}"/>
              </a:ext>
            </a:extLst>
          </p:cNvPr>
          <p:cNvSpPr>
            <a:spLocks noGrp="1"/>
          </p:cNvSpPr>
          <p:nvPr>
            <p:ph type="title"/>
          </p:nvPr>
        </p:nvSpPr>
        <p:spPr>
          <a:xfrm>
            <a:off x="628650" y="328306"/>
            <a:ext cx="7886700" cy="994172"/>
          </a:xfrm>
        </p:spPr>
        <p:txBody>
          <a:bodyPr>
            <a:normAutofit fontScale="90000"/>
          </a:bodyPr>
          <a:lstStyle/>
          <a:p>
            <a:r>
              <a:rPr lang="en-US" b="1" dirty="0"/>
              <a:t>EVALUATION</a:t>
            </a:r>
            <a:br>
              <a:rPr lang="en-US" sz="3600" b="1" dirty="0"/>
            </a:br>
            <a:r>
              <a:rPr lang="en-US" sz="4000" b="1" dirty="0">
                <a:solidFill>
                  <a:schemeClr val="accent1">
                    <a:lumMod val="75000"/>
                  </a:schemeClr>
                </a:solidFill>
              </a:rPr>
              <a:t>VARIABLE TRANSACTION SIZE</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F43A8C4E-95EA-44E7-AA51-623ABC24BB6F}"/>
              </a:ext>
            </a:extLst>
          </p:cNvPr>
          <p:cNvSpPr>
            <a:spLocks noGrp="1"/>
          </p:cNvSpPr>
          <p:nvPr>
            <p:ph type="sldNum" sz="quarter" idx="12"/>
          </p:nvPr>
        </p:nvSpPr>
        <p:spPr/>
        <p:txBody>
          <a:bodyPr/>
          <a:lstStyle/>
          <a:p>
            <a:fld id="{330EA680-D336-4FF7-8B7A-9848BB0A1C32}" type="slidenum">
              <a:rPr lang="en-US" smtClean="0"/>
              <a:t>39</a:t>
            </a:fld>
            <a:endParaRPr lang="en-US" dirty="0"/>
          </a:p>
        </p:txBody>
      </p:sp>
      <p:graphicFrame>
        <p:nvGraphicFramePr>
          <p:cNvPr id="6" name="Chart 5">
            <a:extLst>
              <a:ext uri="{FF2B5EF4-FFF2-40B4-BE49-F238E27FC236}">
                <a16:creationId xmlns:a16="http://schemas.microsoft.com/office/drawing/2014/main" id="{C9C6EA12-6B8E-4332-9E38-46225D34CEBE}"/>
              </a:ext>
            </a:extLst>
          </p:cNvPr>
          <p:cNvGraphicFramePr>
            <a:graphicFrameLocks/>
          </p:cNvGraphicFramePr>
          <p:nvPr>
            <p:extLst>
              <p:ext uri="{D42A27DB-BD31-4B8C-83A1-F6EECF244321}">
                <p14:modId xmlns:p14="http://schemas.microsoft.com/office/powerpoint/2010/main" val="3245378889"/>
              </p:ext>
            </p:extLst>
          </p:nvPr>
        </p:nvGraphicFramePr>
        <p:xfrm>
          <a:off x="628649" y="2051331"/>
          <a:ext cx="7886700" cy="3912334"/>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Down 1">
            <a:extLst>
              <a:ext uri="{FF2B5EF4-FFF2-40B4-BE49-F238E27FC236}">
                <a16:creationId xmlns:a16="http://schemas.microsoft.com/office/drawing/2014/main" id="{770215CC-CF16-4FBB-B122-2975727E15D3}"/>
              </a:ext>
            </a:extLst>
          </p:cNvPr>
          <p:cNvSpPr/>
          <p:nvPr/>
        </p:nvSpPr>
        <p:spPr>
          <a:xfrm>
            <a:off x="6863305" y="2973355"/>
            <a:ext cx="651760" cy="1399833"/>
          </a:xfrm>
          <a:prstGeom prst="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6D9A98EC-D91F-401B-AEE3-99C13A15CC9A}"/>
              </a:ext>
            </a:extLst>
          </p:cNvPr>
          <p:cNvSpPr txBox="1"/>
          <p:nvPr/>
        </p:nvSpPr>
        <p:spPr>
          <a:xfrm>
            <a:off x="7486650" y="2729518"/>
            <a:ext cx="1155201" cy="584775"/>
          </a:xfrm>
          <a:prstGeom prst="rect">
            <a:avLst/>
          </a:prstGeom>
          <a:noFill/>
        </p:spPr>
        <p:txBody>
          <a:bodyPr wrap="square" rtlCol="0">
            <a:spAutoFit/>
          </a:bodyPr>
          <a:lstStyle/>
          <a:p>
            <a:r>
              <a:rPr lang="en-US" sz="3200" b="1" dirty="0">
                <a:solidFill>
                  <a:schemeClr val="accent2">
                    <a:lumMod val="75000"/>
                  </a:schemeClr>
                </a:solidFill>
              </a:rPr>
              <a:t>7.7% </a:t>
            </a:r>
          </a:p>
        </p:txBody>
      </p:sp>
      <p:sp>
        <p:nvSpPr>
          <p:cNvPr id="7" name="TextBox 6">
            <a:extLst>
              <a:ext uri="{FF2B5EF4-FFF2-40B4-BE49-F238E27FC236}">
                <a16:creationId xmlns:a16="http://schemas.microsoft.com/office/drawing/2014/main" id="{7CDF828B-E3BF-4060-8B2C-907770A42AB9}"/>
              </a:ext>
            </a:extLst>
          </p:cNvPr>
          <p:cNvSpPr txBox="1"/>
          <p:nvPr/>
        </p:nvSpPr>
        <p:spPr>
          <a:xfrm>
            <a:off x="7541676" y="4008505"/>
            <a:ext cx="1270697" cy="584775"/>
          </a:xfrm>
          <a:prstGeom prst="rect">
            <a:avLst/>
          </a:prstGeom>
          <a:noFill/>
        </p:spPr>
        <p:txBody>
          <a:bodyPr wrap="square" rtlCol="0">
            <a:spAutoFit/>
          </a:bodyPr>
          <a:lstStyle/>
          <a:p>
            <a:r>
              <a:rPr lang="en-US" sz="3200" b="1" dirty="0">
                <a:solidFill>
                  <a:schemeClr val="accent2">
                    <a:lumMod val="75000"/>
                  </a:schemeClr>
                </a:solidFill>
              </a:rPr>
              <a:t>&lt; 1% </a:t>
            </a:r>
          </a:p>
        </p:txBody>
      </p:sp>
      <p:sp>
        <p:nvSpPr>
          <p:cNvPr id="11" name="Rectangle: Rounded Corners 10">
            <a:extLst>
              <a:ext uri="{FF2B5EF4-FFF2-40B4-BE49-F238E27FC236}">
                <a16:creationId xmlns:a16="http://schemas.microsoft.com/office/drawing/2014/main" id="{6D3B396D-0AD8-48A9-BCEA-EED85322C9A7}"/>
              </a:ext>
            </a:extLst>
          </p:cNvPr>
          <p:cNvSpPr/>
          <p:nvPr/>
        </p:nvSpPr>
        <p:spPr>
          <a:xfrm>
            <a:off x="0" y="1439815"/>
            <a:ext cx="9144000" cy="59279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accent2">
                  <a:lumMod val="75000"/>
                </a:schemeClr>
              </a:solidFill>
            </a:endParaRPr>
          </a:p>
        </p:txBody>
      </p:sp>
      <p:sp>
        <p:nvSpPr>
          <p:cNvPr id="12" name="Rectangle: Rounded Corners 11">
            <a:extLst>
              <a:ext uri="{FF2B5EF4-FFF2-40B4-BE49-F238E27FC236}">
                <a16:creationId xmlns:a16="http://schemas.microsoft.com/office/drawing/2014/main" id="{B73F0A44-C2CA-433F-9F9A-8101C0340FD0}"/>
              </a:ext>
            </a:extLst>
          </p:cNvPr>
          <p:cNvSpPr/>
          <p:nvPr/>
        </p:nvSpPr>
        <p:spPr>
          <a:xfrm>
            <a:off x="9330" y="5779305"/>
            <a:ext cx="9143999" cy="1037526"/>
          </a:xfrm>
          <a:prstGeom prst="roundRect">
            <a:avLst>
              <a:gd name="adj" fmla="val 144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Selective counter-atomicity has </a:t>
            </a:r>
            <a:r>
              <a:rPr lang="en-US" sz="3200" b="1" dirty="0">
                <a:solidFill>
                  <a:schemeClr val="accent2">
                    <a:lumMod val="75000"/>
                  </a:schemeClr>
                </a:solidFill>
              </a:rPr>
              <a:t>negligible overhead </a:t>
            </a:r>
            <a:r>
              <a:rPr lang="en-US" sz="3200" b="1" dirty="0">
                <a:solidFill>
                  <a:schemeClr val="accent1">
                    <a:lumMod val="75000"/>
                  </a:schemeClr>
                </a:solidFill>
              </a:rPr>
              <a:t>if manipulating </a:t>
            </a:r>
            <a:r>
              <a:rPr lang="en-US" sz="3200" b="1" dirty="0">
                <a:solidFill>
                  <a:schemeClr val="accent2">
                    <a:lumMod val="75000"/>
                  </a:schemeClr>
                </a:solidFill>
              </a:rPr>
              <a:t>large dataset</a:t>
            </a:r>
            <a:r>
              <a:rPr lang="en-US" sz="3200" b="1" dirty="0">
                <a:solidFill>
                  <a:schemeClr val="accent1">
                    <a:lumMod val="75000"/>
                  </a:schemeClr>
                </a:solidFill>
              </a:rPr>
              <a:t> during transaction</a:t>
            </a:r>
          </a:p>
        </p:txBody>
      </p:sp>
      <p:sp>
        <p:nvSpPr>
          <p:cNvPr id="8" name="Rectangle 7">
            <a:extLst>
              <a:ext uri="{FF2B5EF4-FFF2-40B4-BE49-F238E27FC236}">
                <a16:creationId xmlns:a16="http://schemas.microsoft.com/office/drawing/2014/main" id="{B8EC1A9F-E803-4CC4-9C45-FEB359C2EA47}"/>
              </a:ext>
            </a:extLst>
          </p:cNvPr>
          <p:cNvSpPr/>
          <p:nvPr/>
        </p:nvSpPr>
        <p:spPr>
          <a:xfrm>
            <a:off x="-83976" y="1451054"/>
            <a:ext cx="9311951" cy="584775"/>
          </a:xfrm>
          <a:prstGeom prst="rect">
            <a:avLst/>
          </a:prstGeom>
        </p:spPr>
        <p:txBody>
          <a:bodyPr wrap="square">
            <a:spAutoFit/>
          </a:bodyPr>
          <a:lstStyle/>
          <a:p>
            <a:pPr algn="ctr"/>
            <a:r>
              <a:rPr lang="en-US" sz="3200" dirty="0"/>
              <a:t>As transaction size </a:t>
            </a:r>
            <a:r>
              <a:rPr lang="en-US" sz="3200" b="1" dirty="0">
                <a:solidFill>
                  <a:schemeClr val="accent2">
                    <a:lumMod val="75000"/>
                  </a:schemeClr>
                </a:solidFill>
              </a:rPr>
              <a:t>increase, </a:t>
            </a:r>
            <a:r>
              <a:rPr lang="en-US" sz="3200" dirty="0"/>
              <a:t>overhead of SCA </a:t>
            </a:r>
            <a:r>
              <a:rPr lang="en-US" sz="3200" b="1" dirty="0">
                <a:solidFill>
                  <a:schemeClr val="accent2">
                    <a:lumMod val="75000"/>
                  </a:schemeClr>
                </a:solidFill>
              </a:rPr>
              <a:t>decrease</a:t>
            </a:r>
          </a:p>
        </p:txBody>
      </p:sp>
    </p:spTree>
    <p:extLst>
      <p:ext uri="{BB962C8B-B14F-4D97-AF65-F5344CB8AC3E}">
        <p14:creationId xmlns:p14="http://schemas.microsoft.com/office/powerpoint/2010/main" val="1345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22" presetClass="entr" presetSubtype="1"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1" grpId="0" animBg="1"/>
      <p:bldP spid="12"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297D-313F-6642-A421-6B3DE15AC2A1}"/>
              </a:ext>
            </a:extLst>
          </p:cNvPr>
          <p:cNvSpPr>
            <a:spLocks noGrp="1"/>
          </p:cNvSpPr>
          <p:nvPr>
            <p:ph type="title"/>
          </p:nvPr>
        </p:nvSpPr>
        <p:spPr/>
        <p:txBody>
          <a:bodyPr>
            <a:normAutofit/>
          </a:bodyPr>
          <a:lstStyle/>
          <a:p>
            <a:r>
              <a:rPr lang="en-US" sz="4000" b="1" dirty="0"/>
              <a:t>REQUIREMENT II</a:t>
            </a:r>
            <a:br>
              <a:rPr lang="en-US" sz="3600" b="1" dirty="0"/>
            </a:br>
            <a:r>
              <a:rPr lang="en-US" sz="3600" b="1" dirty="0">
                <a:solidFill>
                  <a:schemeClr val="accent1">
                    <a:lumMod val="75000"/>
                  </a:schemeClr>
                </a:solidFill>
              </a:rPr>
              <a:t>NVMM ENCRYPTION</a:t>
            </a:r>
          </a:p>
        </p:txBody>
      </p:sp>
      <p:sp>
        <p:nvSpPr>
          <p:cNvPr id="13" name="Slide Number Placeholder 12">
            <a:extLst>
              <a:ext uri="{FF2B5EF4-FFF2-40B4-BE49-F238E27FC236}">
                <a16:creationId xmlns:a16="http://schemas.microsoft.com/office/drawing/2014/main" id="{E6E6A448-9F1A-3E4E-9AE2-6D2439161C46}"/>
              </a:ext>
            </a:extLst>
          </p:cNvPr>
          <p:cNvSpPr>
            <a:spLocks noGrp="1"/>
          </p:cNvSpPr>
          <p:nvPr>
            <p:ph type="sldNum" sz="quarter" idx="12"/>
          </p:nvPr>
        </p:nvSpPr>
        <p:spPr/>
        <p:txBody>
          <a:bodyPr/>
          <a:lstStyle/>
          <a:p>
            <a:fld id="{330EA680-D336-4FF7-8B7A-9848BB0A1C32}" type="slidenum">
              <a:rPr lang="en-US" smtClean="0"/>
              <a:t>4</a:t>
            </a:fld>
            <a:endParaRPr lang="en-US" dirty="0"/>
          </a:p>
        </p:txBody>
      </p:sp>
      <p:grpSp>
        <p:nvGrpSpPr>
          <p:cNvPr id="10" name="Group 9">
            <a:extLst>
              <a:ext uri="{FF2B5EF4-FFF2-40B4-BE49-F238E27FC236}">
                <a16:creationId xmlns:a16="http://schemas.microsoft.com/office/drawing/2014/main" id="{2D5BE60A-C409-BE42-BDD0-77C617A83BB6}"/>
              </a:ext>
            </a:extLst>
          </p:cNvPr>
          <p:cNvGrpSpPr/>
          <p:nvPr/>
        </p:nvGrpSpPr>
        <p:grpSpPr>
          <a:xfrm>
            <a:off x="628650" y="3583676"/>
            <a:ext cx="4953748" cy="1181208"/>
            <a:chOff x="3117969" y="4567004"/>
            <a:chExt cx="6604997" cy="1574944"/>
          </a:xfrm>
        </p:grpSpPr>
        <p:pic>
          <p:nvPicPr>
            <p:cNvPr id="6" name="Picture 5">
              <a:extLst>
                <a:ext uri="{FF2B5EF4-FFF2-40B4-BE49-F238E27FC236}">
                  <a16:creationId xmlns:a16="http://schemas.microsoft.com/office/drawing/2014/main" id="{8B8873A0-9D76-C240-A0FF-8CC3B6F73E9F}"/>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117969" y="4567004"/>
              <a:ext cx="6604997" cy="1574944"/>
            </a:xfrm>
            <a:prstGeom prst="rect">
              <a:avLst/>
            </a:prstGeom>
          </p:spPr>
        </p:pic>
        <p:sp>
          <p:nvSpPr>
            <p:cNvPr id="7" name="Rectangle 6">
              <a:extLst>
                <a:ext uri="{FF2B5EF4-FFF2-40B4-BE49-F238E27FC236}">
                  <a16:creationId xmlns:a16="http://schemas.microsoft.com/office/drawing/2014/main" id="{9D614ED4-3096-FE44-B2BF-D6A3C2528235}"/>
                </a:ext>
              </a:extLst>
            </p:cNvPr>
            <p:cNvSpPr/>
            <p:nvPr/>
          </p:nvSpPr>
          <p:spPr>
            <a:xfrm>
              <a:off x="3260748" y="4846644"/>
              <a:ext cx="6319438" cy="1046440"/>
            </a:xfrm>
            <a:prstGeom prst="rect">
              <a:avLst/>
            </a:prstGeom>
          </p:spPr>
          <p:txBody>
            <a:bodyPr wrap="square">
              <a:spAutoFit/>
            </a:bodyPr>
            <a:lstStyle/>
            <a:p>
              <a:pPr algn="ctr"/>
              <a:r>
                <a:rPr lang="en-US" sz="4500" b="1" dirty="0">
                  <a:solidFill>
                    <a:schemeClr val="bg1"/>
                  </a:solidFill>
                </a:rPr>
                <a:t>NVMM</a:t>
              </a:r>
            </a:p>
          </p:txBody>
        </p:sp>
      </p:grpSp>
      <p:sp>
        <p:nvSpPr>
          <p:cNvPr id="15" name="Rounded Rectangular Callout 14">
            <a:extLst>
              <a:ext uri="{FF2B5EF4-FFF2-40B4-BE49-F238E27FC236}">
                <a16:creationId xmlns:a16="http://schemas.microsoft.com/office/drawing/2014/main" id="{408BBF49-2FD0-6847-8F3D-895923E238D0}"/>
              </a:ext>
            </a:extLst>
          </p:cNvPr>
          <p:cNvSpPr/>
          <p:nvPr/>
        </p:nvSpPr>
        <p:spPr>
          <a:xfrm>
            <a:off x="2843659" y="2323560"/>
            <a:ext cx="3614291" cy="1097106"/>
          </a:xfrm>
          <a:prstGeom prst="wedgeRoundRectCallout">
            <a:avLst>
              <a:gd name="adj1" fmla="val -41678"/>
              <a:gd name="adj2" fmla="val 9201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rPr>
              <a:t>username: admin</a:t>
            </a:r>
          </a:p>
          <a:p>
            <a:r>
              <a:rPr lang="en-US" sz="3200" b="1" dirty="0">
                <a:solidFill>
                  <a:srgbClr val="FF0000"/>
                </a:solidFill>
              </a:rPr>
              <a:t>password: </a:t>
            </a:r>
            <a:r>
              <a:rPr lang="en-US" sz="3200" b="1" dirty="0" err="1">
                <a:solidFill>
                  <a:srgbClr val="FF0000"/>
                </a:solidFill>
              </a:rPr>
              <a:t>pwd</a:t>
            </a:r>
            <a:endParaRPr lang="en-US" sz="3200" b="1" dirty="0">
              <a:solidFill>
                <a:srgbClr val="FF0000"/>
              </a:solidFill>
            </a:endParaRPr>
          </a:p>
        </p:txBody>
      </p:sp>
      <p:sp>
        <p:nvSpPr>
          <p:cNvPr id="20" name="Rounded Rectangle 19">
            <a:extLst>
              <a:ext uri="{FF2B5EF4-FFF2-40B4-BE49-F238E27FC236}">
                <a16:creationId xmlns:a16="http://schemas.microsoft.com/office/drawing/2014/main" id="{4B7C12D0-4B49-5C4F-9410-042A6D172996}"/>
              </a:ext>
            </a:extLst>
          </p:cNvPr>
          <p:cNvSpPr/>
          <p:nvPr/>
        </p:nvSpPr>
        <p:spPr>
          <a:xfrm>
            <a:off x="1" y="5231543"/>
            <a:ext cx="9143999" cy="66152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500" b="1" dirty="0">
                <a:solidFill>
                  <a:schemeClr val="accent6">
                    <a:lumMod val="75000"/>
                  </a:schemeClr>
                </a:solidFill>
              </a:rPr>
              <a:t>Durable</a:t>
            </a:r>
          </a:p>
        </p:txBody>
      </p:sp>
      <p:sp>
        <p:nvSpPr>
          <p:cNvPr id="12" name="TextBox 11">
            <a:extLst>
              <a:ext uri="{FF2B5EF4-FFF2-40B4-BE49-F238E27FC236}">
                <a16:creationId xmlns:a16="http://schemas.microsoft.com/office/drawing/2014/main" id="{BBD31CE4-97A5-3D4B-945E-818ECCBD925B}"/>
              </a:ext>
            </a:extLst>
          </p:cNvPr>
          <p:cNvSpPr txBox="1"/>
          <p:nvPr/>
        </p:nvSpPr>
        <p:spPr>
          <a:xfrm>
            <a:off x="2109473" y="5169888"/>
            <a:ext cx="4925054" cy="784830"/>
          </a:xfrm>
          <a:prstGeom prst="rect">
            <a:avLst/>
          </a:prstGeom>
          <a:noFill/>
        </p:spPr>
        <p:txBody>
          <a:bodyPr wrap="square" rtlCol="0">
            <a:spAutoFit/>
          </a:bodyPr>
          <a:lstStyle/>
          <a:p>
            <a:pPr algn="ctr"/>
            <a:r>
              <a:rPr lang="en-US" sz="4500" b="1" dirty="0">
                <a:solidFill>
                  <a:srgbClr val="FF0000"/>
                </a:solidFill>
              </a:rPr>
              <a:t>Security Problem!</a:t>
            </a:r>
          </a:p>
        </p:txBody>
      </p:sp>
      <p:grpSp>
        <p:nvGrpSpPr>
          <p:cNvPr id="27" name="Group 26">
            <a:extLst>
              <a:ext uri="{FF2B5EF4-FFF2-40B4-BE49-F238E27FC236}">
                <a16:creationId xmlns:a16="http://schemas.microsoft.com/office/drawing/2014/main" id="{45EBA0FF-73A9-B34F-BF5A-5CC8F36BA109}"/>
              </a:ext>
            </a:extLst>
          </p:cNvPr>
          <p:cNvGrpSpPr/>
          <p:nvPr/>
        </p:nvGrpSpPr>
        <p:grpSpPr>
          <a:xfrm>
            <a:off x="3669997" y="1860546"/>
            <a:ext cx="3051476" cy="3051476"/>
            <a:chOff x="3696079" y="2492274"/>
            <a:chExt cx="4068634" cy="4068634"/>
          </a:xfrm>
        </p:grpSpPr>
        <p:pic>
          <p:nvPicPr>
            <p:cNvPr id="25" name="Picture 24">
              <a:extLst>
                <a:ext uri="{FF2B5EF4-FFF2-40B4-BE49-F238E27FC236}">
                  <a16:creationId xmlns:a16="http://schemas.microsoft.com/office/drawing/2014/main" id="{0F12BF7D-E180-2043-AAF5-52CA903E3C06}"/>
                </a:ext>
              </a:extLst>
            </p:cNvPr>
            <p:cNvPicPr>
              <a:picLocks noChangeAspect="1"/>
            </p:cNvPicPr>
            <p:nvPr/>
          </p:nvPicPr>
          <p:blipFill>
            <a:blip r:embed="rId4">
              <a:duotone>
                <a:schemeClr val="accent4">
                  <a:shade val="45000"/>
                  <a:satMod val="135000"/>
                </a:schemeClr>
                <a:prstClr val="white"/>
              </a:duotone>
            </a:blip>
            <a:stretch>
              <a:fillRect/>
            </a:stretch>
          </p:blipFill>
          <p:spPr>
            <a:xfrm>
              <a:off x="3696079" y="2492274"/>
              <a:ext cx="4068634" cy="4068634"/>
            </a:xfrm>
            <a:prstGeom prst="rect">
              <a:avLst/>
            </a:prstGeom>
          </p:spPr>
        </p:pic>
        <p:sp>
          <p:nvSpPr>
            <p:cNvPr id="26" name="TextBox 25">
              <a:extLst>
                <a:ext uri="{FF2B5EF4-FFF2-40B4-BE49-F238E27FC236}">
                  <a16:creationId xmlns:a16="http://schemas.microsoft.com/office/drawing/2014/main" id="{E5A5036A-8D8B-D641-AD4F-7DB1280713AF}"/>
                </a:ext>
              </a:extLst>
            </p:cNvPr>
            <p:cNvSpPr txBox="1"/>
            <p:nvPr/>
          </p:nvSpPr>
          <p:spPr>
            <a:xfrm>
              <a:off x="4266483" y="4281604"/>
              <a:ext cx="2991574" cy="861775"/>
            </a:xfrm>
            <a:prstGeom prst="rect">
              <a:avLst/>
            </a:prstGeom>
            <a:noFill/>
          </p:spPr>
          <p:txBody>
            <a:bodyPr wrap="square" rtlCol="0">
              <a:spAutoFit/>
            </a:bodyPr>
            <a:lstStyle/>
            <a:p>
              <a:pPr algn="ctr"/>
              <a:r>
                <a:rPr lang="en-US" sz="3600" b="1" dirty="0"/>
                <a:t>Encryption</a:t>
              </a:r>
            </a:p>
          </p:txBody>
        </p:sp>
      </p:grpSp>
      <p:grpSp>
        <p:nvGrpSpPr>
          <p:cNvPr id="30" name="Group 29">
            <a:extLst>
              <a:ext uri="{FF2B5EF4-FFF2-40B4-BE49-F238E27FC236}">
                <a16:creationId xmlns:a16="http://schemas.microsoft.com/office/drawing/2014/main" id="{9FDB03B0-510B-7245-80D5-17CA9182C857}"/>
              </a:ext>
            </a:extLst>
          </p:cNvPr>
          <p:cNvGrpSpPr/>
          <p:nvPr/>
        </p:nvGrpSpPr>
        <p:grpSpPr>
          <a:xfrm>
            <a:off x="6300342" y="2130499"/>
            <a:ext cx="2593939" cy="2869532"/>
            <a:chOff x="8554821" y="1631880"/>
            <a:chExt cx="3702283" cy="3702283"/>
          </a:xfrm>
        </p:grpSpPr>
        <p:pic>
          <p:nvPicPr>
            <p:cNvPr id="4" name="Picture 3">
              <a:extLst>
                <a:ext uri="{FF2B5EF4-FFF2-40B4-BE49-F238E27FC236}">
                  <a16:creationId xmlns:a16="http://schemas.microsoft.com/office/drawing/2014/main" id="{A9DE8909-FAEA-C34E-AB4B-CBB28444A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4821" y="1631880"/>
              <a:ext cx="3702283" cy="3702283"/>
            </a:xfrm>
            <a:prstGeom prst="rect">
              <a:avLst/>
            </a:prstGeom>
          </p:spPr>
        </p:pic>
        <p:sp>
          <p:nvSpPr>
            <p:cNvPr id="29" name="TextBox 28">
              <a:extLst>
                <a:ext uri="{FF2B5EF4-FFF2-40B4-BE49-F238E27FC236}">
                  <a16:creationId xmlns:a16="http://schemas.microsoft.com/office/drawing/2014/main" id="{BB4E03D6-EABB-3449-854C-81D52A180127}"/>
                </a:ext>
              </a:extLst>
            </p:cNvPr>
            <p:cNvSpPr txBox="1"/>
            <p:nvPr/>
          </p:nvSpPr>
          <p:spPr>
            <a:xfrm>
              <a:off x="8930943" y="4124107"/>
              <a:ext cx="2991575" cy="833899"/>
            </a:xfrm>
            <a:prstGeom prst="rect">
              <a:avLst/>
            </a:prstGeom>
            <a:noFill/>
          </p:spPr>
          <p:txBody>
            <a:bodyPr wrap="square" rtlCol="0">
              <a:spAutoFit/>
            </a:bodyPr>
            <a:lstStyle/>
            <a:p>
              <a:pPr algn="ctr"/>
              <a:r>
                <a:rPr lang="en-US" sz="3600" b="1" dirty="0">
                  <a:solidFill>
                    <a:schemeClr val="bg1"/>
                  </a:solidFill>
                </a:rPr>
                <a:t>Attacker</a:t>
              </a:r>
            </a:p>
          </p:txBody>
        </p:sp>
      </p:grpSp>
    </p:spTree>
    <p:extLst>
      <p:ext uri="{BB962C8B-B14F-4D97-AF65-F5344CB8AC3E}">
        <p14:creationId xmlns:p14="http://schemas.microsoft.com/office/powerpoint/2010/main" val="16204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E8D3-5C47-424B-9510-30C4BDB8769A}"/>
              </a:ext>
            </a:extLst>
          </p:cNvPr>
          <p:cNvSpPr>
            <a:spLocks noGrp="1"/>
          </p:cNvSpPr>
          <p:nvPr>
            <p:ph type="title"/>
          </p:nvPr>
        </p:nvSpPr>
        <p:spPr>
          <a:xfrm>
            <a:off x="198941" y="251555"/>
            <a:ext cx="7886700" cy="994172"/>
          </a:xfrm>
        </p:spPr>
        <p:txBody>
          <a:bodyPr>
            <a:normAutofit/>
          </a:bodyPr>
          <a:lstStyle/>
          <a:p>
            <a:r>
              <a:rPr lang="en-US" sz="4000" b="1" dirty="0"/>
              <a:t>SUMMARY</a:t>
            </a:r>
            <a:endParaRPr lang="en-US" sz="3600" b="1" dirty="0"/>
          </a:p>
        </p:txBody>
      </p:sp>
      <p:sp>
        <p:nvSpPr>
          <p:cNvPr id="3" name="Content Placeholder 2">
            <a:extLst>
              <a:ext uri="{FF2B5EF4-FFF2-40B4-BE49-F238E27FC236}">
                <a16:creationId xmlns:a16="http://schemas.microsoft.com/office/drawing/2014/main" id="{623FF9D7-46EC-244A-8246-A0754DDA9B73}"/>
              </a:ext>
            </a:extLst>
          </p:cNvPr>
          <p:cNvSpPr>
            <a:spLocks noGrp="1"/>
          </p:cNvSpPr>
          <p:nvPr>
            <p:ph idx="1"/>
          </p:nvPr>
        </p:nvSpPr>
        <p:spPr>
          <a:xfrm>
            <a:off x="0" y="1185166"/>
            <a:ext cx="9169184" cy="4943491"/>
          </a:xfrm>
        </p:spPr>
        <p:txBody>
          <a:bodyPr>
            <a:noAutofit/>
          </a:bodyPr>
          <a:lstStyle/>
          <a:p>
            <a:pPr marL="0" indent="0">
              <a:spcBef>
                <a:spcPts val="0"/>
              </a:spcBef>
              <a:buNone/>
            </a:pPr>
            <a:r>
              <a:rPr lang="en-US" sz="3000" dirty="0">
                <a:solidFill>
                  <a:schemeClr val="accent5">
                    <a:lumMod val="75000"/>
                  </a:schemeClr>
                </a:solidFill>
              </a:rPr>
              <a:t>		</a:t>
            </a:r>
          </a:p>
          <a:p>
            <a:pPr marL="0" indent="0">
              <a:spcBef>
                <a:spcPts val="0"/>
              </a:spcBef>
              <a:buNone/>
            </a:pPr>
            <a:r>
              <a:rPr lang="en-US" sz="3000" dirty="0">
                <a:solidFill>
                  <a:schemeClr val="accent1">
                    <a:lumMod val="75000"/>
                  </a:schemeClr>
                </a:solidFill>
              </a:rPr>
              <a:t>Existing</a:t>
            </a:r>
            <a:r>
              <a:rPr lang="en-US" sz="3000" dirty="0">
                <a:solidFill>
                  <a:schemeClr val="accent5">
                    <a:lumMod val="75000"/>
                  </a:schemeClr>
                </a:solidFill>
              </a:rPr>
              <a:t> </a:t>
            </a:r>
            <a:r>
              <a:rPr lang="en-US" sz="3000" b="1" dirty="0">
                <a:solidFill>
                  <a:schemeClr val="accent2">
                    <a:lumMod val="75000"/>
                  </a:schemeClr>
                </a:solidFill>
              </a:rPr>
              <a:t>crash consistency </a:t>
            </a:r>
            <a:r>
              <a:rPr lang="en-US" sz="3000" dirty="0">
                <a:solidFill>
                  <a:schemeClr val="accent1">
                    <a:lumMod val="75000"/>
                  </a:schemeClr>
                </a:solidFill>
              </a:rPr>
              <a:t>mechanisms</a:t>
            </a:r>
            <a:r>
              <a:rPr lang="en-US" sz="3000" dirty="0">
                <a:solidFill>
                  <a:schemeClr val="accent5">
                    <a:lumMod val="75000"/>
                  </a:schemeClr>
                </a:solidFill>
              </a:rPr>
              <a:t> </a:t>
            </a:r>
            <a:r>
              <a:rPr lang="en-US" sz="3000" b="1" dirty="0">
                <a:solidFill>
                  <a:schemeClr val="accent2">
                    <a:lumMod val="75000"/>
                  </a:schemeClr>
                </a:solidFill>
              </a:rPr>
              <a:t>do not </a:t>
            </a:r>
            <a:r>
              <a:rPr lang="en-US" sz="3000" dirty="0">
                <a:solidFill>
                  <a:schemeClr val="accent1">
                    <a:lumMod val="75000"/>
                  </a:schemeClr>
                </a:solidFill>
              </a:rPr>
              <a:t>extend to </a:t>
            </a:r>
            <a:r>
              <a:rPr lang="en-US" sz="3000" b="1" dirty="0">
                <a:solidFill>
                  <a:schemeClr val="accent2">
                    <a:lumMod val="75000"/>
                  </a:schemeClr>
                </a:solidFill>
              </a:rPr>
              <a:t>encrypted NVMM </a:t>
            </a:r>
            <a:r>
              <a:rPr lang="en-US" sz="3000" dirty="0">
                <a:solidFill>
                  <a:schemeClr val="accent1">
                    <a:lumMod val="75000"/>
                  </a:schemeClr>
                </a:solidFill>
              </a:rPr>
              <a:t>systems</a:t>
            </a:r>
          </a:p>
          <a:p>
            <a:pPr marL="0" indent="0">
              <a:spcBef>
                <a:spcPts val="0"/>
              </a:spcBef>
              <a:buNone/>
            </a:pPr>
            <a:endParaRPr lang="en-US" sz="3000" dirty="0">
              <a:solidFill>
                <a:schemeClr val="accent5">
                  <a:lumMod val="75000"/>
                </a:schemeClr>
              </a:solidFill>
            </a:endParaRPr>
          </a:p>
          <a:p>
            <a:pPr marL="0" indent="0">
              <a:spcBef>
                <a:spcPts val="0"/>
              </a:spcBef>
              <a:buNone/>
            </a:pPr>
            <a:r>
              <a:rPr lang="en-US" sz="3000" b="1" dirty="0">
                <a:solidFill>
                  <a:schemeClr val="accent2">
                    <a:lumMod val="75000"/>
                  </a:schemeClr>
                </a:solidFill>
              </a:rPr>
              <a:t>Counter-atomicity</a:t>
            </a:r>
            <a:r>
              <a:rPr lang="en-US" sz="3000" dirty="0">
                <a:solidFill>
                  <a:schemeClr val="accent2">
                    <a:lumMod val="75000"/>
                  </a:schemeClr>
                </a:solidFill>
              </a:rPr>
              <a:t>: </a:t>
            </a:r>
            <a:r>
              <a:rPr lang="en-US" sz="3000" dirty="0">
                <a:solidFill>
                  <a:schemeClr val="accent1">
                    <a:lumMod val="75000"/>
                  </a:schemeClr>
                </a:solidFill>
              </a:rPr>
              <a:t>data and its counter writes are </a:t>
            </a:r>
            <a:r>
              <a:rPr lang="en-US" sz="3000" b="1" dirty="0">
                <a:solidFill>
                  <a:schemeClr val="accent2">
                    <a:lumMod val="75000"/>
                  </a:schemeClr>
                </a:solidFill>
              </a:rPr>
              <a:t>atomic</a:t>
            </a:r>
          </a:p>
          <a:p>
            <a:pPr marL="0" indent="0">
              <a:spcBef>
                <a:spcPts val="0"/>
              </a:spcBef>
              <a:buNone/>
            </a:pPr>
            <a:r>
              <a:rPr lang="en-US" sz="3000" b="1" dirty="0">
                <a:solidFill>
                  <a:schemeClr val="accent2">
                    <a:lumMod val="75000"/>
                  </a:schemeClr>
                </a:solidFill>
              </a:rPr>
              <a:t>Selective</a:t>
            </a:r>
            <a:r>
              <a:rPr lang="en-US" sz="3000" b="1" dirty="0">
                <a:solidFill>
                  <a:schemeClr val="accent5">
                    <a:lumMod val="75000"/>
                  </a:schemeClr>
                </a:solidFill>
              </a:rPr>
              <a:t> </a:t>
            </a:r>
            <a:r>
              <a:rPr lang="en-US" sz="3000" b="1" dirty="0">
                <a:solidFill>
                  <a:schemeClr val="accent2">
                    <a:lumMod val="75000"/>
                  </a:schemeClr>
                </a:solidFill>
              </a:rPr>
              <a:t>counter-atomicity</a:t>
            </a:r>
            <a:r>
              <a:rPr lang="en-US" sz="3000" dirty="0">
                <a:solidFill>
                  <a:schemeClr val="accent2">
                    <a:lumMod val="75000"/>
                  </a:schemeClr>
                </a:solidFill>
              </a:rPr>
              <a:t>: </a:t>
            </a:r>
            <a:r>
              <a:rPr lang="en-US" sz="3000" dirty="0">
                <a:solidFill>
                  <a:schemeClr val="accent1">
                    <a:lumMod val="75000"/>
                  </a:schemeClr>
                </a:solidFill>
              </a:rPr>
              <a:t>reduces atomicity overhead </a:t>
            </a:r>
          </a:p>
          <a:p>
            <a:pPr marL="0" indent="0">
              <a:spcBef>
                <a:spcPts val="0"/>
              </a:spcBef>
              <a:buNone/>
            </a:pPr>
            <a:endParaRPr lang="en-US" sz="3000" dirty="0">
              <a:solidFill>
                <a:schemeClr val="accent5">
                  <a:lumMod val="75000"/>
                </a:schemeClr>
              </a:solidFill>
            </a:endParaRPr>
          </a:p>
          <a:p>
            <a:pPr marL="0" indent="0">
              <a:spcBef>
                <a:spcPts val="0"/>
              </a:spcBef>
              <a:buNone/>
            </a:pPr>
            <a:r>
              <a:rPr lang="en-US" sz="3000" dirty="0">
                <a:solidFill>
                  <a:schemeClr val="accent1">
                    <a:lumMod val="75000"/>
                  </a:schemeClr>
                </a:solidFill>
              </a:rPr>
              <a:t>Track data and its counter write in the memory controller, </a:t>
            </a:r>
          </a:p>
          <a:p>
            <a:pPr marL="0" indent="0">
              <a:spcBef>
                <a:spcPts val="0"/>
              </a:spcBef>
              <a:buNone/>
            </a:pPr>
            <a:r>
              <a:rPr lang="en-US" sz="3000" dirty="0">
                <a:solidFill>
                  <a:schemeClr val="accent1">
                    <a:lumMod val="75000"/>
                  </a:schemeClr>
                </a:solidFill>
              </a:rPr>
              <a:t>and maintain </a:t>
            </a:r>
            <a:r>
              <a:rPr lang="en-US" sz="3000" b="1" dirty="0">
                <a:solidFill>
                  <a:schemeClr val="accent2">
                    <a:lumMod val="75000"/>
                  </a:schemeClr>
                </a:solidFill>
              </a:rPr>
              <a:t>existing memory interface</a:t>
            </a:r>
          </a:p>
          <a:p>
            <a:pPr marL="0" indent="0">
              <a:spcBef>
                <a:spcPts val="0"/>
              </a:spcBef>
              <a:buNone/>
            </a:pPr>
            <a:endParaRPr lang="en-US" sz="3000" dirty="0">
              <a:solidFill>
                <a:schemeClr val="accent5">
                  <a:lumMod val="75000"/>
                </a:schemeClr>
              </a:solidFill>
            </a:endParaRPr>
          </a:p>
          <a:p>
            <a:pPr marL="0" indent="0">
              <a:spcBef>
                <a:spcPts val="0"/>
              </a:spcBef>
              <a:buNone/>
            </a:pPr>
            <a:r>
              <a:rPr lang="en-US" sz="3000" dirty="0">
                <a:solidFill>
                  <a:schemeClr val="accent1">
                    <a:lumMod val="75000"/>
                  </a:schemeClr>
                </a:solidFill>
              </a:rPr>
              <a:t>Selective vs. Full Counter-Atomicity: 40% faster</a:t>
            </a:r>
          </a:p>
          <a:p>
            <a:pPr marL="0" indent="0">
              <a:spcBef>
                <a:spcPts val="0"/>
              </a:spcBef>
              <a:buNone/>
            </a:pPr>
            <a:r>
              <a:rPr lang="en-US" sz="3000" dirty="0">
                <a:solidFill>
                  <a:schemeClr val="accent1">
                    <a:lumMod val="75000"/>
                  </a:schemeClr>
                </a:solidFill>
              </a:rPr>
              <a:t>Selective vs. Ideal Design: &lt; 7.7% overhead</a:t>
            </a:r>
          </a:p>
          <a:p>
            <a:pPr marL="0" indent="0">
              <a:spcBef>
                <a:spcPts val="0"/>
              </a:spcBef>
              <a:buNone/>
            </a:pPr>
            <a:endParaRPr lang="en-US" sz="3000" dirty="0">
              <a:solidFill>
                <a:schemeClr val="accent5">
                  <a:lumMod val="75000"/>
                </a:schemeClr>
              </a:solidFill>
            </a:endParaRPr>
          </a:p>
        </p:txBody>
      </p:sp>
      <p:sp>
        <p:nvSpPr>
          <p:cNvPr id="7" name="Rectangle 6">
            <a:extLst>
              <a:ext uri="{FF2B5EF4-FFF2-40B4-BE49-F238E27FC236}">
                <a16:creationId xmlns:a16="http://schemas.microsoft.com/office/drawing/2014/main" id="{E5426C5F-B4A1-4640-8314-878324343B8E}"/>
              </a:ext>
            </a:extLst>
          </p:cNvPr>
          <p:cNvSpPr/>
          <p:nvPr/>
        </p:nvSpPr>
        <p:spPr>
          <a:xfrm>
            <a:off x="99941" y="1319264"/>
            <a:ext cx="2654145"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PROBLEM</a:t>
            </a:r>
          </a:p>
        </p:txBody>
      </p:sp>
      <p:sp>
        <p:nvSpPr>
          <p:cNvPr id="11" name="Rectangle 10">
            <a:extLst>
              <a:ext uri="{FF2B5EF4-FFF2-40B4-BE49-F238E27FC236}">
                <a16:creationId xmlns:a16="http://schemas.microsoft.com/office/drawing/2014/main" id="{4FF4D898-348B-BC4F-B8C2-A162DC81C07C}"/>
              </a:ext>
            </a:extLst>
          </p:cNvPr>
          <p:cNvSpPr/>
          <p:nvPr/>
        </p:nvSpPr>
        <p:spPr>
          <a:xfrm>
            <a:off x="90084" y="3762981"/>
            <a:ext cx="2662918"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MECHANISM</a:t>
            </a:r>
          </a:p>
        </p:txBody>
      </p:sp>
      <p:sp>
        <p:nvSpPr>
          <p:cNvPr id="12" name="Rectangle 11">
            <a:extLst>
              <a:ext uri="{FF2B5EF4-FFF2-40B4-BE49-F238E27FC236}">
                <a16:creationId xmlns:a16="http://schemas.microsoft.com/office/drawing/2014/main" id="{B74CE8A1-0240-8C4E-825D-ECFCA809F548}"/>
              </a:ext>
            </a:extLst>
          </p:cNvPr>
          <p:cNvSpPr/>
          <p:nvPr/>
        </p:nvSpPr>
        <p:spPr>
          <a:xfrm>
            <a:off x="90084" y="4983579"/>
            <a:ext cx="2654145"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RESULTS</a:t>
            </a:r>
          </a:p>
        </p:txBody>
      </p:sp>
      <p:sp>
        <p:nvSpPr>
          <p:cNvPr id="9" name="Rectangle 8">
            <a:extLst>
              <a:ext uri="{FF2B5EF4-FFF2-40B4-BE49-F238E27FC236}">
                <a16:creationId xmlns:a16="http://schemas.microsoft.com/office/drawing/2014/main" id="{5C0EA9E6-D8F1-2A44-B300-7B026D86A915}"/>
              </a:ext>
            </a:extLst>
          </p:cNvPr>
          <p:cNvSpPr/>
          <p:nvPr/>
        </p:nvSpPr>
        <p:spPr>
          <a:xfrm>
            <a:off x="99940" y="2542383"/>
            <a:ext cx="2664519" cy="314576"/>
          </a:xfrm>
          <a:prstGeom prst="rect">
            <a:avLst/>
          </a:prstGeom>
          <a:solidFill>
            <a:schemeClr val="accent1">
              <a:lumMod val="75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rPr>
              <a:t>CONTRIBUTION</a:t>
            </a:r>
          </a:p>
        </p:txBody>
      </p:sp>
      <p:sp>
        <p:nvSpPr>
          <p:cNvPr id="10" name="Slide Number Placeholder 3">
            <a:extLst>
              <a:ext uri="{FF2B5EF4-FFF2-40B4-BE49-F238E27FC236}">
                <a16:creationId xmlns:a16="http://schemas.microsoft.com/office/drawing/2014/main" id="{383325A6-090F-4757-A212-D2F1E43059CE}"/>
              </a:ext>
            </a:extLst>
          </p:cNvPr>
          <p:cNvSpPr>
            <a:spLocks noGrp="1"/>
          </p:cNvSpPr>
          <p:nvPr>
            <p:ph type="sldNum" sz="quarter" idx="12"/>
          </p:nvPr>
        </p:nvSpPr>
        <p:spPr>
          <a:xfrm>
            <a:off x="6457950" y="6356351"/>
            <a:ext cx="2057400" cy="365125"/>
          </a:xfrm>
        </p:spPr>
        <p:txBody>
          <a:bodyPr/>
          <a:lstStyle/>
          <a:p>
            <a:fld id="{330EA680-D336-4FF7-8B7A-9848BB0A1C32}" type="slidenum">
              <a:rPr lang="en-US" smtClean="0"/>
              <a:t>40</a:t>
            </a:fld>
            <a:endParaRPr lang="en-US"/>
          </a:p>
        </p:txBody>
      </p:sp>
    </p:spTree>
    <p:extLst>
      <p:ext uri="{BB962C8B-B14F-4D97-AF65-F5344CB8AC3E}">
        <p14:creationId xmlns:p14="http://schemas.microsoft.com/office/powerpoint/2010/main" val="276605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1" grpId="0" animBg="1"/>
      <p:bldP spid="12"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48" y="825238"/>
            <a:ext cx="7713617" cy="2637377"/>
          </a:xfrm>
        </p:spPr>
        <p:txBody>
          <a:bodyPr>
            <a:noAutofit/>
          </a:bodyPr>
          <a:lstStyle/>
          <a:p>
            <a:r>
              <a:rPr lang="en-US" b="1" dirty="0"/>
              <a:t>Crash Consistency in</a:t>
            </a:r>
            <a:br>
              <a:rPr lang="en-US" b="1" dirty="0"/>
            </a:br>
            <a:r>
              <a:rPr lang="en-US" b="1" dirty="0"/>
              <a:t>Encrypted Non-Volatile </a:t>
            </a:r>
            <a:br>
              <a:rPr lang="en-US" b="1" dirty="0"/>
            </a:br>
            <a:r>
              <a:rPr lang="en-US" b="1" dirty="0"/>
              <a:t>Main Memory Systems </a:t>
            </a:r>
          </a:p>
        </p:txBody>
      </p:sp>
      <p:sp>
        <p:nvSpPr>
          <p:cNvPr id="3" name="Subtitle 2"/>
          <p:cNvSpPr>
            <a:spLocks noGrp="1"/>
          </p:cNvSpPr>
          <p:nvPr>
            <p:ph type="subTitle" idx="1"/>
          </p:nvPr>
        </p:nvSpPr>
        <p:spPr>
          <a:xfrm>
            <a:off x="-184943" y="3991661"/>
            <a:ext cx="9455197" cy="482544"/>
          </a:xfrm>
        </p:spPr>
        <p:txBody>
          <a:bodyPr>
            <a:noAutofit/>
          </a:bodyPr>
          <a:lstStyle/>
          <a:p>
            <a:r>
              <a:rPr lang="en-US" sz="3000" b="1" dirty="0">
                <a:solidFill>
                  <a:schemeClr val="accent2">
                    <a:lumMod val="75000"/>
                  </a:schemeClr>
                </a:solidFill>
              </a:rPr>
              <a:t>Sihang Liu</a:t>
            </a:r>
            <a:r>
              <a:rPr lang="en-US" sz="3000" dirty="0"/>
              <a:t>, </a:t>
            </a:r>
            <a:r>
              <a:rPr lang="en-US" sz="3000" dirty="0" err="1"/>
              <a:t>Aasheesh</a:t>
            </a:r>
            <a:r>
              <a:rPr lang="en-US" sz="3000" dirty="0"/>
              <a:t> </a:t>
            </a:r>
            <a:r>
              <a:rPr lang="en-US" sz="3000" dirty="0" err="1"/>
              <a:t>Kolli</a:t>
            </a:r>
            <a:r>
              <a:rPr lang="en-US" sz="3000" dirty="0"/>
              <a:t>, </a:t>
            </a:r>
            <a:r>
              <a:rPr lang="en-US" sz="3000" dirty="0" err="1"/>
              <a:t>Jinglei</a:t>
            </a:r>
            <a:r>
              <a:rPr lang="en-US" sz="3000" dirty="0"/>
              <a:t> Ren, and Samira Khan</a:t>
            </a:r>
          </a:p>
        </p:txBody>
      </p:sp>
      <p:pic>
        <p:nvPicPr>
          <p:cNvPr id="5" name="Picture 4">
            <a:extLst>
              <a:ext uri="{FF2B5EF4-FFF2-40B4-BE49-F238E27FC236}">
                <a16:creationId xmlns:a16="http://schemas.microsoft.com/office/drawing/2014/main" id="{59C125B5-8873-AA44-A93B-3D94576ACC66}"/>
              </a:ext>
            </a:extLst>
          </p:cNvPr>
          <p:cNvPicPr>
            <a:picLocks noChangeAspect="1"/>
          </p:cNvPicPr>
          <p:nvPr/>
        </p:nvPicPr>
        <p:blipFill rotWithShape="1">
          <a:blip r:embed="rId3"/>
          <a:srcRect l="6777" t="18171" r="5823" b="20105"/>
          <a:stretch/>
        </p:blipFill>
        <p:spPr>
          <a:xfrm>
            <a:off x="4189728" y="5065222"/>
            <a:ext cx="2256328" cy="728508"/>
          </a:xfrm>
          <a:prstGeom prst="rect">
            <a:avLst/>
          </a:prstGeom>
        </p:spPr>
      </p:pic>
      <p:pic>
        <p:nvPicPr>
          <p:cNvPr id="8" name="Picture 7">
            <a:extLst>
              <a:ext uri="{FF2B5EF4-FFF2-40B4-BE49-F238E27FC236}">
                <a16:creationId xmlns:a16="http://schemas.microsoft.com/office/drawing/2014/main" id="{C0842551-4021-3F45-ADD8-94B5FE383C7A}"/>
              </a:ext>
            </a:extLst>
          </p:cNvPr>
          <p:cNvPicPr>
            <a:picLocks noChangeAspect="1"/>
          </p:cNvPicPr>
          <p:nvPr/>
        </p:nvPicPr>
        <p:blipFill rotWithShape="1">
          <a:blip r:embed="rId4"/>
          <a:srcRect l="5127" t="19658" r="4507" b="23193"/>
          <a:stretch/>
        </p:blipFill>
        <p:spPr>
          <a:xfrm>
            <a:off x="1989087" y="5158417"/>
            <a:ext cx="2022492" cy="463276"/>
          </a:xfrm>
          <a:prstGeom prst="rect">
            <a:avLst/>
          </a:prstGeom>
        </p:spPr>
      </p:pic>
      <p:pic>
        <p:nvPicPr>
          <p:cNvPr id="10" name="Picture 9">
            <a:extLst>
              <a:ext uri="{FF2B5EF4-FFF2-40B4-BE49-F238E27FC236}">
                <a16:creationId xmlns:a16="http://schemas.microsoft.com/office/drawing/2014/main" id="{347BA158-0969-A548-990E-D2A051F2A6CB}"/>
              </a:ext>
            </a:extLst>
          </p:cNvPr>
          <p:cNvPicPr>
            <a:picLocks noChangeAspect="1"/>
          </p:cNvPicPr>
          <p:nvPr/>
        </p:nvPicPr>
        <p:blipFill rotWithShape="1">
          <a:blip r:embed="rId5"/>
          <a:srcRect t="23396" r="9297" b="11468"/>
          <a:stretch/>
        </p:blipFill>
        <p:spPr>
          <a:xfrm>
            <a:off x="6624205" y="5103050"/>
            <a:ext cx="2187286" cy="579577"/>
          </a:xfrm>
          <a:prstGeom prst="rect">
            <a:avLst/>
          </a:prstGeom>
        </p:spPr>
      </p:pic>
      <p:pic>
        <p:nvPicPr>
          <p:cNvPr id="12" name="Picture 11">
            <a:extLst>
              <a:ext uri="{FF2B5EF4-FFF2-40B4-BE49-F238E27FC236}">
                <a16:creationId xmlns:a16="http://schemas.microsoft.com/office/drawing/2014/main" id="{7E786756-B237-E44C-96BF-C68040776B0A}"/>
              </a:ext>
            </a:extLst>
          </p:cNvPr>
          <p:cNvPicPr>
            <a:picLocks noChangeAspect="1"/>
          </p:cNvPicPr>
          <p:nvPr/>
        </p:nvPicPr>
        <p:blipFill rotWithShape="1">
          <a:blip r:embed="rId6"/>
          <a:srcRect t="17777" r="1588" b="20795"/>
          <a:stretch/>
        </p:blipFill>
        <p:spPr>
          <a:xfrm>
            <a:off x="267159" y="4849834"/>
            <a:ext cx="1721928" cy="1074814"/>
          </a:xfrm>
          <a:prstGeom prst="rect">
            <a:avLst/>
          </a:prstGeom>
        </p:spPr>
      </p:pic>
    </p:spTree>
    <p:extLst>
      <p:ext uri="{BB962C8B-B14F-4D97-AF65-F5344CB8AC3E}">
        <p14:creationId xmlns:p14="http://schemas.microsoft.com/office/powerpoint/2010/main" val="2096402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49CD-EA4A-4BC1-9491-A3D8485EBC5B}"/>
              </a:ext>
            </a:extLst>
          </p:cNvPr>
          <p:cNvSpPr>
            <a:spLocks noGrp="1"/>
          </p:cNvSpPr>
          <p:nvPr>
            <p:ph type="title"/>
          </p:nvPr>
        </p:nvSpPr>
        <p:spPr>
          <a:xfrm>
            <a:off x="628650" y="2766218"/>
            <a:ext cx="7886700" cy="1325563"/>
          </a:xfrm>
        </p:spPr>
        <p:txBody>
          <a:bodyPr>
            <a:normAutofit/>
          </a:bodyPr>
          <a:lstStyle/>
          <a:p>
            <a:pPr algn="ctr"/>
            <a:r>
              <a:rPr lang="en-US" sz="6000" b="1" dirty="0"/>
              <a:t>BACKUP SLIDES</a:t>
            </a:r>
          </a:p>
        </p:txBody>
      </p:sp>
    </p:spTree>
    <p:extLst>
      <p:ext uri="{BB962C8B-B14F-4D97-AF65-F5344CB8AC3E}">
        <p14:creationId xmlns:p14="http://schemas.microsoft.com/office/powerpoint/2010/main" val="3537412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8C408768-BE33-4B3B-A6A9-2E8B61F8C30B}"/>
              </a:ext>
            </a:extLst>
          </p:cNvPr>
          <p:cNvGraphicFramePr>
            <a:graphicFrameLocks/>
          </p:cNvGraphicFramePr>
          <p:nvPr>
            <p:extLst>
              <p:ext uri="{D42A27DB-BD31-4B8C-83A1-F6EECF244321}">
                <p14:modId xmlns:p14="http://schemas.microsoft.com/office/powerpoint/2010/main" val="3320657409"/>
              </p:ext>
            </p:extLst>
          </p:nvPr>
        </p:nvGraphicFramePr>
        <p:xfrm>
          <a:off x="-570929" y="1017380"/>
          <a:ext cx="9086279" cy="49763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FF29CFE-FEA9-468D-98BB-5BB04F0A3342}"/>
              </a:ext>
            </a:extLst>
          </p:cNvPr>
          <p:cNvSpPr>
            <a:spLocks noGrp="1"/>
          </p:cNvSpPr>
          <p:nvPr>
            <p:ph type="title"/>
          </p:nvPr>
        </p:nvSpPr>
        <p:spPr>
          <a:xfrm>
            <a:off x="628650" y="354599"/>
            <a:ext cx="7886700" cy="1325563"/>
          </a:xfrm>
        </p:spPr>
        <p:txBody>
          <a:bodyPr>
            <a:normAutofit/>
          </a:bodyPr>
          <a:lstStyle/>
          <a:p>
            <a:r>
              <a:rPr lang="en-US" sz="4000" b="1" dirty="0"/>
              <a:t>EVALUATION</a:t>
            </a:r>
            <a:br>
              <a:rPr lang="en-US" sz="3600" b="1" dirty="0"/>
            </a:br>
            <a:r>
              <a:rPr lang="en-US" sz="3600" b="1" dirty="0">
                <a:solidFill>
                  <a:schemeClr val="accent1">
                    <a:lumMod val="75000"/>
                  </a:schemeClr>
                </a:solidFill>
              </a:rPr>
              <a:t>THROUGHPUT</a:t>
            </a:r>
            <a:endParaRPr lang="en-US" sz="27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0D39D8B9-CE39-48BB-A582-8068D7EBF3D6}"/>
              </a:ext>
            </a:extLst>
          </p:cNvPr>
          <p:cNvSpPr>
            <a:spLocks noGrp="1"/>
          </p:cNvSpPr>
          <p:nvPr>
            <p:ph type="sldNum" sz="quarter" idx="12"/>
          </p:nvPr>
        </p:nvSpPr>
        <p:spPr/>
        <p:txBody>
          <a:bodyPr/>
          <a:lstStyle/>
          <a:p>
            <a:fld id="{330EA680-D336-4FF7-8B7A-9848BB0A1C32}" type="slidenum">
              <a:rPr lang="en-US" smtClean="0"/>
              <a:t>43</a:t>
            </a:fld>
            <a:endParaRPr lang="en-US" dirty="0"/>
          </a:p>
        </p:txBody>
      </p:sp>
      <p:sp>
        <p:nvSpPr>
          <p:cNvPr id="26" name="Rectangle: Rounded Corners 25">
            <a:extLst>
              <a:ext uri="{FF2B5EF4-FFF2-40B4-BE49-F238E27FC236}">
                <a16:creationId xmlns:a16="http://schemas.microsoft.com/office/drawing/2014/main" id="{0EA02B6C-D586-41B8-9A19-873B4F1DC6C2}"/>
              </a:ext>
            </a:extLst>
          </p:cNvPr>
          <p:cNvSpPr/>
          <p:nvPr/>
        </p:nvSpPr>
        <p:spPr>
          <a:xfrm>
            <a:off x="0" y="6459652"/>
            <a:ext cx="7203688" cy="3536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Number of transaction per second (transaction size 64B)</a:t>
            </a:r>
          </a:p>
        </p:txBody>
      </p:sp>
    </p:spTree>
    <p:extLst>
      <p:ext uri="{BB962C8B-B14F-4D97-AF65-F5344CB8AC3E}">
        <p14:creationId xmlns:p14="http://schemas.microsoft.com/office/powerpoint/2010/main" val="384914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2205-D23B-4280-A6D2-28D7D6D2DE0C}"/>
              </a:ext>
            </a:extLst>
          </p:cNvPr>
          <p:cNvSpPr>
            <a:spLocks noGrp="1"/>
          </p:cNvSpPr>
          <p:nvPr>
            <p:ph type="title"/>
          </p:nvPr>
        </p:nvSpPr>
        <p:spPr/>
        <p:txBody>
          <a:bodyPr>
            <a:normAutofit/>
          </a:bodyPr>
          <a:lstStyle/>
          <a:p>
            <a:r>
              <a:rPr lang="en-US" sz="4000" b="1" dirty="0"/>
              <a:t>EVALUATION</a:t>
            </a:r>
            <a:br>
              <a:rPr lang="en-US" b="1" dirty="0"/>
            </a:br>
            <a:r>
              <a:rPr lang="en-US" sz="3600" b="1" dirty="0">
                <a:solidFill>
                  <a:schemeClr val="accent1">
                    <a:lumMod val="75000"/>
                  </a:schemeClr>
                </a:solidFill>
              </a:rPr>
              <a:t>VARIABLE</a:t>
            </a:r>
            <a:r>
              <a:rPr lang="en-US" sz="3600" b="1" dirty="0"/>
              <a:t> </a:t>
            </a:r>
            <a:r>
              <a:rPr lang="en-US" sz="3600" b="1" dirty="0">
                <a:solidFill>
                  <a:schemeClr val="accent1">
                    <a:lumMod val="75000"/>
                  </a:schemeClr>
                </a:solidFill>
              </a:rPr>
              <a:t>COUNTER CACHE SIZE</a:t>
            </a:r>
            <a:endParaRPr lang="en-US" sz="3600" dirty="0"/>
          </a:p>
        </p:txBody>
      </p:sp>
      <p:graphicFrame>
        <p:nvGraphicFramePr>
          <p:cNvPr id="4" name="Chart 3">
            <a:extLst>
              <a:ext uri="{FF2B5EF4-FFF2-40B4-BE49-F238E27FC236}">
                <a16:creationId xmlns:a16="http://schemas.microsoft.com/office/drawing/2014/main" id="{60CD041B-9517-4BE8-8ECB-7F9824EAD49E}"/>
              </a:ext>
            </a:extLst>
          </p:cNvPr>
          <p:cNvGraphicFramePr>
            <a:graphicFrameLocks/>
          </p:cNvGraphicFramePr>
          <p:nvPr>
            <p:extLst>
              <p:ext uri="{D42A27DB-BD31-4B8C-83A1-F6EECF244321}">
                <p14:modId xmlns:p14="http://schemas.microsoft.com/office/powerpoint/2010/main" val="1199433560"/>
              </p:ext>
            </p:extLst>
          </p:nvPr>
        </p:nvGraphicFramePr>
        <p:xfrm>
          <a:off x="628650" y="1872416"/>
          <a:ext cx="7787694" cy="45780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9942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3C4F-BB21-47FD-94C3-597D1360F5D3}"/>
              </a:ext>
            </a:extLst>
          </p:cNvPr>
          <p:cNvSpPr>
            <a:spLocks noGrp="1"/>
          </p:cNvSpPr>
          <p:nvPr>
            <p:ph type="title"/>
          </p:nvPr>
        </p:nvSpPr>
        <p:spPr/>
        <p:txBody>
          <a:bodyPr>
            <a:normAutofit/>
          </a:bodyPr>
          <a:lstStyle/>
          <a:p>
            <a:r>
              <a:rPr lang="en-US" sz="3600" b="1" dirty="0"/>
              <a:t>COMPARISON</a:t>
            </a:r>
          </a:p>
        </p:txBody>
      </p:sp>
      <p:graphicFrame>
        <p:nvGraphicFramePr>
          <p:cNvPr id="5" name="Content Placeholder 4">
            <a:extLst>
              <a:ext uri="{FF2B5EF4-FFF2-40B4-BE49-F238E27FC236}">
                <a16:creationId xmlns:a16="http://schemas.microsoft.com/office/drawing/2014/main" id="{D762C296-DC22-41C6-A459-12E32334152D}"/>
              </a:ext>
            </a:extLst>
          </p:cNvPr>
          <p:cNvGraphicFramePr>
            <a:graphicFrameLocks noGrp="1"/>
          </p:cNvGraphicFramePr>
          <p:nvPr>
            <p:ph idx="1"/>
            <p:extLst>
              <p:ext uri="{D42A27DB-BD31-4B8C-83A1-F6EECF244321}">
                <p14:modId xmlns:p14="http://schemas.microsoft.com/office/powerpoint/2010/main" val="2603340364"/>
              </p:ext>
            </p:extLst>
          </p:nvPr>
        </p:nvGraphicFramePr>
        <p:xfrm>
          <a:off x="967134" y="2179430"/>
          <a:ext cx="7186827" cy="2834640"/>
        </p:xfrm>
        <a:graphic>
          <a:graphicData uri="http://schemas.openxmlformats.org/drawingml/2006/table">
            <a:tbl>
              <a:tblPr firstRow="1" bandRow="1">
                <a:tableStyleId>{5C22544A-7EE6-4342-B048-85BDC9FD1C3A}</a:tableStyleId>
              </a:tblPr>
              <a:tblGrid>
                <a:gridCol w="1660943">
                  <a:extLst>
                    <a:ext uri="{9D8B030D-6E8A-4147-A177-3AD203B41FA5}">
                      <a16:colId xmlns:a16="http://schemas.microsoft.com/office/drawing/2014/main" val="2683340319"/>
                    </a:ext>
                  </a:extLst>
                </a:gridCol>
                <a:gridCol w="2883536">
                  <a:extLst>
                    <a:ext uri="{9D8B030D-6E8A-4147-A177-3AD203B41FA5}">
                      <a16:colId xmlns:a16="http://schemas.microsoft.com/office/drawing/2014/main" val="866393858"/>
                    </a:ext>
                  </a:extLst>
                </a:gridCol>
                <a:gridCol w="2642348">
                  <a:extLst>
                    <a:ext uri="{9D8B030D-6E8A-4147-A177-3AD203B41FA5}">
                      <a16:colId xmlns:a16="http://schemas.microsoft.com/office/drawing/2014/main" val="601908837"/>
                    </a:ext>
                  </a:extLst>
                </a:gridCol>
              </a:tblGrid>
              <a:tr h="434340">
                <a:tc>
                  <a:txBody>
                    <a:bodyPr/>
                    <a:lstStyle/>
                    <a:p>
                      <a:endParaRPr lang="en-US" sz="2400" b="1" dirty="0">
                        <a:solidFill>
                          <a:schemeClr val="accent5">
                            <a:lumMod val="75000"/>
                          </a:schemeClr>
                        </a:solidFill>
                      </a:endParaRP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Naive Solution</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2400" b="1" dirty="0">
                          <a:solidFill>
                            <a:schemeClr val="tx1"/>
                          </a:solidFill>
                        </a:rPr>
                        <a:t>Improved Solution</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44815950"/>
                  </a:ext>
                </a:extLst>
              </a:tr>
              <a:tr h="800100">
                <a:tc>
                  <a:txBody>
                    <a:bodyPr/>
                    <a:lstStyle/>
                    <a:p>
                      <a:r>
                        <a:rPr lang="en-US" sz="2400" b="1" dirty="0">
                          <a:solidFill>
                            <a:schemeClr val="tx1"/>
                          </a:solidFill>
                        </a:rPr>
                        <a:t>Write Access</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2400" b="0" dirty="0">
                          <a:solidFill>
                            <a:schemeClr val="accent1">
                              <a:lumMod val="75000"/>
                            </a:schemeClr>
                          </a:solidFill>
                        </a:rPr>
                        <a:t>Data</a:t>
                      </a:r>
                      <a:r>
                        <a:rPr lang="en-US" sz="2400" b="0" dirty="0">
                          <a:solidFill>
                            <a:schemeClr val="accent5">
                              <a:lumMod val="75000"/>
                            </a:schemeClr>
                          </a:solidFill>
                        </a:rPr>
                        <a:t> </a:t>
                      </a:r>
                      <a:r>
                        <a:rPr lang="en-US" sz="2400" b="1" dirty="0">
                          <a:solidFill>
                            <a:schemeClr val="accent2">
                              <a:lumMod val="75000"/>
                            </a:schemeClr>
                          </a:solidFill>
                        </a:rPr>
                        <a:t>and</a:t>
                      </a:r>
                      <a:r>
                        <a:rPr lang="en-US" sz="2400" b="0" dirty="0">
                          <a:solidFill>
                            <a:schemeClr val="accent5">
                              <a:lumMod val="75000"/>
                            </a:schemeClr>
                          </a:solidFill>
                        </a:rPr>
                        <a:t> </a:t>
                      </a:r>
                      <a:r>
                        <a:rPr lang="en-US" sz="2400" b="0" dirty="0">
                          <a:solidFill>
                            <a:schemeClr val="accent1">
                              <a:lumMod val="75000"/>
                            </a:schemeClr>
                          </a:solidFill>
                        </a:rPr>
                        <a:t>Counter</a:t>
                      </a:r>
                      <a:r>
                        <a:rPr lang="en-US" sz="2400" b="0" dirty="0">
                          <a:solidFill>
                            <a:schemeClr val="accent5">
                              <a:lumMod val="75000"/>
                            </a:schemeClr>
                          </a:solidFill>
                        </a:rPr>
                        <a:t> </a:t>
                      </a:r>
                    </a:p>
                    <a:p>
                      <a:r>
                        <a:rPr lang="en-US" sz="2400" b="1" dirty="0">
                          <a:solidFill>
                            <a:schemeClr val="accent2">
                              <a:lumMod val="75000"/>
                            </a:schemeClr>
                          </a:solidFill>
                        </a:rPr>
                        <a:t>co-located</a:t>
                      </a:r>
                      <a:r>
                        <a:rPr lang="en-US" sz="2400" b="0" dirty="0">
                          <a:solidFill>
                            <a:schemeClr val="accent5">
                              <a:lumMod val="75000"/>
                            </a:schemeClr>
                          </a:solidFill>
                        </a:rPr>
                        <a:t> </a:t>
                      </a:r>
                      <a:r>
                        <a:rPr lang="en-US" sz="2400" b="1" dirty="0">
                          <a:solidFill>
                            <a:schemeClr val="accent2">
                              <a:lumMod val="75000"/>
                            </a:schemeClr>
                          </a:solidFill>
                        </a:rPr>
                        <a:t>(72B)</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chemeClr val="accent1">
                              <a:lumMod val="75000"/>
                            </a:schemeClr>
                          </a:solidFill>
                        </a:rPr>
                        <a:t>Data</a:t>
                      </a:r>
                      <a:r>
                        <a:rPr lang="en-US" sz="2400" b="0" dirty="0">
                          <a:solidFill>
                            <a:schemeClr val="accent5">
                              <a:lumMod val="75000"/>
                            </a:schemeClr>
                          </a:solidFill>
                        </a:rPr>
                        <a:t> </a:t>
                      </a:r>
                      <a:r>
                        <a:rPr lang="en-US" sz="2400" b="1" dirty="0">
                          <a:solidFill>
                            <a:schemeClr val="accent2">
                              <a:lumMod val="75000"/>
                            </a:schemeClr>
                          </a:solidFill>
                        </a:rPr>
                        <a:t>or</a:t>
                      </a:r>
                      <a:r>
                        <a:rPr lang="en-US" sz="2400" b="0" dirty="0">
                          <a:solidFill>
                            <a:schemeClr val="accent5">
                              <a:lumMod val="75000"/>
                            </a:schemeClr>
                          </a:solidFill>
                        </a:rPr>
                        <a:t> </a:t>
                      </a:r>
                      <a:r>
                        <a:rPr lang="en-US" sz="2400" b="0" dirty="0">
                          <a:solidFill>
                            <a:schemeClr val="accent1">
                              <a:lumMod val="75000"/>
                            </a:schemeClr>
                          </a:solidFill>
                        </a:rPr>
                        <a:t>Counter</a:t>
                      </a:r>
                      <a:r>
                        <a:rPr lang="en-US" sz="2400" b="0" dirty="0">
                          <a:solidFill>
                            <a:schemeClr val="accent5">
                              <a:lumMod val="75000"/>
                            </a:schemeClr>
                          </a:solidFill>
                        </a:rPr>
                        <a:t> </a:t>
                      </a:r>
                      <a:r>
                        <a:rPr lang="en-US" sz="2400" b="1" dirty="0">
                          <a:solidFill>
                            <a:schemeClr val="accent2">
                              <a:lumMod val="75000"/>
                            </a:schemeClr>
                          </a:solidFill>
                        </a:rPr>
                        <a:t>Separated</a:t>
                      </a:r>
                      <a:r>
                        <a:rPr lang="en-US" sz="2400" b="0" dirty="0">
                          <a:solidFill>
                            <a:schemeClr val="accent5">
                              <a:lumMod val="75000"/>
                            </a:schemeClr>
                          </a:solidFill>
                        </a:rPr>
                        <a:t> </a:t>
                      </a:r>
                      <a:r>
                        <a:rPr lang="en-US" sz="2400" b="1" dirty="0">
                          <a:solidFill>
                            <a:schemeClr val="accent2">
                              <a:lumMod val="75000"/>
                            </a:schemeClr>
                          </a:solidFill>
                        </a:rPr>
                        <a:t>(64B)</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9544006"/>
                  </a:ext>
                </a:extLst>
              </a:tr>
              <a:tr h="800100">
                <a:tc>
                  <a:txBody>
                    <a:bodyPr/>
                    <a:lstStyle/>
                    <a:p>
                      <a:r>
                        <a:rPr lang="en-US" sz="2400" b="1" dirty="0">
                          <a:solidFill>
                            <a:schemeClr val="tx1"/>
                          </a:solidFill>
                        </a:rPr>
                        <a:t>Memory Interface</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US" sz="2400" b="1" dirty="0">
                        <a:solidFill>
                          <a:schemeClr val="accent5">
                            <a:lumMod val="75000"/>
                          </a:schemeClr>
                        </a:solidFill>
                      </a:endParaRP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b="1" dirty="0">
                        <a:solidFill>
                          <a:schemeClr val="accent5">
                            <a:lumMod val="75000"/>
                          </a:schemeClr>
                        </a:solidFill>
                      </a:endParaRP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9050701"/>
                  </a:ext>
                </a:extLst>
              </a:tr>
              <a:tr h="800100">
                <a:tc>
                  <a:txBody>
                    <a:bodyPr/>
                    <a:lstStyle/>
                    <a:p>
                      <a:r>
                        <a:rPr lang="en-US" sz="2400" b="1" dirty="0">
                          <a:solidFill>
                            <a:schemeClr val="tx1"/>
                          </a:solidFill>
                        </a:rPr>
                        <a:t>Counter Cache Miss</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lang="en-US" sz="2400" b="0" dirty="0">
                          <a:solidFill>
                            <a:schemeClr val="accent1">
                              <a:lumMod val="75000"/>
                            </a:schemeClr>
                          </a:solidFill>
                        </a:rPr>
                        <a:t>Fetch only </a:t>
                      </a:r>
                      <a:r>
                        <a:rPr lang="en-US" sz="2400" b="1" dirty="0">
                          <a:solidFill>
                            <a:schemeClr val="accent2">
                              <a:lumMod val="75000"/>
                            </a:schemeClr>
                          </a:solidFill>
                        </a:rPr>
                        <a:t>1 counter </a:t>
                      </a:r>
                    </a:p>
                    <a:p>
                      <a:r>
                        <a:rPr lang="en-US" sz="2400" b="0" dirty="0">
                          <a:solidFill>
                            <a:schemeClr val="accent1">
                              <a:lumMod val="75000"/>
                            </a:schemeClr>
                          </a:solidFill>
                        </a:rPr>
                        <a:t>(72B transfer)</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chemeClr val="accent1">
                              <a:lumMod val="75000"/>
                            </a:schemeClr>
                          </a:solidFill>
                        </a:rPr>
                        <a:t>Fetch</a:t>
                      </a:r>
                      <a:r>
                        <a:rPr lang="en-US" sz="2400" b="0" dirty="0">
                          <a:solidFill>
                            <a:schemeClr val="accent5">
                              <a:lumMod val="75000"/>
                            </a:schemeClr>
                          </a:solidFill>
                        </a:rPr>
                        <a:t> </a:t>
                      </a:r>
                      <a:r>
                        <a:rPr lang="en-US" sz="2400" b="1" dirty="0">
                          <a:solidFill>
                            <a:schemeClr val="accent2">
                              <a:lumMod val="75000"/>
                            </a:schemeClr>
                          </a:solidFill>
                        </a:rPr>
                        <a:t>8 counters</a:t>
                      </a:r>
                    </a:p>
                    <a:p>
                      <a:r>
                        <a:rPr lang="en-US" sz="2400" b="0" dirty="0">
                          <a:solidFill>
                            <a:schemeClr val="accent1">
                              <a:lumMod val="75000"/>
                            </a:schemeClr>
                          </a:solidFill>
                        </a:rPr>
                        <a:t>(64B transfer)</a:t>
                      </a:r>
                    </a:p>
                  </a:txBody>
                  <a:tcPr marL="68580" marR="68580" marT="34290" marB="3429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1669977"/>
                  </a:ext>
                </a:extLst>
              </a:tr>
            </a:tbl>
          </a:graphicData>
        </a:graphic>
      </p:graphicFrame>
      <p:sp>
        <p:nvSpPr>
          <p:cNvPr id="4" name="Slide Number Placeholder 3">
            <a:extLst>
              <a:ext uri="{FF2B5EF4-FFF2-40B4-BE49-F238E27FC236}">
                <a16:creationId xmlns:a16="http://schemas.microsoft.com/office/drawing/2014/main" id="{7ACB0BC9-4B6A-4A6F-84C3-DA9CE1512018}"/>
              </a:ext>
            </a:extLst>
          </p:cNvPr>
          <p:cNvSpPr>
            <a:spLocks noGrp="1"/>
          </p:cNvSpPr>
          <p:nvPr>
            <p:ph type="sldNum" sz="quarter" idx="12"/>
          </p:nvPr>
        </p:nvSpPr>
        <p:spPr/>
        <p:txBody>
          <a:bodyPr/>
          <a:lstStyle/>
          <a:p>
            <a:fld id="{330EA680-D336-4FF7-8B7A-9848BB0A1C32}" type="slidenum">
              <a:rPr lang="en-US" smtClean="0"/>
              <a:t>45</a:t>
            </a:fld>
            <a:endParaRPr lang="en-US"/>
          </a:p>
        </p:txBody>
      </p:sp>
      <p:sp>
        <p:nvSpPr>
          <p:cNvPr id="6" name="Rectangle 5">
            <a:extLst>
              <a:ext uri="{FF2B5EF4-FFF2-40B4-BE49-F238E27FC236}">
                <a16:creationId xmlns:a16="http://schemas.microsoft.com/office/drawing/2014/main" id="{A4491506-F85E-4698-996C-BD4ED34BE073}"/>
              </a:ext>
            </a:extLst>
          </p:cNvPr>
          <p:cNvSpPr/>
          <p:nvPr/>
        </p:nvSpPr>
        <p:spPr>
          <a:xfrm>
            <a:off x="2627747" y="3596750"/>
            <a:ext cx="2627001" cy="461665"/>
          </a:xfrm>
          <a:prstGeom prst="rect">
            <a:avLst/>
          </a:prstGeom>
        </p:spPr>
        <p:txBody>
          <a:bodyPr wrap="none">
            <a:spAutoFit/>
          </a:bodyPr>
          <a:lstStyle/>
          <a:p>
            <a:r>
              <a:rPr lang="en-US" sz="2400" dirty="0">
                <a:solidFill>
                  <a:schemeClr val="accent1">
                    <a:lumMod val="75000"/>
                  </a:schemeClr>
                </a:solidFill>
              </a:rPr>
              <a:t>Extend to </a:t>
            </a:r>
            <a:r>
              <a:rPr lang="en-US" sz="2400" b="1" dirty="0">
                <a:solidFill>
                  <a:schemeClr val="accent2">
                    <a:lumMod val="75000"/>
                  </a:schemeClr>
                </a:solidFill>
              </a:rPr>
              <a:t>72bit bus</a:t>
            </a:r>
          </a:p>
        </p:txBody>
      </p:sp>
      <p:sp>
        <p:nvSpPr>
          <p:cNvPr id="7" name="Rectangle 6">
            <a:extLst>
              <a:ext uri="{FF2B5EF4-FFF2-40B4-BE49-F238E27FC236}">
                <a16:creationId xmlns:a16="http://schemas.microsoft.com/office/drawing/2014/main" id="{EF97AC42-59C9-48CD-9432-8E8B0A07E468}"/>
              </a:ext>
            </a:extLst>
          </p:cNvPr>
          <p:cNvSpPr/>
          <p:nvPr/>
        </p:nvSpPr>
        <p:spPr>
          <a:xfrm>
            <a:off x="5503731" y="3596749"/>
            <a:ext cx="2385333" cy="461665"/>
          </a:xfrm>
          <a:prstGeom prst="rect">
            <a:avLst/>
          </a:prstGeom>
        </p:spPr>
        <p:txBody>
          <a:bodyPr wrap="none">
            <a:spAutoFit/>
          </a:bodyPr>
          <a:lstStyle/>
          <a:p>
            <a:r>
              <a:rPr lang="en-US" sz="2400" dirty="0">
                <a:solidFill>
                  <a:schemeClr val="accent1">
                    <a:lumMod val="75000"/>
                  </a:schemeClr>
                </a:solidFill>
              </a:rPr>
              <a:t>Existing</a:t>
            </a:r>
            <a:r>
              <a:rPr lang="en-US" sz="2400" dirty="0">
                <a:solidFill>
                  <a:schemeClr val="accent5">
                    <a:lumMod val="75000"/>
                  </a:schemeClr>
                </a:solidFill>
              </a:rPr>
              <a:t> </a:t>
            </a:r>
            <a:r>
              <a:rPr lang="en-US" sz="2400" b="1" dirty="0">
                <a:solidFill>
                  <a:schemeClr val="accent2">
                    <a:lumMod val="75000"/>
                  </a:schemeClr>
                </a:solidFill>
              </a:rPr>
              <a:t>64bit bus</a:t>
            </a:r>
          </a:p>
        </p:txBody>
      </p:sp>
    </p:spTree>
    <p:extLst>
      <p:ext uri="{BB962C8B-B14F-4D97-AF65-F5344CB8AC3E}">
        <p14:creationId xmlns:p14="http://schemas.microsoft.com/office/powerpoint/2010/main" val="1923865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7CF-580F-B146-A898-E6F3B97C39EF}"/>
              </a:ext>
            </a:extLst>
          </p:cNvPr>
          <p:cNvSpPr>
            <a:spLocks noGrp="1"/>
          </p:cNvSpPr>
          <p:nvPr>
            <p:ph type="title"/>
          </p:nvPr>
        </p:nvSpPr>
        <p:spPr>
          <a:xfrm>
            <a:off x="307184" y="225747"/>
            <a:ext cx="8836816" cy="1325563"/>
          </a:xfrm>
        </p:spPr>
        <p:txBody>
          <a:bodyPr>
            <a:normAutofit fontScale="90000"/>
          </a:bodyPr>
          <a:lstStyle/>
          <a:p>
            <a:r>
              <a:rPr lang="en-US" b="1" dirty="0"/>
              <a:t>EXAMPLE</a:t>
            </a:r>
            <a:br>
              <a:rPr lang="en-US" dirty="0"/>
            </a:br>
            <a:r>
              <a:rPr lang="en-US" sz="3600" b="1" dirty="0">
                <a:solidFill>
                  <a:schemeClr val="accent1">
                    <a:lumMod val="75000"/>
                  </a:schemeClr>
                </a:solidFill>
              </a:rPr>
              <a:t>USING SELECTIVE COUNTER-ATOMICITY PRIMITIVES</a:t>
            </a:r>
            <a:endParaRPr lang="en-US" sz="3000" b="1" dirty="0">
              <a:solidFill>
                <a:schemeClr val="accent1">
                  <a:lumMod val="75000"/>
                </a:schemeClr>
              </a:solidFill>
            </a:endParaRPr>
          </a:p>
        </p:txBody>
      </p:sp>
      <p:sp>
        <p:nvSpPr>
          <p:cNvPr id="3" name="Content Placeholder 2">
            <a:extLst>
              <a:ext uri="{FF2B5EF4-FFF2-40B4-BE49-F238E27FC236}">
                <a16:creationId xmlns:a16="http://schemas.microsoft.com/office/drawing/2014/main" id="{ED5B0CB3-1680-A441-960C-EC4109B10916}"/>
              </a:ext>
            </a:extLst>
          </p:cNvPr>
          <p:cNvSpPr>
            <a:spLocks noGrp="1"/>
          </p:cNvSpPr>
          <p:nvPr>
            <p:ph idx="1"/>
          </p:nvPr>
        </p:nvSpPr>
        <p:spPr>
          <a:xfrm>
            <a:off x="4054077" y="2219325"/>
            <a:ext cx="5424460" cy="3263504"/>
          </a:xfrm>
          <a:ln>
            <a:noFill/>
          </a:ln>
        </p:spPr>
        <p:txBody>
          <a:bodyPr>
            <a:noAutofit/>
          </a:bodyPr>
          <a:lstStyle/>
          <a:p>
            <a:pPr marL="0" indent="0">
              <a:spcBef>
                <a:spcPts val="150"/>
              </a:spcBef>
              <a:buNone/>
            </a:pPr>
            <a:r>
              <a:rPr lang="en-US" sz="2400" dirty="0" err="1">
                <a:latin typeface="Calibri" panose="020F0502020204030204" pitchFamily="34" charset="0"/>
                <a:cs typeface="Calibri" panose="020F0502020204030204" pitchFamily="34" charset="0"/>
              </a:rPr>
              <a:t>UndoTx</a:t>
            </a:r>
            <a:r>
              <a:rPr lang="en-US" sz="2400" dirty="0">
                <a:latin typeface="Calibri" panose="020F0502020204030204" pitchFamily="34" charset="0"/>
                <a:cs typeface="Calibri" panose="020F0502020204030204" pitchFamily="34" charset="0"/>
              </a:rPr>
              <a:t> (Backup* log, </a:t>
            </a:r>
            <a:r>
              <a:rPr lang="en-US" sz="2400" dirty="0" err="1">
                <a:latin typeface="Calibri" panose="020F0502020204030204" pitchFamily="34" charset="0"/>
                <a:cs typeface="Calibri" panose="020F0502020204030204" pitchFamily="34" charset="0"/>
              </a:rPr>
              <a:t>item_t</a:t>
            </a:r>
            <a:r>
              <a:rPr lang="en-US" sz="2400" dirty="0">
                <a:latin typeface="Calibri" panose="020F0502020204030204" pitchFamily="34" charset="0"/>
                <a:cs typeface="Calibri" panose="020F0502020204030204" pitchFamily="34" charset="0"/>
              </a:rPr>
              <a:t>* data) {    </a:t>
            </a:r>
          </a:p>
          <a:p>
            <a:pPr marL="342900" lvl="1" indent="0">
              <a:spcBef>
                <a:spcPts val="150"/>
              </a:spcBef>
              <a:buNone/>
            </a:pPr>
            <a:r>
              <a:rPr lang="en-US" sz="2400" dirty="0" err="1">
                <a:latin typeface="Calibri" panose="020F0502020204030204" pitchFamily="34" charset="0"/>
                <a:cs typeface="Calibri" panose="020F0502020204030204" pitchFamily="34" charset="0"/>
              </a:rPr>
              <a:t>PrepareLog</a:t>
            </a:r>
            <a:r>
              <a:rPr lang="en-US" sz="2400" dirty="0">
                <a:latin typeface="Calibri" panose="020F0502020204030204" pitchFamily="34" charset="0"/>
                <a:cs typeface="Calibri" panose="020F0502020204030204" pitchFamily="34" charset="0"/>
              </a:rPr>
              <a:t>(log, data);    </a:t>
            </a:r>
            <a:r>
              <a:rPr lang="en-US" sz="2400" b="1" dirty="0">
                <a:solidFill>
                  <a:schemeClr val="tx1">
                    <a:lumMod val="65000"/>
                    <a:lumOff val="35000"/>
                  </a:schemeClr>
                </a:solidFill>
                <a:latin typeface="Calibri" panose="020F0502020204030204" pitchFamily="34" charset="0"/>
                <a:cs typeface="Calibri" panose="020F0502020204030204" pitchFamily="34" charset="0"/>
              </a:rPr>
              <a:t>//prepare</a:t>
            </a:r>
          </a:p>
          <a:p>
            <a:pPr marL="342900" lvl="1" indent="0">
              <a:spcBef>
                <a:spcPts val="150"/>
              </a:spcBef>
              <a:buNone/>
            </a:pPr>
            <a:r>
              <a:rPr lang="en-US" sz="2400" b="1" dirty="0" err="1">
                <a:solidFill>
                  <a:schemeClr val="accent2">
                    <a:lumMod val="75000"/>
                  </a:schemeClr>
                </a:solidFill>
                <a:latin typeface="Calibri" panose="020F0502020204030204" pitchFamily="34" charset="0"/>
                <a:cs typeface="Calibri" panose="020F0502020204030204" pitchFamily="34" charset="0"/>
              </a:rPr>
              <a:t>counter_cache_writeback</a:t>
            </a:r>
            <a:r>
              <a:rPr lang="en-US" sz="2400" dirty="0">
                <a:latin typeface="Calibri" panose="020F0502020204030204" pitchFamily="34" charset="0"/>
                <a:cs typeface="Calibri" panose="020F0502020204030204" pitchFamily="34" charset="0"/>
              </a:rPr>
              <a:t>(log);   </a:t>
            </a:r>
          </a:p>
          <a:p>
            <a:pPr marL="342900" lvl="1" indent="0">
              <a:spcBef>
                <a:spcPts val="150"/>
              </a:spcBef>
              <a:buNone/>
            </a:pPr>
            <a:r>
              <a:rPr lang="en-US" sz="2400" dirty="0" err="1">
                <a:latin typeface="Calibri" panose="020F0502020204030204" pitchFamily="34" charset="0"/>
                <a:cs typeface="Calibri" panose="020F0502020204030204" pitchFamily="34" charset="0"/>
              </a:rPr>
              <a:t>persist_barrier</a:t>
            </a:r>
            <a:r>
              <a:rPr lang="en-US" sz="2400" dirty="0">
                <a:latin typeface="Calibri" panose="020F0502020204030204" pitchFamily="34" charset="0"/>
                <a:cs typeface="Calibri" panose="020F0502020204030204" pitchFamily="34" charset="0"/>
              </a:rPr>
              <a:t>(); </a:t>
            </a:r>
          </a:p>
          <a:p>
            <a:pPr marL="342900" lvl="1" indent="0">
              <a:spcBef>
                <a:spcPts val="150"/>
              </a:spcBef>
              <a:buNone/>
            </a:pPr>
            <a:r>
              <a:rPr lang="en-US" sz="2400" dirty="0" err="1">
                <a:latin typeface="Calibri" panose="020F0502020204030204" pitchFamily="34" charset="0"/>
                <a:cs typeface="Calibri" panose="020F0502020204030204" pitchFamily="34" charset="0"/>
              </a:rPr>
              <a:t>MutateData</a:t>
            </a:r>
            <a:r>
              <a:rPr lang="en-US" sz="2400" dirty="0">
                <a:latin typeface="Calibri" panose="020F0502020204030204" pitchFamily="34" charset="0"/>
                <a:cs typeface="Calibri" panose="020F0502020204030204" pitchFamily="34" charset="0"/>
              </a:rPr>
              <a:t>(data); 	        </a:t>
            </a:r>
            <a:r>
              <a:rPr lang="en-US" sz="2400" b="1" dirty="0">
                <a:solidFill>
                  <a:schemeClr val="tx1">
                    <a:lumMod val="65000"/>
                    <a:lumOff val="35000"/>
                  </a:schemeClr>
                </a:solidFill>
                <a:latin typeface="Calibri" panose="020F0502020204030204" pitchFamily="34" charset="0"/>
                <a:cs typeface="Calibri" panose="020F0502020204030204" pitchFamily="34" charset="0"/>
              </a:rPr>
              <a:t>//mutate</a:t>
            </a:r>
          </a:p>
          <a:p>
            <a:pPr marL="342900" lvl="1" indent="0">
              <a:spcBef>
                <a:spcPts val="150"/>
              </a:spcBef>
              <a:buNone/>
            </a:pPr>
            <a:r>
              <a:rPr lang="en-US" sz="2400" b="1" dirty="0" err="1">
                <a:solidFill>
                  <a:schemeClr val="accent2">
                    <a:lumMod val="75000"/>
                  </a:schemeClr>
                </a:solidFill>
                <a:latin typeface="Calibri" panose="020F0502020204030204" pitchFamily="34" charset="0"/>
                <a:cs typeface="Calibri" panose="020F0502020204030204" pitchFamily="34" charset="0"/>
              </a:rPr>
              <a:t>counter_cache_writeback</a:t>
            </a:r>
            <a:r>
              <a:rPr lang="en-US" sz="2400" dirty="0">
                <a:latin typeface="Calibri" panose="020F0502020204030204" pitchFamily="34" charset="0"/>
                <a:cs typeface="Calibri" panose="020F0502020204030204" pitchFamily="34" charset="0"/>
              </a:rPr>
              <a:t>(data);    </a:t>
            </a:r>
          </a:p>
          <a:p>
            <a:pPr marL="342900" lvl="1" indent="0">
              <a:spcBef>
                <a:spcPts val="150"/>
              </a:spcBef>
              <a:buNone/>
            </a:pPr>
            <a:r>
              <a:rPr lang="en-US" sz="2400" dirty="0" err="1">
                <a:latin typeface="Calibri" panose="020F0502020204030204" pitchFamily="34" charset="0"/>
                <a:cs typeface="Calibri" panose="020F0502020204030204" pitchFamily="34" charset="0"/>
              </a:rPr>
              <a:t>persist_barrier</a:t>
            </a:r>
            <a:r>
              <a:rPr lang="en-US" sz="2400" dirty="0">
                <a:latin typeface="Calibri" panose="020F0502020204030204" pitchFamily="34" charset="0"/>
                <a:cs typeface="Calibri" panose="020F0502020204030204" pitchFamily="34" charset="0"/>
              </a:rPr>
              <a:t>();    </a:t>
            </a:r>
          </a:p>
          <a:p>
            <a:pPr marL="342900" lvl="1" indent="0">
              <a:spcBef>
                <a:spcPts val="150"/>
              </a:spcBef>
              <a:buNone/>
            </a:pPr>
            <a:r>
              <a:rPr lang="en-US" sz="2400" dirty="0">
                <a:latin typeface="Calibri" panose="020F0502020204030204" pitchFamily="34" charset="0"/>
                <a:cs typeface="Calibri" panose="020F0502020204030204" pitchFamily="34" charset="0"/>
              </a:rPr>
              <a:t>log-&gt;valid = false;           </a:t>
            </a:r>
            <a:r>
              <a:rPr lang="en-US" sz="2400" b="1" dirty="0">
                <a:solidFill>
                  <a:schemeClr val="tx1">
                    <a:lumMod val="65000"/>
                    <a:lumOff val="35000"/>
                  </a:schemeClr>
                </a:solidFill>
                <a:latin typeface="Calibri" panose="020F0502020204030204" pitchFamily="34" charset="0"/>
                <a:cs typeface="Calibri" panose="020F0502020204030204" pitchFamily="34" charset="0"/>
              </a:rPr>
              <a:t>//commit</a:t>
            </a:r>
          </a:p>
          <a:p>
            <a:pPr marL="342900" lvl="1" indent="0">
              <a:spcBef>
                <a:spcPts val="150"/>
              </a:spcBef>
              <a:buNone/>
            </a:pPr>
            <a:r>
              <a:rPr lang="en-US" sz="2400" dirty="0" err="1">
                <a:latin typeface="Calibri" panose="020F0502020204030204" pitchFamily="34" charset="0"/>
                <a:cs typeface="Calibri" panose="020F0502020204030204" pitchFamily="34" charset="0"/>
              </a:rPr>
              <a:t>persist_barrier</a:t>
            </a:r>
            <a:r>
              <a:rPr lang="en-US" sz="2400" dirty="0">
                <a:latin typeface="Calibri" panose="020F0502020204030204" pitchFamily="34" charset="0"/>
                <a:cs typeface="Calibri" panose="020F0502020204030204" pitchFamily="34" charset="0"/>
              </a:rPr>
              <a:t>();</a:t>
            </a:r>
          </a:p>
          <a:p>
            <a:pPr marL="0" indent="0">
              <a:spcBef>
                <a:spcPts val="150"/>
              </a:spcBef>
              <a:buNone/>
            </a:pPr>
            <a:r>
              <a:rPr lang="en-US" sz="2400" dirty="0">
                <a:latin typeface="Calibri" panose="020F0502020204030204" pitchFamily="34" charset="0"/>
                <a:cs typeface="Calibri" panose="020F0502020204030204" pitchFamily="34" charset="0"/>
              </a:rPr>
              <a:t>}</a:t>
            </a:r>
          </a:p>
        </p:txBody>
      </p:sp>
      <p:sp>
        <p:nvSpPr>
          <p:cNvPr id="4" name="Slide Number Placeholder 3">
            <a:extLst>
              <a:ext uri="{FF2B5EF4-FFF2-40B4-BE49-F238E27FC236}">
                <a16:creationId xmlns:a16="http://schemas.microsoft.com/office/drawing/2014/main" id="{28EAEE5A-A75C-9744-ADC3-3FFCC9B92A60}"/>
              </a:ext>
            </a:extLst>
          </p:cNvPr>
          <p:cNvSpPr>
            <a:spLocks noGrp="1"/>
          </p:cNvSpPr>
          <p:nvPr>
            <p:ph type="sldNum" sz="quarter" idx="12"/>
          </p:nvPr>
        </p:nvSpPr>
        <p:spPr/>
        <p:txBody>
          <a:bodyPr/>
          <a:lstStyle/>
          <a:p>
            <a:fld id="{330EA680-D336-4FF7-8B7A-9848BB0A1C32}" type="slidenum">
              <a:rPr lang="en-US" smtClean="0"/>
              <a:t>46</a:t>
            </a:fld>
            <a:endParaRPr lang="en-US" dirty="0"/>
          </a:p>
        </p:txBody>
      </p:sp>
      <p:sp>
        <p:nvSpPr>
          <p:cNvPr id="5" name="Rectangle 4">
            <a:extLst>
              <a:ext uri="{FF2B5EF4-FFF2-40B4-BE49-F238E27FC236}">
                <a16:creationId xmlns:a16="http://schemas.microsoft.com/office/drawing/2014/main" id="{259D0B67-EAC6-774C-8163-7544DEB44597}"/>
              </a:ext>
            </a:extLst>
          </p:cNvPr>
          <p:cNvSpPr/>
          <p:nvPr/>
        </p:nvSpPr>
        <p:spPr>
          <a:xfrm>
            <a:off x="307184" y="2215836"/>
            <a:ext cx="3743325" cy="2015936"/>
          </a:xfrm>
          <a:prstGeom prst="rect">
            <a:avLst/>
          </a:prstGeom>
        </p:spPr>
        <p:txBody>
          <a:bodyPr wrap="square">
            <a:spAutoFit/>
          </a:bodyPr>
          <a:lstStyle/>
          <a:p>
            <a:pPr>
              <a:spcBef>
                <a:spcPts val="150"/>
              </a:spcBef>
            </a:pPr>
            <a:r>
              <a:rPr lang="en-US" sz="2400" dirty="0" err="1">
                <a:latin typeface="Calibri" panose="020F0502020204030204" pitchFamily="34" charset="0"/>
                <a:cs typeface="Calibri" panose="020F0502020204030204" pitchFamily="34" charset="0"/>
              </a:rPr>
              <a:t>struct</a:t>
            </a:r>
            <a:r>
              <a:rPr lang="en-US" sz="2400" dirty="0">
                <a:latin typeface="Calibri" panose="020F0502020204030204" pitchFamily="34" charset="0"/>
                <a:cs typeface="Calibri" panose="020F0502020204030204" pitchFamily="34" charset="0"/>
              </a:rPr>
              <a:t> Backup {    </a:t>
            </a:r>
          </a:p>
          <a:p>
            <a:pPr lvl="1">
              <a:spcBef>
                <a:spcPts val="150"/>
              </a:spcBef>
            </a:pPr>
            <a:r>
              <a:rPr lang="en-US" sz="2400" dirty="0" err="1">
                <a:latin typeface="Calibri" panose="020F0502020204030204" pitchFamily="34" charset="0"/>
                <a:cs typeface="Calibri" panose="020F0502020204030204" pitchFamily="34" charset="0"/>
              </a:rPr>
              <a:t>item_t</a:t>
            </a:r>
            <a:r>
              <a:rPr lang="en-US" sz="2400" dirty="0">
                <a:latin typeface="Calibri" panose="020F0502020204030204" pitchFamily="34" charset="0"/>
                <a:cs typeface="Calibri" panose="020F0502020204030204" pitchFamily="34" charset="0"/>
              </a:rPr>
              <a:t> item;</a:t>
            </a:r>
          </a:p>
          <a:p>
            <a:pPr lvl="1">
              <a:spcBef>
                <a:spcPts val="150"/>
              </a:spcBef>
            </a:pPr>
            <a:r>
              <a:rPr lang="en-US" sz="2400" b="1" dirty="0" err="1">
                <a:solidFill>
                  <a:schemeClr val="accent2">
                    <a:lumMod val="75000"/>
                  </a:schemeClr>
                </a:solidFill>
                <a:latin typeface="Calibri" panose="020F0502020204030204" pitchFamily="34" charset="0"/>
                <a:cs typeface="Calibri" panose="020F0502020204030204" pitchFamily="34" charset="0"/>
              </a:rPr>
              <a:t>CounterAtomic</a:t>
            </a:r>
            <a:r>
              <a:rPr lang="en-US" sz="2400" dirty="0">
                <a:latin typeface="Calibri" panose="020F0502020204030204" pitchFamily="34" charset="0"/>
                <a:cs typeface="Calibri" panose="020F0502020204030204" pitchFamily="34" charset="0"/>
              </a:rPr>
              <a:t> bool; valid;</a:t>
            </a:r>
          </a:p>
          <a:p>
            <a:pPr>
              <a:spcBef>
                <a:spcPts val="150"/>
              </a:spcBef>
            </a:pPr>
            <a:r>
              <a:rPr lang="en-US" sz="2400" dirty="0">
                <a:latin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202C99CA-B237-CC47-9246-FEC5F8981209}"/>
              </a:ext>
            </a:extLst>
          </p:cNvPr>
          <p:cNvSpPr/>
          <p:nvPr/>
        </p:nvSpPr>
        <p:spPr>
          <a:xfrm>
            <a:off x="779171" y="3017978"/>
            <a:ext cx="2814035" cy="39647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84A57D83-BDE5-284D-B280-5385C1F36A2C}"/>
              </a:ext>
            </a:extLst>
          </p:cNvPr>
          <p:cNvSpPr/>
          <p:nvPr/>
        </p:nvSpPr>
        <p:spPr>
          <a:xfrm>
            <a:off x="4382691" y="2917965"/>
            <a:ext cx="4063743" cy="39647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6CCF944E-F71A-B24A-8C36-6E2C93F6F11E}"/>
              </a:ext>
            </a:extLst>
          </p:cNvPr>
          <p:cNvSpPr/>
          <p:nvPr/>
        </p:nvSpPr>
        <p:spPr>
          <a:xfrm>
            <a:off x="4382691" y="3969051"/>
            <a:ext cx="4250321" cy="39647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ounded Rectangular Callout 11">
            <a:extLst>
              <a:ext uri="{FF2B5EF4-FFF2-40B4-BE49-F238E27FC236}">
                <a16:creationId xmlns:a16="http://schemas.microsoft.com/office/drawing/2014/main" id="{7C5C0767-58E2-7245-B6AB-65184F10068F}"/>
              </a:ext>
            </a:extLst>
          </p:cNvPr>
          <p:cNvSpPr/>
          <p:nvPr/>
        </p:nvSpPr>
        <p:spPr>
          <a:xfrm>
            <a:off x="0" y="4144754"/>
            <a:ext cx="4436772" cy="1425094"/>
          </a:xfrm>
          <a:prstGeom prst="wedgeRoundRectCallout">
            <a:avLst>
              <a:gd name="adj1" fmla="val -5795"/>
              <a:gd name="adj2" fmla="val -9748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1">
                    <a:lumMod val="75000"/>
                  </a:schemeClr>
                </a:solidFill>
                <a:latin typeface="Consolas" panose="020B0609020204030204" pitchFamily="49" charset="0"/>
                <a:cs typeface="Consolas" panose="020B0609020204030204" pitchFamily="49" charset="0"/>
              </a:rPr>
              <a:t>valid</a:t>
            </a:r>
            <a:r>
              <a:rPr lang="en-US" sz="2700" b="1" dirty="0">
                <a:solidFill>
                  <a:schemeClr val="accent5">
                    <a:lumMod val="75000"/>
                  </a:schemeClr>
                </a:solidFill>
              </a:rPr>
              <a:t> </a:t>
            </a:r>
            <a:r>
              <a:rPr lang="en-US" sz="2700" b="1" dirty="0">
                <a:solidFill>
                  <a:schemeClr val="accent2">
                    <a:lumMod val="75000"/>
                  </a:schemeClr>
                </a:solidFill>
              </a:rPr>
              <a:t>alters the consistent state </a:t>
            </a:r>
            <a:r>
              <a:rPr lang="en-US" sz="2700" b="1" dirty="0">
                <a:solidFill>
                  <a:schemeClr val="accent1">
                    <a:lumMod val="75000"/>
                  </a:schemeClr>
                </a:solidFill>
              </a:rPr>
              <a:t>of both log and original data structure</a:t>
            </a:r>
          </a:p>
        </p:txBody>
      </p:sp>
      <p:sp>
        <p:nvSpPr>
          <p:cNvPr id="13" name="Rounded Rectangular Callout 12">
            <a:extLst>
              <a:ext uri="{FF2B5EF4-FFF2-40B4-BE49-F238E27FC236}">
                <a16:creationId xmlns:a16="http://schemas.microsoft.com/office/drawing/2014/main" id="{AA187C0E-99C9-A548-9E95-A5072A28CC60}"/>
              </a:ext>
            </a:extLst>
          </p:cNvPr>
          <p:cNvSpPr/>
          <p:nvPr/>
        </p:nvSpPr>
        <p:spPr>
          <a:xfrm>
            <a:off x="355403" y="1375171"/>
            <a:ext cx="4370189" cy="826863"/>
          </a:xfrm>
          <a:prstGeom prst="wedgeRoundRectCallout">
            <a:avLst>
              <a:gd name="adj1" fmla="val 37046"/>
              <a:gd name="adj2" fmla="val 130586"/>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1">
                    <a:lumMod val="75000"/>
                  </a:schemeClr>
                </a:solidFill>
              </a:rPr>
              <a:t>Write back the counters for the </a:t>
            </a:r>
            <a:r>
              <a:rPr lang="en-US" sz="2700" b="1" dirty="0">
                <a:solidFill>
                  <a:schemeClr val="accent2">
                    <a:lumMod val="75000"/>
                  </a:schemeClr>
                </a:solidFill>
              </a:rPr>
              <a:t>undo log entry</a:t>
            </a:r>
          </a:p>
        </p:txBody>
      </p:sp>
      <p:sp>
        <p:nvSpPr>
          <p:cNvPr id="14" name="Rounded Rectangular Callout 13">
            <a:extLst>
              <a:ext uri="{FF2B5EF4-FFF2-40B4-BE49-F238E27FC236}">
                <a16:creationId xmlns:a16="http://schemas.microsoft.com/office/drawing/2014/main" id="{31EA27C2-46D4-B84F-AC7C-F32CBB23AF28}"/>
              </a:ext>
            </a:extLst>
          </p:cNvPr>
          <p:cNvSpPr/>
          <p:nvPr/>
        </p:nvSpPr>
        <p:spPr>
          <a:xfrm>
            <a:off x="4572000" y="5802081"/>
            <a:ext cx="4180880" cy="936785"/>
          </a:xfrm>
          <a:prstGeom prst="wedgeRoundRectCallout">
            <a:avLst>
              <a:gd name="adj1" fmla="val 893"/>
              <a:gd name="adj2" fmla="val -20486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dirty="0">
                <a:solidFill>
                  <a:schemeClr val="accent1">
                    <a:lumMod val="75000"/>
                  </a:schemeClr>
                </a:solidFill>
              </a:rPr>
              <a:t>Write back the counters for the </a:t>
            </a:r>
            <a:r>
              <a:rPr lang="en-US" sz="2700" b="1" dirty="0">
                <a:solidFill>
                  <a:schemeClr val="accent2">
                    <a:lumMod val="75000"/>
                  </a:schemeClr>
                </a:solidFill>
              </a:rPr>
              <a:t>in-place data structure</a:t>
            </a:r>
          </a:p>
        </p:txBody>
      </p:sp>
    </p:spTree>
    <p:extLst>
      <p:ext uri="{BB962C8B-B14F-4D97-AF65-F5344CB8AC3E}">
        <p14:creationId xmlns:p14="http://schemas.microsoft.com/office/powerpoint/2010/main" val="5748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12" grpId="0" animBg="1"/>
      <p:bldP spid="12" grpId="1" animBg="1"/>
      <p:bldP spid="13" grpId="0" animBg="1"/>
      <p:bldP spid="13" grpId="1"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92E76B-2F90-8945-B821-4E93F6F4C196}"/>
              </a:ext>
            </a:extLst>
          </p:cNvPr>
          <p:cNvSpPr>
            <a:spLocks noGrp="1"/>
          </p:cNvSpPr>
          <p:nvPr>
            <p:ph type="sldNum" sz="quarter" idx="12"/>
          </p:nvPr>
        </p:nvSpPr>
        <p:spPr/>
        <p:txBody>
          <a:bodyPr/>
          <a:lstStyle/>
          <a:p>
            <a:fld id="{330EA680-D336-4FF7-8B7A-9848BB0A1C32}" type="slidenum">
              <a:rPr lang="en-US" smtClean="0"/>
              <a:t>5</a:t>
            </a:fld>
            <a:endParaRPr lang="en-US"/>
          </a:p>
        </p:txBody>
      </p:sp>
      <p:grpSp>
        <p:nvGrpSpPr>
          <p:cNvPr id="8" name="Group 7">
            <a:extLst>
              <a:ext uri="{FF2B5EF4-FFF2-40B4-BE49-F238E27FC236}">
                <a16:creationId xmlns:a16="http://schemas.microsoft.com/office/drawing/2014/main" id="{6939EC17-43B8-4D41-A883-40C3C8078353}"/>
              </a:ext>
            </a:extLst>
          </p:cNvPr>
          <p:cNvGrpSpPr/>
          <p:nvPr/>
        </p:nvGrpSpPr>
        <p:grpSpPr>
          <a:xfrm>
            <a:off x="454153" y="1384064"/>
            <a:ext cx="5492991" cy="1309789"/>
            <a:chOff x="3117969" y="4567004"/>
            <a:chExt cx="6604997" cy="1574944"/>
          </a:xfrm>
        </p:grpSpPr>
        <p:pic>
          <p:nvPicPr>
            <p:cNvPr id="9" name="Picture 8">
              <a:extLst>
                <a:ext uri="{FF2B5EF4-FFF2-40B4-BE49-F238E27FC236}">
                  <a16:creationId xmlns:a16="http://schemas.microsoft.com/office/drawing/2014/main" id="{AB0AA3E0-140F-3344-BB51-0A4476CC7A30}"/>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117969" y="4567004"/>
              <a:ext cx="6604997" cy="1574944"/>
            </a:xfrm>
            <a:prstGeom prst="rect">
              <a:avLst/>
            </a:prstGeom>
          </p:spPr>
        </p:pic>
        <p:sp>
          <p:nvSpPr>
            <p:cNvPr id="10" name="Rectangle 9">
              <a:extLst>
                <a:ext uri="{FF2B5EF4-FFF2-40B4-BE49-F238E27FC236}">
                  <a16:creationId xmlns:a16="http://schemas.microsoft.com/office/drawing/2014/main" id="{3ECA4CC2-608D-8147-A48E-83C7127C4117}"/>
                </a:ext>
              </a:extLst>
            </p:cNvPr>
            <p:cNvSpPr/>
            <p:nvPr/>
          </p:nvSpPr>
          <p:spPr>
            <a:xfrm>
              <a:off x="3260748" y="4846644"/>
              <a:ext cx="6319438" cy="1046440"/>
            </a:xfrm>
            <a:prstGeom prst="rect">
              <a:avLst/>
            </a:prstGeom>
          </p:spPr>
          <p:txBody>
            <a:bodyPr wrap="square">
              <a:spAutoFit/>
            </a:bodyPr>
            <a:lstStyle/>
            <a:p>
              <a:pPr algn="ctr"/>
              <a:endParaRPr lang="en-US" sz="4500" b="1" dirty="0">
                <a:solidFill>
                  <a:schemeClr val="bg1"/>
                </a:solidFill>
              </a:endParaRPr>
            </a:p>
          </p:txBody>
        </p:sp>
      </p:grpSp>
      <p:sp>
        <p:nvSpPr>
          <p:cNvPr id="21" name="TextBox 20">
            <a:extLst>
              <a:ext uri="{FF2B5EF4-FFF2-40B4-BE49-F238E27FC236}">
                <a16:creationId xmlns:a16="http://schemas.microsoft.com/office/drawing/2014/main" id="{4090B8BE-7F3D-9149-B149-D5165803AC19}"/>
              </a:ext>
            </a:extLst>
          </p:cNvPr>
          <p:cNvSpPr txBox="1"/>
          <p:nvPr/>
        </p:nvSpPr>
        <p:spPr>
          <a:xfrm>
            <a:off x="5787011" y="1634659"/>
            <a:ext cx="3203555" cy="707886"/>
          </a:xfrm>
          <a:prstGeom prst="rect">
            <a:avLst/>
          </a:prstGeom>
          <a:noFill/>
        </p:spPr>
        <p:txBody>
          <a:bodyPr wrap="square" rtlCol="0">
            <a:spAutoFit/>
          </a:bodyPr>
          <a:lstStyle/>
          <a:p>
            <a:pPr algn="ctr"/>
            <a:r>
              <a:rPr lang="en-US" sz="4000" b="1" dirty="0">
                <a:solidFill>
                  <a:srgbClr val="FF0000"/>
                </a:solidFill>
              </a:rPr>
              <a:t>Inconsistent</a:t>
            </a:r>
          </a:p>
        </p:txBody>
      </p:sp>
      <p:sp>
        <p:nvSpPr>
          <p:cNvPr id="3" name="Content Placeholder 2">
            <a:extLst>
              <a:ext uri="{FF2B5EF4-FFF2-40B4-BE49-F238E27FC236}">
                <a16:creationId xmlns:a16="http://schemas.microsoft.com/office/drawing/2014/main" id="{CC0415C2-A930-7549-8213-218A091575CF}"/>
              </a:ext>
            </a:extLst>
          </p:cNvPr>
          <p:cNvSpPr>
            <a:spLocks noGrp="1"/>
          </p:cNvSpPr>
          <p:nvPr>
            <p:ph idx="1"/>
          </p:nvPr>
        </p:nvSpPr>
        <p:spPr>
          <a:xfrm>
            <a:off x="-5270" y="5551750"/>
            <a:ext cx="9144000" cy="1169726"/>
          </a:xfrm>
          <a:prstGeom prst="roundRect">
            <a:avLst/>
          </a:prstGeom>
          <a:solidFill>
            <a:schemeClr val="bg1">
              <a:lumMod val="85000"/>
            </a:schemeClr>
          </a:solidFill>
          <a:ln>
            <a:noFill/>
          </a:ln>
        </p:spPr>
        <p:txBody>
          <a:bodyPr>
            <a:noAutofit/>
          </a:bodyPr>
          <a:lstStyle/>
          <a:p>
            <a:pPr marL="0" indent="0" algn="ctr">
              <a:lnSpc>
                <a:spcPts val="3200"/>
              </a:lnSpc>
              <a:buNone/>
            </a:pPr>
            <a:r>
              <a:rPr lang="en-US" sz="3600" b="1" dirty="0">
                <a:solidFill>
                  <a:schemeClr val="accent1">
                    <a:lumMod val="75000"/>
                  </a:schemeClr>
                </a:solidFill>
              </a:rPr>
              <a:t>This work shows that crash consistency is</a:t>
            </a:r>
          </a:p>
          <a:p>
            <a:pPr marL="0" indent="0" algn="ctr">
              <a:lnSpc>
                <a:spcPts val="3200"/>
              </a:lnSpc>
              <a:buNone/>
            </a:pPr>
            <a:r>
              <a:rPr lang="en-US" sz="3600" b="1" dirty="0">
                <a:solidFill>
                  <a:srgbClr val="FF0000"/>
                </a:solidFill>
              </a:rPr>
              <a:t>not guaranteed </a:t>
            </a:r>
            <a:r>
              <a:rPr lang="en-US" sz="3600" b="1" dirty="0">
                <a:solidFill>
                  <a:schemeClr val="accent1">
                    <a:lumMod val="75000"/>
                  </a:schemeClr>
                </a:solidFill>
              </a:rPr>
              <a:t>in encrypted NVMM systems</a:t>
            </a:r>
          </a:p>
        </p:txBody>
      </p:sp>
      <p:grpSp>
        <p:nvGrpSpPr>
          <p:cNvPr id="47" name="Group 46">
            <a:extLst>
              <a:ext uri="{FF2B5EF4-FFF2-40B4-BE49-F238E27FC236}">
                <a16:creationId xmlns:a16="http://schemas.microsoft.com/office/drawing/2014/main" id="{AB856167-819A-2C4C-B357-6BAFBFFB3774}"/>
              </a:ext>
            </a:extLst>
          </p:cNvPr>
          <p:cNvGrpSpPr/>
          <p:nvPr/>
        </p:nvGrpSpPr>
        <p:grpSpPr>
          <a:xfrm>
            <a:off x="454153" y="3392455"/>
            <a:ext cx="5492991" cy="1309789"/>
            <a:chOff x="3117969" y="4567004"/>
            <a:chExt cx="6604997" cy="1574944"/>
          </a:xfrm>
        </p:grpSpPr>
        <p:pic>
          <p:nvPicPr>
            <p:cNvPr id="48" name="Picture 47">
              <a:extLst>
                <a:ext uri="{FF2B5EF4-FFF2-40B4-BE49-F238E27FC236}">
                  <a16:creationId xmlns:a16="http://schemas.microsoft.com/office/drawing/2014/main" id="{46974904-9532-7148-90D2-BA1DDDBC7A8C}"/>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117969" y="4567004"/>
              <a:ext cx="6604997" cy="1574944"/>
            </a:xfrm>
            <a:prstGeom prst="rect">
              <a:avLst/>
            </a:prstGeom>
          </p:spPr>
        </p:pic>
        <p:sp>
          <p:nvSpPr>
            <p:cNvPr id="49" name="Rectangle 48">
              <a:extLst>
                <a:ext uri="{FF2B5EF4-FFF2-40B4-BE49-F238E27FC236}">
                  <a16:creationId xmlns:a16="http://schemas.microsoft.com/office/drawing/2014/main" id="{7D3784E3-DA64-BD40-ADDF-64351BDBD048}"/>
                </a:ext>
              </a:extLst>
            </p:cNvPr>
            <p:cNvSpPr/>
            <p:nvPr/>
          </p:nvSpPr>
          <p:spPr>
            <a:xfrm>
              <a:off x="3260748" y="4846644"/>
              <a:ext cx="6319438" cy="1046440"/>
            </a:xfrm>
            <a:prstGeom prst="rect">
              <a:avLst/>
            </a:prstGeom>
          </p:spPr>
          <p:txBody>
            <a:bodyPr wrap="square">
              <a:spAutoFit/>
            </a:bodyPr>
            <a:lstStyle/>
            <a:p>
              <a:pPr algn="ctr"/>
              <a:endParaRPr lang="en-US" sz="4500" b="1" dirty="0">
                <a:solidFill>
                  <a:schemeClr val="bg1"/>
                </a:solidFill>
              </a:endParaRPr>
            </a:p>
          </p:txBody>
        </p:sp>
      </p:grpSp>
      <p:sp>
        <p:nvSpPr>
          <p:cNvPr id="51" name="Rectangle 50">
            <a:extLst>
              <a:ext uri="{FF2B5EF4-FFF2-40B4-BE49-F238E27FC236}">
                <a16:creationId xmlns:a16="http://schemas.microsoft.com/office/drawing/2014/main" id="{CED52F0F-68F6-044A-9B3D-F174B126599C}"/>
              </a:ext>
            </a:extLst>
          </p:cNvPr>
          <p:cNvSpPr/>
          <p:nvPr/>
        </p:nvSpPr>
        <p:spPr>
          <a:xfrm>
            <a:off x="2811820" y="3774931"/>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2" name="Straight Arrow Connector 51">
            <a:extLst>
              <a:ext uri="{FF2B5EF4-FFF2-40B4-BE49-F238E27FC236}">
                <a16:creationId xmlns:a16="http://schemas.microsoft.com/office/drawing/2014/main" id="{80763256-0A9D-CE49-9D81-B3BADFA8CCCD}"/>
              </a:ext>
            </a:extLst>
          </p:cNvPr>
          <p:cNvCxnSpPr>
            <a:cxnSpLocks/>
            <a:stCxn id="51" idx="3"/>
            <a:endCxn id="53" idx="1"/>
          </p:cNvCxnSpPr>
          <p:nvPr/>
        </p:nvCxnSpPr>
        <p:spPr>
          <a:xfrm flipV="1">
            <a:off x="3517961" y="4027577"/>
            <a:ext cx="744305" cy="5096"/>
          </a:xfrm>
          <a:prstGeom prst="straightConnector1">
            <a:avLst/>
          </a:prstGeom>
          <a:ln w="1270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AF41724B-4A1D-B546-8E6E-7DD5EB53F95C}"/>
              </a:ext>
            </a:extLst>
          </p:cNvPr>
          <p:cNvSpPr/>
          <p:nvPr/>
        </p:nvSpPr>
        <p:spPr>
          <a:xfrm>
            <a:off x="4262266" y="3769835"/>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Rectangle 53">
            <a:extLst>
              <a:ext uri="{FF2B5EF4-FFF2-40B4-BE49-F238E27FC236}">
                <a16:creationId xmlns:a16="http://schemas.microsoft.com/office/drawing/2014/main" id="{87A4D607-84DF-B146-88B5-1C5FB030CA6C}"/>
              </a:ext>
            </a:extLst>
          </p:cNvPr>
          <p:cNvSpPr/>
          <p:nvPr/>
        </p:nvSpPr>
        <p:spPr>
          <a:xfrm>
            <a:off x="1361374" y="3769835"/>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5" name="Straight Arrow Connector 54">
            <a:extLst>
              <a:ext uri="{FF2B5EF4-FFF2-40B4-BE49-F238E27FC236}">
                <a16:creationId xmlns:a16="http://schemas.microsoft.com/office/drawing/2014/main" id="{C2B73BDF-16DC-C44A-907B-617856DABED0}"/>
              </a:ext>
            </a:extLst>
          </p:cNvPr>
          <p:cNvCxnSpPr>
            <a:cxnSpLocks/>
            <a:stCxn id="54" idx="3"/>
            <a:endCxn id="51" idx="1"/>
          </p:cNvCxnSpPr>
          <p:nvPr/>
        </p:nvCxnSpPr>
        <p:spPr>
          <a:xfrm>
            <a:off x="2067515" y="4027577"/>
            <a:ext cx="744305" cy="5096"/>
          </a:xfrm>
          <a:prstGeom prst="straightConnector1">
            <a:avLst/>
          </a:prstGeom>
          <a:ln w="1270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FF6DA7C4-165A-5047-AFBF-270D92CF9907}"/>
              </a:ext>
            </a:extLst>
          </p:cNvPr>
          <p:cNvPicPr>
            <a:picLocks noChangeAspect="1"/>
          </p:cNvPicPr>
          <p:nvPr/>
        </p:nvPicPr>
        <p:blipFill>
          <a:blip r:embed="rId4">
            <a:duotone>
              <a:schemeClr val="accent4">
                <a:shade val="45000"/>
                <a:satMod val="135000"/>
              </a:schemeClr>
              <a:prstClr val="white"/>
            </a:duotone>
          </a:blip>
          <a:stretch>
            <a:fillRect/>
          </a:stretch>
        </p:blipFill>
        <p:spPr>
          <a:xfrm>
            <a:off x="1030678" y="3284833"/>
            <a:ext cx="728042" cy="728042"/>
          </a:xfrm>
          <a:prstGeom prst="rect">
            <a:avLst/>
          </a:prstGeom>
        </p:spPr>
      </p:pic>
      <p:sp>
        <p:nvSpPr>
          <p:cNvPr id="58" name="TextBox 57">
            <a:extLst>
              <a:ext uri="{FF2B5EF4-FFF2-40B4-BE49-F238E27FC236}">
                <a16:creationId xmlns:a16="http://schemas.microsoft.com/office/drawing/2014/main" id="{BDE58239-AECE-0440-947E-9C05E47EC9E6}"/>
              </a:ext>
            </a:extLst>
          </p:cNvPr>
          <p:cNvSpPr txBox="1"/>
          <p:nvPr/>
        </p:nvSpPr>
        <p:spPr>
          <a:xfrm>
            <a:off x="4989499" y="3458351"/>
            <a:ext cx="4457311" cy="707886"/>
          </a:xfrm>
          <a:prstGeom prst="rect">
            <a:avLst/>
          </a:prstGeom>
          <a:noFill/>
        </p:spPr>
        <p:txBody>
          <a:bodyPr wrap="square" rtlCol="0">
            <a:spAutoFit/>
          </a:bodyPr>
          <a:lstStyle/>
          <a:p>
            <a:pPr algn="ctr"/>
            <a:r>
              <a:rPr lang="en-US" sz="4000" b="1" dirty="0">
                <a:solidFill>
                  <a:schemeClr val="accent6">
                    <a:lumMod val="75000"/>
                  </a:schemeClr>
                </a:solidFill>
              </a:rPr>
              <a:t>Consistent</a:t>
            </a:r>
            <a:endParaRPr lang="en-US" sz="3600" b="1" dirty="0">
              <a:solidFill>
                <a:schemeClr val="accent6">
                  <a:lumMod val="75000"/>
                </a:schemeClr>
              </a:solidFill>
            </a:endParaRPr>
          </a:p>
        </p:txBody>
      </p:sp>
      <p:sp>
        <p:nvSpPr>
          <p:cNvPr id="59" name="TextBox 58">
            <a:extLst>
              <a:ext uri="{FF2B5EF4-FFF2-40B4-BE49-F238E27FC236}">
                <a16:creationId xmlns:a16="http://schemas.microsoft.com/office/drawing/2014/main" id="{A7973B9B-3826-C448-9115-DCBE6DA9763C}"/>
              </a:ext>
            </a:extLst>
          </p:cNvPr>
          <p:cNvSpPr txBox="1"/>
          <p:nvPr/>
        </p:nvSpPr>
        <p:spPr>
          <a:xfrm>
            <a:off x="5402380" y="4002745"/>
            <a:ext cx="4457311" cy="707886"/>
          </a:xfrm>
          <a:prstGeom prst="rect">
            <a:avLst/>
          </a:prstGeom>
          <a:noFill/>
        </p:spPr>
        <p:txBody>
          <a:bodyPr wrap="square" rtlCol="0">
            <a:spAutoFit/>
          </a:bodyPr>
          <a:lstStyle/>
          <a:p>
            <a:pPr algn="ctr"/>
            <a:r>
              <a:rPr lang="en-US" sz="4000" b="1" dirty="0">
                <a:solidFill>
                  <a:schemeClr val="accent6">
                    <a:lumMod val="75000"/>
                  </a:schemeClr>
                </a:solidFill>
              </a:rPr>
              <a:t>Low-overhead</a:t>
            </a:r>
            <a:endParaRPr lang="en-US" sz="3600" b="1" dirty="0">
              <a:solidFill>
                <a:schemeClr val="accent6">
                  <a:lumMod val="75000"/>
                </a:schemeClr>
              </a:solidFill>
            </a:endParaRPr>
          </a:p>
        </p:txBody>
      </p:sp>
      <p:grpSp>
        <p:nvGrpSpPr>
          <p:cNvPr id="2" name="Group 1">
            <a:extLst>
              <a:ext uri="{FF2B5EF4-FFF2-40B4-BE49-F238E27FC236}">
                <a16:creationId xmlns:a16="http://schemas.microsoft.com/office/drawing/2014/main" id="{C92FF3D0-850A-B74B-AEC7-C34570894B38}"/>
              </a:ext>
            </a:extLst>
          </p:cNvPr>
          <p:cNvGrpSpPr/>
          <p:nvPr/>
        </p:nvGrpSpPr>
        <p:grpSpPr>
          <a:xfrm>
            <a:off x="1356826" y="1756348"/>
            <a:ext cx="3607033" cy="520579"/>
            <a:chOff x="1352493" y="1601693"/>
            <a:chExt cx="3607033" cy="520579"/>
          </a:xfrm>
        </p:grpSpPr>
        <p:sp>
          <p:nvSpPr>
            <p:cNvPr id="65" name="Rectangle 64">
              <a:extLst>
                <a:ext uri="{FF2B5EF4-FFF2-40B4-BE49-F238E27FC236}">
                  <a16:creationId xmlns:a16="http://schemas.microsoft.com/office/drawing/2014/main" id="{8C6A8013-4CC0-1044-9627-E1E119AEFE22}"/>
                </a:ext>
              </a:extLst>
            </p:cNvPr>
            <p:cNvSpPr/>
            <p:nvPr/>
          </p:nvSpPr>
          <p:spPr>
            <a:xfrm>
              <a:off x="2802939" y="1606789"/>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6" name="Straight Arrow Connector 65">
              <a:extLst>
                <a:ext uri="{FF2B5EF4-FFF2-40B4-BE49-F238E27FC236}">
                  <a16:creationId xmlns:a16="http://schemas.microsoft.com/office/drawing/2014/main" id="{63E9C291-6475-A84B-85C4-F996732FDD32}"/>
                </a:ext>
              </a:extLst>
            </p:cNvPr>
            <p:cNvCxnSpPr>
              <a:cxnSpLocks/>
              <a:stCxn id="65" idx="3"/>
              <a:endCxn id="67" idx="1"/>
            </p:cNvCxnSpPr>
            <p:nvPr/>
          </p:nvCxnSpPr>
          <p:spPr>
            <a:xfrm flipV="1">
              <a:off x="3509080" y="1859435"/>
              <a:ext cx="744305" cy="5096"/>
            </a:xfrm>
            <a:prstGeom prst="straightConnector1">
              <a:avLst/>
            </a:prstGeom>
            <a:ln w="1270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9D779FF-6370-4641-A05E-115EBC3D27E8}"/>
                </a:ext>
              </a:extLst>
            </p:cNvPr>
            <p:cNvSpPr/>
            <p:nvPr/>
          </p:nvSpPr>
          <p:spPr>
            <a:xfrm>
              <a:off x="4253385" y="1601693"/>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Rectangle 67">
              <a:extLst>
                <a:ext uri="{FF2B5EF4-FFF2-40B4-BE49-F238E27FC236}">
                  <a16:creationId xmlns:a16="http://schemas.microsoft.com/office/drawing/2014/main" id="{AB84AB79-D2C7-6D44-B42F-D4339F81C308}"/>
                </a:ext>
              </a:extLst>
            </p:cNvPr>
            <p:cNvSpPr/>
            <p:nvPr/>
          </p:nvSpPr>
          <p:spPr>
            <a:xfrm>
              <a:off x="1352493" y="1601693"/>
              <a:ext cx="706141" cy="515483"/>
            </a:xfrm>
            <a:prstGeom prst="rect">
              <a:avLst/>
            </a:prstGeom>
            <a:solidFill>
              <a:schemeClr val="accent1">
                <a:lumMod val="60000"/>
                <a:lumOff val="4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9" name="Straight Arrow Connector 68">
              <a:extLst>
                <a:ext uri="{FF2B5EF4-FFF2-40B4-BE49-F238E27FC236}">
                  <a16:creationId xmlns:a16="http://schemas.microsoft.com/office/drawing/2014/main" id="{90B4139C-0220-A54C-B441-75B0BBA7CCCA}"/>
                </a:ext>
              </a:extLst>
            </p:cNvPr>
            <p:cNvCxnSpPr>
              <a:cxnSpLocks/>
              <a:stCxn id="68" idx="3"/>
              <a:endCxn id="65" idx="1"/>
            </p:cNvCxnSpPr>
            <p:nvPr/>
          </p:nvCxnSpPr>
          <p:spPr>
            <a:xfrm>
              <a:off x="2058634" y="1859435"/>
              <a:ext cx="744305" cy="5096"/>
            </a:xfrm>
            <a:prstGeom prst="straightConnector1">
              <a:avLst/>
            </a:prstGeom>
            <a:ln w="1270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60" name="Picture 59">
            <a:extLst>
              <a:ext uri="{FF2B5EF4-FFF2-40B4-BE49-F238E27FC236}">
                <a16:creationId xmlns:a16="http://schemas.microsoft.com/office/drawing/2014/main" id="{2751FFB2-0FF9-A44B-A2E2-A339B135C220}"/>
              </a:ext>
            </a:extLst>
          </p:cNvPr>
          <p:cNvPicPr>
            <a:picLocks noChangeAspect="1"/>
          </p:cNvPicPr>
          <p:nvPr/>
        </p:nvPicPr>
        <p:blipFill>
          <a:blip r:embed="rId5"/>
          <a:stretch>
            <a:fillRect/>
          </a:stretch>
        </p:blipFill>
        <p:spPr>
          <a:xfrm>
            <a:off x="4576618" y="3328279"/>
            <a:ext cx="774482" cy="727634"/>
          </a:xfrm>
          <a:prstGeom prst="rect">
            <a:avLst/>
          </a:prstGeom>
        </p:spPr>
      </p:pic>
      <p:sp>
        <p:nvSpPr>
          <p:cNvPr id="61" name="Title 1">
            <a:extLst>
              <a:ext uri="{FF2B5EF4-FFF2-40B4-BE49-F238E27FC236}">
                <a16:creationId xmlns:a16="http://schemas.microsoft.com/office/drawing/2014/main" id="{EC918EF4-2671-3B45-B9E9-7D7887F15BF7}"/>
              </a:ext>
            </a:extLst>
          </p:cNvPr>
          <p:cNvSpPr>
            <a:spLocks noGrp="1"/>
          </p:cNvSpPr>
          <p:nvPr>
            <p:ph type="title"/>
          </p:nvPr>
        </p:nvSpPr>
        <p:spPr>
          <a:xfrm>
            <a:off x="454153" y="273151"/>
            <a:ext cx="7886700" cy="994172"/>
          </a:xfrm>
        </p:spPr>
        <p:txBody>
          <a:bodyPr>
            <a:normAutofit/>
          </a:bodyPr>
          <a:lstStyle/>
          <a:p>
            <a:r>
              <a:rPr lang="en-US" sz="4000" b="1" dirty="0"/>
              <a:t>OVERVIEW</a:t>
            </a:r>
            <a:endParaRPr lang="en-US" sz="4000" b="1" dirty="0">
              <a:solidFill>
                <a:schemeClr val="accent1">
                  <a:lumMod val="75000"/>
                </a:schemeClr>
              </a:solidFill>
            </a:endParaRPr>
          </a:p>
        </p:txBody>
      </p:sp>
      <p:sp>
        <p:nvSpPr>
          <p:cNvPr id="62" name="Content Placeholder 2">
            <a:extLst>
              <a:ext uri="{FF2B5EF4-FFF2-40B4-BE49-F238E27FC236}">
                <a16:creationId xmlns:a16="http://schemas.microsoft.com/office/drawing/2014/main" id="{1D34E3AA-9694-5842-B9AE-C90828622F5C}"/>
              </a:ext>
            </a:extLst>
          </p:cNvPr>
          <p:cNvSpPr txBox="1">
            <a:spLocks/>
          </p:cNvSpPr>
          <p:nvPr/>
        </p:nvSpPr>
        <p:spPr>
          <a:xfrm>
            <a:off x="-5270" y="5321931"/>
            <a:ext cx="9144000" cy="1450344"/>
          </a:xfrm>
          <a:prstGeom prst="roundRect">
            <a:avLst/>
          </a:prstGeom>
          <a:solidFill>
            <a:schemeClr val="bg1">
              <a:lumMod val="85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800"/>
              </a:lnSpc>
              <a:buFont typeface="Arial" panose="020B0604020202020204" pitchFamily="34" charset="0"/>
              <a:buNone/>
            </a:pPr>
            <a:r>
              <a:rPr lang="en-US" sz="3600" b="1" dirty="0">
                <a:solidFill>
                  <a:schemeClr val="accent1">
                    <a:lumMod val="75000"/>
                  </a:schemeClr>
                </a:solidFill>
              </a:rPr>
              <a:t>Our goal is to provide </a:t>
            </a:r>
            <a:r>
              <a:rPr lang="en-US" sz="3600" b="1" dirty="0">
                <a:solidFill>
                  <a:schemeClr val="accent6">
                    <a:lumMod val="75000"/>
                  </a:schemeClr>
                </a:solidFill>
              </a:rPr>
              <a:t>crash consistency</a:t>
            </a:r>
          </a:p>
          <a:p>
            <a:pPr marL="0" indent="0" algn="ctr">
              <a:lnSpc>
                <a:spcPts val="2800"/>
              </a:lnSpc>
              <a:buFont typeface="Arial" panose="020B0604020202020204" pitchFamily="34" charset="0"/>
              <a:buNone/>
            </a:pPr>
            <a:r>
              <a:rPr lang="en-US" sz="3600" b="1" dirty="0">
                <a:solidFill>
                  <a:schemeClr val="accent1">
                    <a:lumMod val="75000"/>
                  </a:schemeClr>
                </a:solidFill>
              </a:rPr>
              <a:t> in encrypted NVMM systems</a:t>
            </a:r>
          </a:p>
          <a:p>
            <a:pPr marL="0" indent="0" algn="ctr">
              <a:lnSpc>
                <a:spcPts val="2800"/>
              </a:lnSpc>
              <a:buNone/>
            </a:pPr>
            <a:r>
              <a:rPr lang="en-US" sz="3600" b="1" dirty="0">
                <a:solidFill>
                  <a:schemeClr val="accent1">
                    <a:lumMod val="75000"/>
                  </a:schemeClr>
                </a:solidFill>
              </a:rPr>
              <a:t>with </a:t>
            </a:r>
            <a:r>
              <a:rPr lang="en-US" sz="3600" b="1" dirty="0">
                <a:solidFill>
                  <a:schemeClr val="accent6">
                    <a:lumMod val="75000"/>
                  </a:schemeClr>
                </a:solidFill>
              </a:rPr>
              <a:t>low overhead</a:t>
            </a:r>
          </a:p>
        </p:txBody>
      </p:sp>
      <p:sp>
        <p:nvSpPr>
          <p:cNvPr id="70" name="Lightning Bolt 69">
            <a:extLst>
              <a:ext uri="{FF2B5EF4-FFF2-40B4-BE49-F238E27FC236}">
                <a16:creationId xmlns:a16="http://schemas.microsoft.com/office/drawing/2014/main" id="{0F8CF094-96F7-DC46-B23B-F99A0851A9CC}"/>
              </a:ext>
            </a:extLst>
          </p:cNvPr>
          <p:cNvSpPr/>
          <p:nvPr/>
        </p:nvSpPr>
        <p:spPr>
          <a:xfrm>
            <a:off x="8450" y="1577777"/>
            <a:ext cx="1022228" cy="922361"/>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71" name="Lightning Bolt 70">
            <a:extLst>
              <a:ext uri="{FF2B5EF4-FFF2-40B4-BE49-F238E27FC236}">
                <a16:creationId xmlns:a16="http://schemas.microsoft.com/office/drawing/2014/main" id="{612F0DD5-86B4-9B4D-8B19-B0EFF2823CE6}"/>
              </a:ext>
            </a:extLst>
          </p:cNvPr>
          <p:cNvSpPr/>
          <p:nvPr/>
        </p:nvSpPr>
        <p:spPr>
          <a:xfrm>
            <a:off x="4845" y="3588180"/>
            <a:ext cx="1022228" cy="922361"/>
          </a:xfrm>
          <a:prstGeom prst="lightningBolt">
            <a:avLst/>
          </a:prstGeom>
          <a:solidFill>
            <a:schemeClr val="accent4"/>
          </a:solidFill>
          <a:ln w="28575">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grpSp>
        <p:nvGrpSpPr>
          <p:cNvPr id="6" name="Group 5">
            <a:extLst>
              <a:ext uri="{FF2B5EF4-FFF2-40B4-BE49-F238E27FC236}">
                <a16:creationId xmlns:a16="http://schemas.microsoft.com/office/drawing/2014/main" id="{7CF4F02F-689A-DC4F-AFAA-70657E84437F}"/>
              </a:ext>
            </a:extLst>
          </p:cNvPr>
          <p:cNvGrpSpPr/>
          <p:nvPr/>
        </p:nvGrpSpPr>
        <p:grpSpPr>
          <a:xfrm>
            <a:off x="1361374" y="1761444"/>
            <a:ext cx="3607033" cy="520579"/>
            <a:chOff x="1361374" y="1605329"/>
            <a:chExt cx="3607033" cy="520579"/>
          </a:xfrm>
        </p:grpSpPr>
        <p:sp>
          <p:nvSpPr>
            <p:cNvPr id="12" name="Rectangle 11">
              <a:extLst>
                <a:ext uri="{FF2B5EF4-FFF2-40B4-BE49-F238E27FC236}">
                  <a16:creationId xmlns:a16="http://schemas.microsoft.com/office/drawing/2014/main" id="{794E0164-0304-7648-AF81-C7D1B8F482BE}"/>
                </a:ext>
              </a:extLst>
            </p:cNvPr>
            <p:cNvSpPr/>
            <p:nvPr/>
          </p:nvSpPr>
          <p:spPr>
            <a:xfrm>
              <a:off x="2811820" y="1610425"/>
              <a:ext cx="706141" cy="515483"/>
            </a:xfrm>
            <a:prstGeom prst="rect">
              <a:avLst/>
            </a:prstGeom>
            <a:solidFill>
              <a:schemeClr val="bg1">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 name="Straight Arrow Connector 12">
              <a:extLst>
                <a:ext uri="{FF2B5EF4-FFF2-40B4-BE49-F238E27FC236}">
                  <a16:creationId xmlns:a16="http://schemas.microsoft.com/office/drawing/2014/main" id="{C16AD4CB-40E5-484F-8507-2BC799B0D56F}"/>
                </a:ext>
              </a:extLst>
            </p:cNvPr>
            <p:cNvCxnSpPr>
              <a:cxnSpLocks/>
              <a:stCxn id="12" idx="3"/>
              <a:endCxn id="14" idx="1"/>
            </p:cNvCxnSpPr>
            <p:nvPr/>
          </p:nvCxnSpPr>
          <p:spPr>
            <a:xfrm flipV="1">
              <a:off x="3517961" y="1863071"/>
              <a:ext cx="744305" cy="5096"/>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878964A-9C03-2D4E-96C7-4DE212218FE2}"/>
                </a:ext>
              </a:extLst>
            </p:cNvPr>
            <p:cNvSpPr/>
            <p:nvPr/>
          </p:nvSpPr>
          <p:spPr>
            <a:xfrm>
              <a:off x="4262266" y="1605329"/>
              <a:ext cx="706141" cy="515483"/>
            </a:xfrm>
            <a:prstGeom prst="rect">
              <a:avLst/>
            </a:prstGeom>
            <a:solidFill>
              <a:schemeClr val="bg1">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4EE0DD82-01D3-D842-8784-F4D5F390D4E8}"/>
                </a:ext>
              </a:extLst>
            </p:cNvPr>
            <p:cNvSpPr/>
            <p:nvPr/>
          </p:nvSpPr>
          <p:spPr>
            <a:xfrm>
              <a:off x="1361374" y="1605329"/>
              <a:ext cx="706141" cy="515483"/>
            </a:xfrm>
            <a:prstGeom prst="rect">
              <a:avLst/>
            </a:prstGeom>
            <a:solidFill>
              <a:schemeClr val="bg1">
                <a:lumMod val="75000"/>
              </a:schemeClr>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Arrow Connector 15">
              <a:extLst>
                <a:ext uri="{FF2B5EF4-FFF2-40B4-BE49-F238E27FC236}">
                  <a16:creationId xmlns:a16="http://schemas.microsoft.com/office/drawing/2014/main" id="{C3D7A65D-74AA-C847-AEDC-759E1C57DB3B}"/>
                </a:ext>
              </a:extLst>
            </p:cNvPr>
            <p:cNvCxnSpPr>
              <a:cxnSpLocks/>
              <a:stCxn id="15" idx="3"/>
              <a:endCxn id="12" idx="1"/>
            </p:cNvCxnSpPr>
            <p:nvPr/>
          </p:nvCxnSpPr>
          <p:spPr>
            <a:xfrm>
              <a:off x="2067515" y="1863071"/>
              <a:ext cx="744305" cy="5096"/>
            </a:xfrm>
            <a:prstGeom prst="straightConnector1">
              <a:avLst/>
            </a:prstGeom>
            <a:ln w="1270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B2499B04-BF28-1545-8488-6063FBE685F3}"/>
              </a:ext>
            </a:extLst>
          </p:cNvPr>
          <p:cNvPicPr>
            <a:picLocks noChangeAspect="1"/>
          </p:cNvPicPr>
          <p:nvPr/>
        </p:nvPicPr>
        <p:blipFill>
          <a:blip r:embed="rId6"/>
          <a:stretch>
            <a:fillRect/>
          </a:stretch>
        </p:blipFill>
        <p:spPr>
          <a:xfrm>
            <a:off x="4576618" y="1313426"/>
            <a:ext cx="686366" cy="686366"/>
          </a:xfrm>
          <a:prstGeom prst="rect">
            <a:avLst/>
          </a:prstGeom>
        </p:spPr>
      </p:pic>
      <p:pic>
        <p:nvPicPr>
          <p:cNvPr id="18" name="Picture 17">
            <a:extLst>
              <a:ext uri="{FF2B5EF4-FFF2-40B4-BE49-F238E27FC236}">
                <a16:creationId xmlns:a16="http://schemas.microsoft.com/office/drawing/2014/main" id="{12E00D02-3581-5349-AC62-6015190B3285}"/>
              </a:ext>
            </a:extLst>
          </p:cNvPr>
          <p:cNvPicPr>
            <a:picLocks noChangeAspect="1"/>
          </p:cNvPicPr>
          <p:nvPr/>
        </p:nvPicPr>
        <p:blipFill>
          <a:blip r:embed="rId4">
            <a:duotone>
              <a:schemeClr val="accent4">
                <a:shade val="45000"/>
                <a:satMod val="135000"/>
              </a:schemeClr>
              <a:prstClr val="white"/>
            </a:duotone>
          </a:blip>
          <a:stretch>
            <a:fillRect/>
          </a:stretch>
        </p:blipFill>
        <p:spPr>
          <a:xfrm>
            <a:off x="965288" y="1366660"/>
            <a:ext cx="728042" cy="728042"/>
          </a:xfrm>
          <a:prstGeom prst="rect">
            <a:avLst/>
          </a:prstGeom>
        </p:spPr>
      </p:pic>
    </p:spTree>
    <p:extLst>
      <p:ext uri="{BB962C8B-B14F-4D97-AF65-F5344CB8AC3E}">
        <p14:creationId xmlns:p14="http://schemas.microsoft.com/office/powerpoint/2010/main" val="8815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
                                            <p:bg/>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2">
                                            <p:txEl>
                                              <p:pRg st="2" end="2"/>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uiExpand="1" build="p" animBg="1"/>
      <p:bldP spid="3" grpId="1" build="p" animBg="1"/>
      <p:bldP spid="51" grpId="0" animBg="1"/>
      <p:bldP spid="53" grpId="0" animBg="1"/>
      <p:bldP spid="54" grpId="0" animBg="1"/>
      <p:bldP spid="58" grpId="0"/>
      <p:bldP spid="59" grpId="0"/>
      <p:bldP spid="62" grpId="0" animBg="1"/>
      <p:bldP spid="70" grpId="0" animBg="1"/>
      <p:bldP spid="7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C159-35D9-CD45-8F96-6F89DB4DA26F}"/>
              </a:ext>
            </a:extLst>
          </p:cNvPr>
          <p:cNvSpPr>
            <a:spLocks noGrp="1"/>
          </p:cNvSpPr>
          <p:nvPr>
            <p:ph type="title"/>
          </p:nvPr>
        </p:nvSpPr>
        <p:spPr/>
        <p:txBody>
          <a:bodyPr>
            <a:normAutofit fontScale="90000"/>
          </a:bodyPr>
          <a:lstStyle/>
          <a:p>
            <a:r>
              <a:rPr lang="en-US" sz="4000" b="1" dirty="0"/>
              <a:t>NON-VOLATILE MEMORY ENCRYPTION</a:t>
            </a:r>
            <a:br>
              <a:rPr lang="en-US" sz="3600" b="1" dirty="0"/>
            </a:br>
            <a:r>
              <a:rPr lang="en-US" sz="3600" b="1" dirty="0">
                <a:solidFill>
                  <a:schemeClr val="accent1">
                    <a:lumMod val="75000"/>
                  </a:schemeClr>
                </a:solidFill>
              </a:rPr>
              <a:t>NAIVE SOLUTION</a:t>
            </a:r>
            <a:endParaRPr lang="en-US" sz="2700" b="1" dirty="0">
              <a:solidFill>
                <a:schemeClr val="accent1">
                  <a:lumMod val="75000"/>
                </a:schemeClr>
              </a:solidFill>
            </a:endParaRPr>
          </a:p>
        </p:txBody>
      </p:sp>
      <p:sp>
        <p:nvSpPr>
          <p:cNvPr id="3" name="Content Placeholder 2">
            <a:extLst>
              <a:ext uri="{FF2B5EF4-FFF2-40B4-BE49-F238E27FC236}">
                <a16:creationId xmlns:a16="http://schemas.microsoft.com/office/drawing/2014/main" id="{C3C421E7-5BCE-C74A-B811-D43B03D87143}"/>
              </a:ext>
            </a:extLst>
          </p:cNvPr>
          <p:cNvSpPr>
            <a:spLocks noGrp="1"/>
          </p:cNvSpPr>
          <p:nvPr>
            <p:ph idx="1"/>
          </p:nvPr>
        </p:nvSpPr>
        <p:spPr>
          <a:xfrm>
            <a:off x="269498" y="1855667"/>
            <a:ext cx="8604997" cy="1006076"/>
          </a:xfrm>
        </p:spPr>
        <p:txBody>
          <a:bodyPr>
            <a:normAutofit/>
          </a:bodyPr>
          <a:lstStyle/>
          <a:p>
            <a:pPr marL="0" indent="0">
              <a:buNone/>
            </a:pPr>
            <a:r>
              <a:rPr lang="en-US" sz="3200" dirty="0">
                <a:solidFill>
                  <a:schemeClr val="accent1">
                    <a:lumMod val="75000"/>
                  </a:schemeClr>
                </a:solidFill>
              </a:rPr>
              <a:t>Encrypt and decrypt data </a:t>
            </a:r>
            <a:r>
              <a:rPr lang="en-US" sz="3200" b="1" dirty="0">
                <a:solidFill>
                  <a:schemeClr val="accent2">
                    <a:lumMod val="75000"/>
                  </a:schemeClr>
                </a:solidFill>
              </a:rPr>
              <a:t>directly</a:t>
            </a:r>
            <a:r>
              <a:rPr lang="en-US" sz="3200" dirty="0">
                <a:solidFill>
                  <a:schemeClr val="accent1">
                    <a:lumMod val="75000"/>
                  </a:schemeClr>
                </a:solidFill>
              </a:rPr>
              <a:t> with the key</a:t>
            </a:r>
          </a:p>
        </p:txBody>
      </p:sp>
      <p:sp>
        <p:nvSpPr>
          <p:cNvPr id="4" name="Slide Number Placeholder 3">
            <a:extLst>
              <a:ext uri="{FF2B5EF4-FFF2-40B4-BE49-F238E27FC236}">
                <a16:creationId xmlns:a16="http://schemas.microsoft.com/office/drawing/2014/main" id="{A2ED024D-35AB-AE44-BBF5-B722A96379B6}"/>
              </a:ext>
            </a:extLst>
          </p:cNvPr>
          <p:cNvSpPr>
            <a:spLocks noGrp="1"/>
          </p:cNvSpPr>
          <p:nvPr>
            <p:ph type="sldNum" sz="quarter" idx="12"/>
          </p:nvPr>
        </p:nvSpPr>
        <p:spPr/>
        <p:txBody>
          <a:bodyPr/>
          <a:lstStyle/>
          <a:p>
            <a:fld id="{330EA680-D336-4FF7-8B7A-9848BB0A1C32}" type="slidenum">
              <a:rPr lang="en-US" smtClean="0"/>
              <a:t>6</a:t>
            </a:fld>
            <a:endParaRPr lang="en-US" dirty="0"/>
          </a:p>
        </p:txBody>
      </p:sp>
      <p:sp>
        <p:nvSpPr>
          <p:cNvPr id="9" name="Rounded Rectangle 8">
            <a:extLst>
              <a:ext uri="{FF2B5EF4-FFF2-40B4-BE49-F238E27FC236}">
                <a16:creationId xmlns:a16="http://schemas.microsoft.com/office/drawing/2014/main" id="{9152F87C-58DD-5A4E-9291-3D9F65FF8C69}"/>
              </a:ext>
            </a:extLst>
          </p:cNvPr>
          <p:cNvSpPr/>
          <p:nvPr/>
        </p:nvSpPr>
        <p:spPr>
          <a:xfrm>
            <a:off x="702507" y="2897690"/>
            <a:ext cx="2895307" cy="44375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Read Access</a:t>
            </a:r>
          </a:p>
        </p:txBody>
      </p:sp>
      <p:sp>
        <p:nvSpPr>
          <p:cNvPr id="10" name="Rounded Rectangle 9">
            <a:extLst>
              <a:ext uri="{FF2B5EF4-FFF2-40B4-BE49-F238E27FC236}">
                <a16:creationId xmlns:a16="http://schemas.microsoft.com/office/drawing/2014/main" id="{2BDCC0C7-6E43-794B-A60A-79FC766A1DF7}"/>
              </a:ext>
            </a:extLst>
          </p:cNvPr>
          <p:cNvSpPr/>
          <p:nvPr/>
        </p:nvSpPr>
        <p:spPr>
          <a:xfrm>
            <a:off x="3694089" y="3392584"/>
            <a:ext cx="2203791" cy="443757"/>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Decryption</a:t>
            </a:r>
            <a:endParaRPr lang="en-US" sz="2700" dirty="0">
              <a:solidFill>
                <a:schemeClr val="tx1"/>
              </a:solidFill>
            </a:endParaRPr>
          </a:p>
        </p:txBody>
      </p:sp>
      <p:cxnSp>
        <p:nvCxnSpPr>
          <p:cNvPr id="12" name="Straight Arrow Connector 11">
            <a:extLst>
              <a:ext uri="{FF2B5EF4-FFF2-40B4-BE49-F238E27FC236}">
                <a16:creationId xmlns:a16="http://schemas.microsoft.com/office/drawing/2014/main" id="{217E55FA-507D-1142-8BA6-85F2E5291DE2}"/>
              </a:ext>
            </a:extLst>
          </p:cNvPr>
          <p:cNvCxnSpPr>
            <a:cxnSpLocks/>
          </p:cNvCxnSpPr>
          <p:nvPr/>
        </p:nvCxnSpPr>
        <p:spPr>
          <a:xfrm>
            <a:off x="702507" y="3940231"/>
            <a:ext cx="6788542" cy="0"/>
          </a:xfrm>
          <a:prstGeom prst="straightConnector1">
            <a:avLst/>
          </a:prstGeom>
          <a:ln w="635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C68D678-1857-FA47-B711-588E2989A514}"/>
              </a:ext>
            </a:extLst>
          </p:cNvPr>
          <p:cNvSpPr txBox="1"/>
          <p:nvPr/>
        </p:nvSpPr>
        <p:spPr>
          <a:xfrm>
            <a:off x="6835185" y="3978798"/>
            <a:ext cx="1086729" cy="584775"/>
          </a:xfrm>
          <a:prstGeom prst="rect">
            <a:avLst/>
          </a:prstGeom>
          <a:noFill/>
        </p:spPr>
        <p:txBody>
          <a:bodyPr wrap="square" rtlCol="0">
            <a:spAutoFit/>
          </a:bodyPr>
          <a:lstStyle/>
          <a:p>
            <a:pPr algn="ctr"/>
            <a:r>
              <a:rPr lang="en-US" sz="3200" dirty="0"/>
              <a:t>Time</a:t>
            </a:r>
            <a:endParaRPr lang="en-US" sz="2700" dirty="0"/>
          </a:p>
        </p:txBody>
      </p:sp>
      <p:cxnSp>
        <p:nvCxnSpPr>
          <p:cNvPr id="11" name="Straight Arrow Connector 10">
            <a:extLst>
              <a:ext uri="{FF2B5EF4-FFF2-40B4-BE49-F238E27FC236}">
                <a16:creationId xmlns:a16="http://schemas.microsoft.com/office/drawing/2014/main" id="{F0D6E36D-D49C-D04E-9206-D8D9DD30C65B}"/>
              </a:ext>
            </a:extLst>
          </p:cNvPr>
          <p:cNvCxnSpPr>
            <a:cxnSpLocks/>
          </p:cNvCxnSpPr>
          <p:nvPr/>
        </p:nvCxnSpPr>
        <p:spPr>
          <a:xfrm flipV="1">
            <a:off x="5897880" y="3607436"/>
            <a:ext cx="691516" cy="70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hape 370">
            <a:extLst>
              <a:ext uri="{FF2B5EF4-FFF2-40B4-BE49-F238E27FC236}">
                <a16:creationId xmlns:a16="http://schemas.microsoft.com/office/drawing/2014/main" id="{C6952BA1-E53A-A948-9234-3B2BAD2E1C47}"/>
              </a:ext>
            </a:extLst>
          </p:cNvPr>
          <p:cNvSpPr txBox="1"/>
          <p:nvPr/>
        </p:nvSpPr>
        <p:spPr>
          <a:xfrm>
            <a:off x="6589396" y="3268377"/>
            <a:ext cx="1735791" cy="514243"/>
          </a:xfrm>
          <a:prstGeom prst="rect">
            <a:avLst/>
          </a:prstGeom>
          <a:noFill/>
          <a:ln>
            <a:noFill/>
          </a:ln>
        </p:spPr>
        <p:txBody>
          <a:bodyPr lIns="68569" tIns="68569" rIns="68569" bIns="68569" anchor="t" anchorCtr="0">
            <a:noAutofit/>
          </a:bodyPr>
          <a:lstStyle/>
          <a:p>
            <a:pPr algn="r"/>
            <a:r>
              <a:rPr lang="en-US" sz="3200" b="1" dirty="0">
                <a:solidFill>
                  <a:schemeClr val="accent2">
                    <a:lumMod val="75000"/>
                  </a:schemeClr>
                </a:solidFill>
                <a:cs typeface="Times New Roman" panose="02020603050405020304" pitchFamily="18" charset="0"/>
              </a:rPr>
              <a:t>Plaintext</a:t>
            </a:r>
            <a:endParaRPr lang="en" sz="3200" b="1" dirty="0">
              <a:solidFill>
                <a:schemeClr val="accent2">
                  <a:lumMod val="75000"/>
                </a:schemeClr>
              </a:solidFill>
              <a:cs typeface="Times New Roman" panose="02020603050405020304" pitchFamily="18" charset="0"/>
            </a:endParaRPr>
          </a:p>
        </p:txBody>
      </p:sp>
      <p:sp>
        <p:nvSpPr>
          <p:cNvPr id="15" name="Rounded Rectangle 14">
            <a:extLst>
              <a:ext uri="{FF2B5EF4-FFF2-40B4-BE49-F238E27FC236}">
                <a16:creationId xmlns:a16="http://schemas.microsoft.com/office/drawing/2014/main" id="{62DED9CE-BDE0-4D45-A644-BE2D2543AA21}"/>
              </a:ext>
            </a:extLst>
          </p:cNvPr>
          <p:cNvSpPr/>
          <p:nvPr/>
        </p:nvSpPr>
        <p:spPr>
          <a:xfrm>
            <a:off x="0" y="5105176"/>
            <a:ext cx="9143999" cy="66152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000" b="1" dirty="0">
                <a:solidFill>
                  <a:schemeClr val="accent1">
                    <a:lumMod val="75000"/>
                  </a:schemeClr>
                </a:solidFill>
              </a:rPr>
              <a:t>Timeline for decryption</a:t>
            </a:r>
          </a:p>
        </p:txBody>
      </p:sp>
      <p:sp>
        <p:nvSpPr>
          <p:cNvPr id="5" name="Rounded Rectangle 4">
            <a:extLst>
              <a:ext uri="{FF2B5EF4-FFF2-40B4-BE49-F238E27FC236}">
                <a16:creationId xmlns:a16="http://schemas.microsoft.com/office/drawing/2014/main" id="{061CD9D2-4A8A-2446-9A64-D714F92F95CD}"/>
              </a:ext>
            </a:extLst>
          </p:cNvPr>
          <p:cNvSpPr/>
          <p:nvPr/>
        </p:nvSpPr>
        <p:spPr>
          <a:xfrm>
            <a:off x="1" y="4791147"/>
            <a:ext cx="9143999" cy="1157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4400"/>
              </a:lnSpc>
            </a:pPr>
            <a:r>
              <a:rPr lang="en-US" sz="4000" b="1" dirty="0">
                <a:solidFill>
                  <a:srgbClr val="FF0000"/>
                </a:solidFill>
              </a:rPr>
              <a:t>Every read access incurs</a:t>
            </a:r>
          </a:p>
          <a:p>
            <a:pPr algn="ctr">
              <a:lnSpc>
                <a:spcPts val="4400"/>
              </a:lnSpc>
            </a:pPr>
            <a:r>
              <a:rPr lang="en-US" sz="4000" b="1" dirty="0">
                <a:solidFill>
                  <a:srgbClr val="FF0000"/>
                </a:solidFill>
              </a:rPr>
              <a:t>extra latency for decryption</a:t>
            </a:r>
          </a:p>
        </p:txBody>
      </p:sp>
      <p:sp>
        <p:nvSpPr>
          <p:cNvPr id="16" name="Rounded Rectangle 15">
            <a:extLst>
              <a:ext uri="{FF2B5EF4-FFF2-40B4-BE49-F238E27FC236}">
                <a16:creationId xmlns:a16="http://schemas.microsoft.com/office/drawing/2014/main" id="{732FA634-E7BE-9541-B411-45C0831CEE7A}"/>
              </a:ext>
            </a:extLst>
          </p:cNvPr>
          <p:cNvSpPr/>
          <p:nvPr/>
        </p:nvSpPr>
        <p:spPr>
          <a:xfrm>
            <a:off x="1" y="4790923"/>
            <a:ext cx="9143999" cy="1157891"/>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4400"/>
              </a:lnSpc>
            </a:pPr>
            <a:r>
              <a:rPr lang="en-US" sz="4000" b="1" dirty="0">
                <a:solidFill>
                  <a:schemeClr val="accent1">
                    <a:lumMod val="75000"/>
                  </a:schemeClr>
                </a:solidFill>
              </a:rPr>
              <a:t>To avoid extra latency, current works use </a:t>
            </a:r>
            <a:r>
              <a:rPr lang="en-US" sz="4000" b="1" dirty="0">
                <a:solidFill>
                  <a:schemeClr val="accent2">
                    <a:lumMod val="75000"/>
                  </a:schemeClr>
                </a:solidFill>
              </a:rPr>
              <a:t>counter-mode encryption</a:t>
            </a:r>
            <a:endParaRPr lang="en-US" sz="4000" b="1" baseline="30000" dirty="0">
              <a:solidFill>
                <a:schemeClr val="accent2">
                  <a:lumMod val="75000"/>
                </a:schemeClr>
              </a:solidFill>
            </a:endParaRPr>
          </a:p>
        </p:txBody>
      </p:sp>
      <p:sp>
        <p:nvSpPr>
          <p:cNvPr id="6" name="Rectangle 5">
            <a:extLst>
              <a:ext uri="{FF2B5EF4-FFF2-40B4-BE49-F238E27FC236}">
                <a16:creationId xmlns:a16="http://schemas.microsoft.com/office/drawing/2014/main" id="{630434AE-999B-5544-BCD6-35DFD8795DBF}"/>
              </a:ext>
            </a:extLst>
          </p:cNvPr>
          <p:cNvSpPr/>
          <p:nvPr/>
        </p:nvSpPr>
        <p:spPr>
          <a:xfrm>
            <a:off x="3237816" y="6430173"/>
            <a:ext cx="2668359" cy="369332"/>
          </a:xfrm>
          <a:prstGeom prst="rect">
            <a:avLst/>
          </a:prstGeom>
        </p:spPr>
        <p:txBody>
          <a:bodyPr wrap="none">
            <a:spAutoFit/>
          </a:bodyPr>
          <a:lstStyle/>
          <a:p>
            <a:r>
              <a:rPr lang="en-US" dirty="0">
                <a:latin typeface="Arial" panose="020B0604020202020204" pitchFamily="34" charset="0"/>
              </a:rPr>
              <a:t>[</a:t>
            </a:r>
            <a:r>
              <a:rPr lang="en-US" dirty="0" err="1">
                <a:latin typeface="Arial" panose="020B0604020202020204" pitchFamily="34" charset="0"/>
              </a:rPr>
              <a:t>Diffie</a:t>
            </a:r>
            <a:r>
              <a:rPr lang="en-US" dirty="0">
                <a:latin typeface="Arial" panose="020B0604020202020204" pitchFamily="34" charset="0"/>
              </a:rPr>
              <a:t> and Hellman, 79]</a:t>
            </a:r>
            <a:endParaRPr lang="en-US" dirty="0"/>
          </a:p>
        </p:txBody>
      </p:sp>
    </p:spTree>
    <p:extLst>
      <p:ext uri="{BB962C8B-B14F-4D97-AF65-F5344CB8AC3E}">
        <p14:creationId xmlns:p14="http://schemas.microsoft.com/office/powerpoint/2010/main" val="301101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ppt_x</p:attrName>
                                        </p:attrNameLst>
                                      </p:cBhvr>
                                      <p:tavLst>
                                        <p:tav tm="0">
                                          <p:val>
                                            <p:strVal val="#ppt_x-#ppt_w*1.125000"/>
                                          </p:val>
                                        </p:tav>
                                        <p:tav tm="100000">
                                          <p:val>
                                            <p:strVal val="#ppt_x"/>
                                          </p:val>
                                        </p:tav>
                                      </p:tavLst>
                                    </p:anim>
                                    <p:animEffect transition="in" filter="wipe(right)">
                                      <p:cBhvr>
                                        <p:cTn id="24" dur="500"/>
                                        <p:tgtEl>
                                          <p:spTgt spid="13"/>
                                        </p:tgtEl>
                                      </p:cBhvr>
                                    </p:animEffect>
                                  </p:childTnLst>
                                </p:cTn>
                              </p:par>
                              <p:par>
                                <p:cTn id="25" presetID="1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righ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p:bldP spid="13" grpId="0"/>
      <p:bldP spid="15" grpId="0" animBg="1"/>
      <p:bldP spid="5" grpId="0" animBg="1"/>
      <p:bldP spid="16"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9D2625-A98F-40F5-961D-DFDE926F3F45}"/>
              </a:ext>
            </a:extLst>
          </p:cNvPr>
          <p:cNvSpPr>
            <a:spLocks noGrp="1"/>
          </p:cNvSpPr>
          <p:nvPr>
            <p:ph type="sldNum" sz="quarter" idx="12"/>
          </p:nvPr>
        </p:nvSpPr>
        <p:spPr>
          <a:xfrm>
            <a:off x="6457950" y="6356351"/>
            <a:ext cx="2057400" cy="365125"/>
          </a:xfrm>
        </p:spPr>
        <p:txBody>
          <a:bodyPr/>
          <a:lstStyle/>
          <a:p>
            <a:fld id="{330EA680-D336-4FF7-8B7A-9848BB0A1C32}" type="slidenum">
              <a:rPr lang="en-US" smtClean="0"/>
              <a:t>7</a:t>
            </a:fld>
            <a:endParaRPr lang="en-US" dirty="0"/>
          </a:p>
        </p:txBody>
      </p:sp>
      <p:sp>
        <p:nvSpPr>
          <p:cNvPr id="36" name="Rectangle: Rounded Corners 35">
            <a:extLst>
              <a:ext uri="{FF2B5EF4-FFF2-40B4-BE49-F238E27FC236}">
                <a16:creationId xmlns:a16="http://schemas.microsoft.com/office/drawing/2014/main" id="{9FB30D79-1A89-4D39-9081-C2AEF970D4C5}"/>
              </a:ext>
            </a:extLst>
          </p:cNvPr>
          <p:cNvSpPr/>
          <p:nvPr/>
        </p:nvSpPr>
        <p:spPr>
          <a:xfrm>
            <a:off x="-1" y="3078684"/>
            <a:ext cx="9144000" cy="1719620"/>
          </a:xfrm>
          <a:prstGeom prst="roundRect">
            <a:avLst/>
          </a:prstGeom>
          <a:solidFill>
            <a:schemeClr val="bg1">
              <a:lumMod val="85000"/>
            </a:schemeClr>
          </a:solidFill>
        </p:spPr>
        <p:txBody>
          <a:bodyPr wrap="square">
            <a:spAutoFit/>
          </a:bodyPr>
          <a:lstStyle/>
          <a:p>
            <a:pPr algn="ctr">
              <a:lnSpc>
                <a:spcPts val="3800"/>
              </a:lnSpc>
            </a:pPr>
            <a:r>
              <a:rPr lang="en-US" sz="3500" b="1" dirty="0">
                <a:solidFill>
                  <a:schemeClr val="accent1">
                    <a:lumMod val="75000"/>
                  </a:schemeClr>
                </a:solidFill>
              </a:rPr>
              <a:t>Instead of directly encrypting data, </a:t>
            </a:r>
          </a:p>
          <a:p>
            <a:pPr algn="ctr">
              <a:lnSpc>
                <a:spcPts val="3800"/>
              </a:lnSpc>
            </a:pPr>
            <a:r>
              <a:rPr lang="en-US" sz="3500" b="1" dirty="0">
                <a:solidFill>
                  <a:schemeClr val="accent1">
                    <a:lumMod val="75000"/>
                  </a:schemeClr>
                </a:solidFill>
              </a:rPr>
              <a:t>counter-mode encryption </a:t>
            </a:r>
          </a:p>
          <a:p>
            <a:pPr algn="ctr">
              <a:lnSpc>
                <a:spcPts val="3800"/>
              </a:lnSpc>
            </a:pPr>
            <a:r>
              <a:rPr lang="en-US" sz="3500" b="1" dirty="0">
                <a:solidFill>
                  <a:schemeClr val="accent2">
                    <a:lumMod val="75000"/>
                  </a:schemeClr>
                </a:solidFill>
              </a:rPr>
              <a:t>encrypts an unique counter</a:t>
            </a:r>
            <a:r>
              <a:rPr lang="en-US" sz="3500" b="1" dirty="0">
                <a:solidFill>
                  <a:schemeClr val="accent5">
                    <a:lumMod val="75000"/>
                  </a:schemeClr>
                </a:solidFill>
              </a:rPr>
              <a:t> </a:t>
            </a:r>
            <a:r>
              <a:rPr lang="en-US" sz="3500" b="1" dirty="0">
                <a:solidFill>
                  <a:schemeClr val="accent1">
                    <a:lumMod val="75000"/>
                  </a:schemeClr>
                </a:solidFill>
              </a:rPr>
              <a:t>for each cache line</a:t>
            </a:r>
          </a:p>
        </p:txBody>
      </p:sp>
      <p:sp>
        <p:nvSpPr>
          <p:cNvPr id="7" name="Rectangle 6">
            <a:extLst>
              <a:ext uri="{FF2B5EF4-FFF2-40B4-BE49-F238E27FC236}">
                <a16:creationId xmlns:a16="http://schemas.microsoft.com/office/drawing/2014/main" id="{FDB2F6F9-701A-417E-923E-5E6551BF1CB6}"/>
              </a:ext>
            </a:extLst>
          </p:cNvPr>
          <p:cNvSpPr/>
          <p:nvPr/>
        </p:nvSpPr>
        <p:spPr>
          <a:xfrm>
            <a:off x="1418633" y="2228194"/>
            <a:ext cx="1726373" cy="8592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2">
                    <a:lumMod val="75000"/>
                  </a:schemeClr>
                </a:solidFill>
              </a:rPr>
              <a:t>Counter </a:t>
            </a:r>
          </a:p>
          <a:p>
            <a:pPr algn="ctr">
              <a:lnSpc>
                <a:spcPts val="3200"/>
              </a:lnSpc>
            </a:pPr>
            <a:r>
              <a:rPr lang="en-US" sz="3200" b="1" dirty="0">
                <a:solidFill>
                  <a:schemeClr val="accent2">
                    <a:lumMod val="75000"/>
                  </a:schemeClr>
                </a:solidFill>
              </a:rPr>
              <a:t>Cache</a:t>
            </a:r>
            <a:endParaRPr lang="en-US" sz="3200" dirty="0">
              <a:solidFill>
                <a:schemeClr val="accent2">
                  <a:lumMod val="75000"/>
                </a:schemeClr>
              </a:solidFill>
            </a:endParaRPr>
          </a:p>
        </p:txBody>
      </p:sp>
      <p:sp>
        <p:nvSpPr>
          <p:cNvPr id="8" name="Rectangle 7">
            <a:extLst>
              <a:ext uri="{FF2B5EF4-FFF2-40B4-BE49-F238E27FC236}">
                <a16:creationId xmlns:a16="http://schemas.microsoft.com/office/drawing/2014/main" id="{5DD081BC-4FE0-469C-830A-9C007D641DCE}"/>
              </a:ext>
            </a:extLst>
          </p:cNvPr>
          <p:cNvSpPr/>
          <p:nvPr/>
        </p:nvSpPr>
        <p:spPr>
          <a:xfrm>
            <a:off x="3809333" y="2228194"/>
            <a:ext cx="2098408" cy="85921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1">
                    <a:lumMod val="75000"/>
                  </a:schemeClr>
                </a:solidFill>
              </a:rPr>
              <a:t>Encryption Engine</a:t>
            </a:r>
            <a:endParaRPr lang="en-US" sz="3200" dirty="0">
              <a:solidFill>
                <a:schemeClr val="accent1">
                  <a:lumMod val="75000"/>
                </a:schemeClr>
              </a:solidFill>
            </a:endParaRPr>
          </a:p>
        </p:txBody>
      </p:sp>
      <p:sp>
        <p:nvSpPr>
          <p:cNvPr id="13" name="Rectangle 12">
            <a:extLst>
              <a:ext uri="{FF2B5EF4-FFF2-40B4-BE49-F238E27FC236}">
                <a16:creationId xmlns:a16="http://schemas.microsoft.com/office/drawing/2014/main" id="{46CDC5A3-F9B5-41AC-9C96-278BCC95AD7E}"/>
              </a:ext>
            </a:extLst>
          </p:cNvPr>
          <p:cNvSpPr/>
          <p:nvPr/>
        </p:nvSpPr>
        <p:spPr>
          <a:xfrm>
            <a:off x="7044095" y="3626936"/>
            <a:ext cx="2057387" cy="89019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200"/>
              </a:lnSpc>
            </a:pPr>
            <a:r>
              <a:rPr lang="en-US" sz="3200" b="1" dirty="0">
                <a:solidFill>
                  <a:schemeClr val="accent1">
                    <a:lumMod val="75000"/>
                  </a:schemeClr>
                </a:solidFill>
              </a:rPr>
              <a:t>Encrypted Memory</a:t>
            </a:r>
          </a:p>
        </p:txBody>
      </p:sp>
      <p:sp>
        <p:nvSpPr>
          <p:cNvPr id="18" name="Shape 366">
            <a:extLst>
              <a:ext uri="{FF2B5EF4-FFF2-40B4-BE49-F238E27FC236}">
                <a16:creationId xmlns:a16="http://schemas.microsoft.com/office/drawing/2014/main" id="{4D44B1EF-1FDB-43B2-8F3F-62CF31C00BC8}"/>
              </a:ext>
            </a:extLst>
          </p:cNvPr>
          <p:cNvSpPr/>
          <p:nvPr/>
        </p:nvSpPr>
        <p:spPr>
          <a:xfrm rot="16200000">
            <a:off x="3424208" y="3181175"/>
            <a:ext cx="295940" cy="1692323"/>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dirty="0">
              <a:latin typeface="Times New Roman" panose="02020603050405020304" pitchFamily="18" charset="0"/>
              <a:cs typeface="Times New Roman" panose="02020603050405020304" pitchFamily="18" charset="0"/>
            </a:endParaRPr>
          </a:p>
        </p:txBody>
      </p:sp>
      <p:sp>
        <p:nvSpPr>
          <p:cNvPr id="19" name="Shape 366">
            <a:extLst>
              <a:ext uri="{FF2B5EF4-FFF2-40B4-BE49-F238E27FC236}">
                <a16:creationId xmlns:a16="http://schemas.microsoft.com/office/drawing/2014/main" id="{2D007231-DFC0-4297-9EBC-9E08F8CDD1E3}"/>
              </a:ext>
            </a:extLst>
          </p:cNvPr>
          <p:cNvSpPr/>
          <p:nvPr/>
        </p:nvSpPr>
        <p:spPr>
          <a:xfrm rot="16200000">
            <a:off x="3319945" y="2379783"/>
            <a:ext cx="295940" cy="577883"/>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sp>
        <p:nvSpPr>
          <p:cNvPr id="20" name="Shape 366">
            <a:extLst>
              <a:ext uri="{FF2B5EF4-FFF2-40B4-BE49-F238E27FC236}">
                <a16:creationId xmlns:a16="http://schemas.microsoft.com/office/drawing/2014/main" id="{6DAC2D48-B394-48E2-AD20-D5EA0E05E922}"/>
              </a:ext>
            </a:extLst>
          </p:cNvPr>
          <p:cNvSpPr/>
          <p:nvPr/>
        </p:nvSpPr>
        <p:spPr>
          <a:xfrm rot="16200000">
            <a:off x="5824913" y="2998643"/>
            <a:ext cx="295940" cy="20573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F2EA393E-887F-4290-87AD-0CC298DBACFD}"/>
              </a:ext>
            </a:extLst>
          </p:cNvPr>
          <p:cNvGrpSpPr/>
          <p:nvPr/>
        </p:nvGrpSpPr>
        <p:grpSpPr>
          <a:xfrm>
            <a:off x="3646217" y="3327448"/>
            <a:ext cx="1235560" cy="909075"/>
            <a:chOff x="6808948" y="4460700"/>
            <a:chExt cx="1647412" cy="1212101"/>
          </a:xfrm>
        </p:grpSpPr>
        <p:sp>
          <p:nvSpPr>
            <p:cNvPr id="22" name="Shape 377">
              <a:extLst>
                <a:ext uri="{FF2B5EF4-FFF2-40B4-BE49-F238E27FC236}">
                  <a16:creationId xmlns:a16="http://schemas.microsoft.com/office/drawing/2014/main" id="{AC61C417-AC7A-4E4A-993E-223984EBA293}"/>
                </a:ext>
              </a:extLst>
            </p:cNvPr>
            <p:cNvSpPr txBox="1"/>
            <p:nvPr/>
          </p:nvSpPr>
          <p:spPr>
            <a:xfrm>
              <a:off x="6808948" y="4460700"/>
              <a:ext cx="1234378" cy="608186"/>
            </a:xfrm>
            <a:prstGeom prst="rect">
              <a:avLst/>
            </a:prstGeom>
            <a:noFill/>
            <a:ln>
              <a:noFill/>
            </a:ln>
          </p:spPr>
          <p:txBody>
            <a:bodyPr lIns="68569" tIns="68569" rIns="68569" bIns="68569" anchor="t" anchorCtr="0">
              <a:noAutofit/>
            </a:bodyPr>
            <a:lstStyle/>
            <a:p>
              <a:r>
                <a:rPr lang="en" sz="3200" dirty="0">
                  <a:cs typeface="Times New Roman" panose="02020603050405020304" pitchFamily="18" charset="0"/>
                </a:rPr>
                <a:t>XOR</a:t>
              </a:r>
              <a:endParaRPr lang="en" sz="2400" dirty="0">
                <a:cs typeface="Times New Roman" panose="02020603050405020304" pitchFamily="18" charset="0"/>
              </a:endParaRPr>
            </a:p>
          </p:txBody>
        </p:sp>
        <p:grpSp>
          <p:nvGrpSpPr>
            <p:cNvPr id="23" name="Group 22">
              <a:extLst>
                <a:ext uri="{FF2B5EF4-FFF2-40B4-BE49-F238E27FC236}">
                  <a16:creationId xmlns:a16="http://schemas.microsoft.com/office/drawing/2014/main" id="{63BD3949-145D-4C59-8D5D-C333E78577DE}"/>
                </a:ext>
              </a:extLst>
            </p:cNvPr>
            <p:cNvGrpSpPr/>
            <p:nvPr/>
          </p:nvGrpSpPr>
          <p:grpSpPr>
            <a:xfrm>
              <a:off x="7898353" y="5105072"/>
              <a:ext cx="558007" cy="567729"/>
              <a:chOff x="7201273" y="3862726"/>
              <a:chExt cx="341270" cy="347215"/>
            </a:xfrm>
            <a:solidFill>
              <a:schemeClr val="bg1">
                <a:lumMod val="95000"/>
              </a:schemeClr>
            </a:solidFill>
          </p:grpSpPr>
          <p:sp>
            <p:nvSpPr>
              <p:cNvPr id="24" name="Shape 372">
                <a:extLst>
                  <a:ext uri="{FF2B5EF4-FFF2-40B4-BE49-F238E27FC236}">
                    <a16:creationId xmlns:a16="http://schemas.microsoft.com/office/drawing/2014/main" id="{A8CD31CD-A659-4FCE-B334-7D9BA7741863}"/>
                  </a:ext>
                </a:extLst>
              </p:cNvPr>
              <p:cNvSpPr/>
              <p:nvPr/>
            </p:nvSpPr>
            <p:spPr>
              <a:xfrm>
                <a:off x="7201275" y="3862726"/>
                <a:ext cx="341268" cy="347213"/>
              </a:xfrm>
              <a:prstGeom prst="ellipse">
                <a:avLst/>
              </a:prstGeom>
              <a:grpFill/>
              <a:ln w="28575" cap="flat" cmpd="sng">
                <a:solidFill>
                  <a:schemeClr val="tx1"/>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cxnSp>
            <p:nvCxnSpPr>
              <p:cNvPr id="25" name="Shape 375">
                <a:extLst>
                  <a:ext uri="{FF2B5EF4-FFF2-40B4-BE49-F238E27FC236}">
                    <a16:creationId xmlns:a16="http://schemas.microsoft.com/office/drawing/2014/main" id="{30E1EECF-6FEF-4F5C-8E63-EFBAD2ED7B26}"/>
                  </a:ext>
                </a:extLst>
              </p:cNvPr>
              <p:cNvCxnSpPr/>
              <p:nvPr/>
            </p:nvCxnSpPr>
            <p:spPr>
              <a:xfrm>
                <a:off x="7201273" y="4036335"/>
                <a:ext cx="341268" cy="0"/>
              </a:xfrm>
              <a:prstGeom prst="straightConnector1">
                <a:avLst/>
              </a:prstGeom>
              <a:grpFill/>
              <a:ln w="28575" cap="flat" cmpd="sng">
                <a:solidFill>
                  <a:schemeClr val="tx1"/>
                </a:solidFill>
                <a:prstDash val="solid"/>
                <a:round/>
                <a:headEnd type="none" w="lg" len="lg"/>
                <a:tailEnd type="none" w="lg" len="lg"/>
              </a:ln>
            </p:spPr>
          </p:cxnSp>
          <p:cxnSp>
            <p:nvCxnSpPr>
              <p:cNvPr id="26" name="Shape 376">
                <a:extLst>
                  <a:ext uri="{FF2B5EF4-FFF2-40B4-BE49-F238E27FC236}">
                    <a16:creationId xmlns:a16="http://schemas.microsoft.com/office/drawing/2014/main" id="{C9D6F0D7-DECA-4BC3-B7FC-0D88D09DA28B}"/>
                  </a:ext>
                </a:extLst>
              </p:cNvPr>
              <p:cNvCxnSpPr/>
              <p:nvPr/>
            </p:nvCxnSpPr>
            <p:spPr>
              <a:xfrm flipV="1">
                <a:off x="7372503" y="3862728"/>
                <a:ext cx="0" cy="347213"/>
              </a:xfrm>
              <a:prstGeom prst="straightConnector1">
                <a:avLst/>
              </a:prstGeom>
              <a:grpFill/>
              <a:ln w="28575" cap="flat" cmpd="sng">
                <a:solidFill>
                  <a:schemeClr val="tx1"/>
                </a:solidFill>
                <a:prstDash val="solid"/>
                <a:round/>
                <a:headEnd type="none" w="lg" len="lg"/>
                <a:tailEnd type="none" w="lg" len="lg"/>
              </a:ln>
            </p:spPr>
          </p:cxnSp>
        </p:grpSp>
      </p:grpSp>
      <p:sp>
        <p:nvSpPr>
          <p:cNvPr id="27" name="Shape 366">
            <a:extLst>
              <a:ext uri="{FF2B5EF4-FFF2-40B4-BE49-F238E27FC236}">
                <a16:creationId xmlns:a16="http://schemas.microsoft.com/office/drawing/2014/main" id="{7A9B49F2-9729-404A-996F-1D5C87FF7A09}"/>
              </a:ext>
            </a:extLst>
          </p:cNvPr>
          <p:cNvSpPr/>
          <p:nvPr/>
        </p:nvSpPr>
        <p:spPr>
          <a:xfrm>
            <a:off x="4524549" y="3136434"/>
            <a:ext cx="295940" cy="612790"/>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grpSp>
        <p:nvGrpSpPr>
          <p:cNvPr id="29" name="Group 28">
            <a:extLst>
              <a:ext uri="{FF2B5EF4-FFF2-40B4-BE49-F238E27FC236}">
                <a16:creationId xmlns:a16="http://schemas.microsoft.com/office/drawing/2014/main" id="{62788A7A-38D5-435B-BDF9-4C80CCF94036}"/>
              </a:ext>
            </a:extLst>
          </p:cNvPr>
          <p:cNvGrpSpPr/>
          <p:nvPr/>
        </p:nvGrpSpPr>
        <p:grpSpPr>
          <a:xfrm>
            <a:off x="53136" y="3673715"/>
            <a:ext cx="2634856" cy="719147"/>
            <a:chOff x="214359" y="3283869"/>
            <a:chExt cx="3603262" cy="958862"/>
          </a:xfrm>
        </p:grpSpPr>
        <p:sp>
          <p:nvSpPr>
            <p:cNvPr id="5" name="Rectangle 4">
              <a:extLst>
                <a:ext uri="{FF2B5EF4-FFF2-40B4-BE49-F238E27FC236}">
                  <a16:creationId xmlns:a16="http://schemas.microsoft.com/office/drawing/2014/main" id="{B5FE513B-37B9-49A1-8C43-D909C0EB95F3}"/>
                </a:ext>
              </a:extLst>
            </p:cNvPr>
            <p:cNvSpPr/>
            <p:nvPr/>
          </p:nvSpPr>
          <p:spPr>
            <a:xfrm>
              <a:off x="214359" y="3283869"/>
              <a:ext cx="2493944" cy="9588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Processor</a:t>
              </a:r>
            </a:p>
          </p:txBody>
        </p:sp>
        <p:sp>
          <p:nvSpPr>
            <p:cNvPr id="28" name="Rectangle 27">
              <a:extLst>
                <a:ext uri="{FF2B5EF4-FFF2-40B4-BE49-F238E27FC236}">
                  <a16:creationId xmlns:a16="http://schemas.microsoft.com/office/drawing/2014/main" id="{98CAEA65-B564-434B-BA27-80A6E49988D3}"/>
                </a:ext>
              </a:extLst>
            </p:cNvPr>
            <p:cNvSpPr/>
            <p:nvPr/>
          </p:nvSpPr>
          <p:spPr>
            <a:xfrm>
              <a:off x="2708300" y="3283869"/>
              <a:ext cx="1109321" cy="9588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LLC</a:t>
              </a:r>
              <a:endParaRPr lang="en-US" sz="2400" b="1" dirty="0">
                <a:solidFill>
                  <a:schemeClr val="accent1">
                    <a:lumMod val="75000"/>
                  </a:schemeClr>
                </a:solidFill>
              </a:endParaRPr>
            </a:p>
          </p:txBody>
        </p:sp>
      </p:grpSp>
      <p:sp>
        <p:nvSpPr>
          <p:cNvPr id="30" name="Rectangle 29">
            <a:extLst>
              <a:ext uri="{FF2B5EF4-FFF2-40B4-BE49-F238E27FC236}">
                <a16:creationId xmlns:a16="http://schemas.microsoft.com/office/drawing/2014/main" id="{C9FEBFED-EBF1-4655-8A50-99FAA3D5DE39}"/>
              </a:ext>
            </a:extLst>
          </p:cNvPr>
          <p:cNvSpPr/>
          <p:nvPr/>
        </p:nvSpPr>
        <p:spPr>
          <a:xfrm>
            <a:off x="1581817" y="2374854"/>
            <a:ext cx="1549655" cy="584775"/>
          </a:xfrm>
          <a:prstGeom prst="rect">
            <a:avLst/>
          </a:prstGeom>
        </p:spPr>
        <p:txBody>
          <a:bodyPr wrap="none">
            <a:spAutoFit/>
          </a:bodyPr>
          <a:lstStyle/>
          <a:p>
            <a:r>
              <a:rPr lang="en-US" sz="3200" b="1" dirty="0">
                <a:solidFill>
                  <a:schemeClr val="accent2">
                    <a:lumMod val="75000"/>
                  </a:schemeClr>
                </a:solidFill>
              </a:rPr>
              <a:t>Counter</a:t>
            </a:r>
            <a:endParaRPr lang="en-US" sz="1350" dirty="0">
              <a:solidFill>
                <a:schemeClr val="accent2">
                  <a:lumMod val="75000"/>
                </a:schemeClr>
              </a:solidFill>
            </a:endParaRPr>
          </a:p>
        </p:txBody>
      </p:sp>
      <p:sp>
        <p:nvSpPr>
          <p:cNvPr id="31" name="Rectangle 30">
            <a:extLst>
              <a:ext uri="{FF2B5EF4-FFF2-40B4-BE49-F238E27FC236}">
                <a16:creationId xmlns:a16="http://schemas.microsoft.com/office/drawing/2014/main" id="{761742E3-F268-4575-9AD9-0027153B36A7}"/>
              </a:ext>
            </a:extLst>
          </p:cNvPr>
          <p:cNvSpPr/>
          <p:nvPr/>
        </p:nvSpPr>
        <p:spPr>
          <a:xfrm>
            <a:off x="4881771" y="3045495"/>
            <a:ext cx="3429337" cy="584775"/>
          </a:xfrm>
          <a:prstGeom prst="rect">
            <a:avLst/>
          </a:prstGeom>
        </p:spPr>
        <p:txBody>
          <a:bodyPr wrap="none">
            <a:spAutoFit/>
          </a:bodyPr>
          <a:lstStyle/>
          <a:p>
            <a:r>
              <a:rPr lang="en-US" sz="3200" b="1" dirty="0">
                <a:solidFill>
                  <a:schemeClr val="accent2">
                    <a:lumMod val="75000"/>
                  </a:schemeClr>
                </a:solidFill>
              </a:rPr>
              <a:t>Encrypted </a:t>
            </a:r>
            <a:r>
              <a:rPr lang="en-US" sz="3200" b="1" dirty="0" err="1">
                <a:solidFill>
                  <a:schemeClr val="accent2">
                    <a:lumMod val="75000"/>
                  </a:schemeClr>
                </a:solidFill>
              </a:rPr>
              <a:t>Bitstring</a:t>
            </a:r>
            <a:endParaRPr lang="en-US" sz="1600" dirty="0">
              <a:solidFill>
                <a:schemeClr val="accent2">
                  <a:lumMod val="75000"/>
                </a:schemeClr>
              </a:solidFill>
            </a:endParaRPr>
          </a:p>
        </p:txBody>
      </p:sp>
      <p:sp>
        <p:nvSpPr>
          <p:cNvPr id="32" name="Rectangle: Rounded Corners 31">
            <a:extLst>
              <a:ext uri="{FF2B5EF4-FFF2-40B4-BE49-F238E27FC236}">
                <a16:creationId xmlns:a16="http://schemas.microsoft.com/office/drawing/2014/main" id="{2800832B-0CE6-4F43-9B87-EB92071C4A67}"/>
              </a:ext>
            </a:extLst>
          </p:cNvPr>
          <p:cNvSpPr/>
          <p:nvPr/>
        </p:nvSpPr>
        <p:spPr>
          <a:xfrm>
            <a:off x="-1" y="5455833"/>
            <a:ext cx="9143999" cy="726440"/>
          </a:xfrm>
          <a:prstGeom prst="roundRect">
            <a:avLst/>
          </a:prstGeom>
          <a:solidFill>
            <a:schemeClr val="bg1">
              <a:lumMod val="85000"/>
            </a:schemeClr>
          </a:solidFill>
        </p:spPr>
        <p:txBody>
          <a:bodyPr wrap="square">
            <a:spAutoFit/>
          </a:bodyPr>
          <a:lstStyle/>
          <a:p>
            <a:pPr algn="ctr">
              <a:lnSpc>
                <a:spcPts val="4400"/>
              </a:lnSpc>
            </a:pPr>
            <a:r>
              <a:rPr lang="en-US" sz="4000" b="1" dirty="0">
                <a:solidFill>
                  <a:schemeClr val="accent1">
                    <a:lumMod val="75000"/>
                  </a:schemeClr>
                </a:solidFill>
              </a:rPr>
              <a:t>Encrypt data with an </a:t>
            </a:r>
            <a:r>
              <a:rPr lang="en-US" sz="4000" b="1" dirty="0">
                <a:solidFill>
                  <a:schemeClr val="accent2">
                    <a:lumMod val="75000"/>
                  </a:schemeClr>
                </a:solidFill>
              </a:rPr>
              <a:t>unique counter</a:t>
            </a:r>
          </a:p>
        </p:txBody>
      </p:sp>
      <p:sp>
        <p:nvSpPr>
          <p:cNvPr id="33" name="Rectangle: Rounded Corners 32">
            <a:extLst>
              <a:ext uri="{FF2B5EF4-FFF2-40B4-BE49-F238E27FC236}">
                <a16:creationId xmlns:a16="http://schemas.microsoft.com/office/drawing/2014/main" id="{8037539F-DCE1-4707-81CC-6B42FE067332}"/>
              </a:ext>
            </a:extLst>
          </p:cNvPr>
          <p:cNvSpPr/>
          <p:nvPr/>
        </p:nvSpPr>
        <p:spPr>
          <a:xfrm>
            <a:off x="0" y="5056457"/>
            <a:ext cx="9108793" cy="1350724"/>
          </a:xfrm>
          <a:prstGeom prst="roundRect">
            <a:avLst/>
          </a:prstGeom>
          <a:solidFill>
            <a:schemeClr val="bg1">
              <a:lumMod val="85000"/>
            </a:schemeClr>
          </a:solidFill>
        </p:spPr>
        <p:txBody>
          <a:bodyPr wrap="square">
            <a:spAutoFit/>
          </a:bodyPr>
          <a:lstStyle/>
          <a:p>
            <a:pPr algn="ctr">
              <a:lnSpc>
                <a:spcPts val="4400"/>
              </a:lnSpc>
            </a:pPr>
            <a:r>
              <a:rPr lang="en-US" sz="4000" b="1" dirty="0">
                <a:solidFill>
                  <a:schemeClr val="accent1">
                    <a:lumMod val="75000"/>
                  </a:schemeClr>
                </a:solidFill>
              </a:rPr>
              <a:t>Encryption Engine generates </a:t>
            </a:r>
          </a:p>
          <a:p>
            <a:pPr algn="ctr">
              <a:lnSpc>
                <a:spcPts val="4400"/>
              </a:lnSpc>
            </a:pPr>
            <a:r>
              <a:rPr lang="en-US" sz="4000" b="1" dirty="0">
                <a:solidFill>
                  <a:schemeClr val="accent1">
                    <a:lumMod val="75000"/>
                  </a:schemeClr>
                </a:solidFill>
              </a:rPr>
              <a:t>an </a:t>
            </a:r>
            <a:r>
              <a:rPr lang="en-US" sz="4000" b="1" dirty="0">
                <a:solidFill>
                  <a:schemeClr val="accent2">
                    <a:lumMod val="75000"/>
                  </a:schemeClr>
                </a:solidFill>
              </a:rPr>
              <a:t>Encrypted </a:t>
            </a:r>
            <a:r>
              <a:rPr lang="en-US" sz="4000" b="1" dirty="0" err="1">
                <a:solidFill>
                  <a:schemeClr val="accent2">
                    <a:lumMod val="75000"/>
                  </a:schemeClr>
                </a:solidFill>
              </a:rPr>
              <a:t>Bitstring</a:t>
            </a:r>
            <a:endParaRPr lang="en-US" sz="4000" b="1" dirty="0">
              <a:solidFill>
                <a:schemeClr val="accent2">
                  <a:lumMod val="75000"/>
                </a:schemeClr>
              </a:solidFill>
            </a:endParaRPr>
          </a:p>
        </p:txBody>
      </p:sp>
      <p:sp>
        <p:nvSpPr>
          <p:cNvPr id="34" name="Rectangle: Rounded Corners 33">
            <a:extLst>
              <a:ext uri="{FF2B5EF4-FFF2-40B4-BE49-F238E27FC236}">
                <a16:creationId xmlns:a16="http://schemas.microsoft.com/office/drawing/2014/main" id="{07808DDD-A871-46C0-9BE9-2397B3789ADB}"/>
              </a:ext>
            </a:extLst>
          </p:cNvPr>
          <p:cNvSpPr/>
          <p:nvPr/>
        </p:nvSpPr>
        <p:spPr>
          <a:xfrm>
            <a:off x="-3" y="5050055"/>
            <a:ext cx="9144000" cy="1350724"/>
          </a:xfrm>
          <a:prstGeom prst="roundRect">
            <a:avLst/>
          </a:prstGeom>
          <a:solidFill>
            <a:schemeClr val="bg1">
              <a:lumMod val="85000"/>
            </a:schemeClr>
          </a:solidFill>
        </p:spPr>
        <p:txBody>
          <a:bodyPr wrap="square">
            <a:spAutoFit/>
          </a:bodyPr>
          <a:lstStyle/>
          <a:p>
            <a:pPr algn="ctr">
              <a:lnSpc>
                <a:spcPts val="4400"/>
              </a:lnSpc>
            </a:pPr>
            <a:r>
              <a:rPr lang="en-US" sz="4000" b="1" dirty="0">
                <a:solidFill>
                  <a:schemeClr val="accent1">
                    <a:lumMod val="75000"/>
                  </a:schemeClr>
                </a:solidFill>
              </a:rPr>
              <a:t>Writeback data </a:t>
            </a:r>
            <a:r>
              <a:rPr lang="en-US" sz="4000" b="1" dirty="0">
                <a:solidFill>
                  <a:schemeClr val="accent2">
                    <a:lumMod val="75000"/>
                  </a:schemeClr>
                </a:solidFill>
              </a:rPr>
              <a:t>XOR</a:t>
            </a:r>
            <a:r>
              <a:rPr lang="en-US" sz="4000" b="1" dirty="0">
                <a:solidFill>
                  <a:schemeClr val="accent5">
                    <a:lumMod val="75000"/>
                  </a:schemeClr>
                </a:solidFill>
              </a:rPr>
              <a:t> </a:t>
            </a:r>
            <a:r>
              <a:rPr lang="en-US" sz="4000" b="1" dirty="0">
                <a:solidFill>
                  <a:schemeClr val="accent1">
                    <a:lumMod val="75000"/>
                  </a:schemeClr>
                </a:solidFill>
              </a:rPr>
              <a:t>with </a:t>
            </a:r>
          </a:p>
          <a:p>
            <a:pPr algn="ctr">
              <a:lnSpc>
                <a:spcPts val="4400"/>
              </a:lnSpc>
            </a:pPr>
            <a:r>
              <a:rPr lang="en-US" sz="4000" b="1" dirty="0">
                <a:solidFill>
                  <a:schemeClr val="accent1">
                    <a:lumMod val="75000"/>
                  </a:schemeClr>
                </a:solidFill>
              </a:rPr>
              <a:t>Encrypted </a:t>
            </a:r>
            <a:r>
              <a:rPr lang="en-US" sz="4000" b="1" dirty="0" err="1">
                <a:solidFill>
                  <a:schemeClr val="accent1">
                    <a:lumMod val="75000"/>
                  </a:schemeClr>
                </a:solidFill>
              </a:rPr>
              <a:t>Bitstring</a:t>
            </a:r>
            <a:endParaRPr lang="en-US" sz="4000" b="1" dirty="0">
              <a:solidFill>
                <a:schemeClr val="accent1">
                  <a:lumMod val="75000"/>
                </a:schemeClr>
              </a:solidFill>
            </a:endParaRPr>
          </a:p>
        </p:txBody>
      </p:sp>
      <p:sp>
        <p:nvSpPr>
          <p:cNvPr id="35" name="Rectangle 34">
            <a:extLst>
              <a:ext uri="{FF2B5EF4-FFF2-40B4-BE49-F238E27FC236}">
                <a16:creationId xmlns:a16="http://schemas.microsoft.com/office/drawing/2014/main" id="{6D8C32E5-8446-4F42-A7C4-755BD8CE80E9}"/>
              </a:ext>
            </a:extLst>
          </p:cNvPr>
          <p:cNvSpPr/>
          <p:nvPr/>
        </p:nvSpPr>
        <p:spPr>
          <a:xfrm>
            <a:off x="2666391" y="4083435"/>
            <a:ext cx="1692323" cy="584775"/>
          </a:xfrm>
          <a:prstGeom prst="rect">
            <a:avLst/>
          </a:prstGeom>
        </p:spPr>
        <p:txBody>
          <a:bodyPr wrap="none">
            <a:spAutoFit/>
          </a:bodyPr>
          <a:lstStyle/>
          <a:p>
            <a:r>
              <a:rPr lang="en-US" sz="3200" b="1" dirty="0">
                <a:solidFill>
                  <a:schemeClr val="accent2">
                    <a:lumMod val="75000"/>
                  </a:schemeClr>
                </a:solidFill>
              </a:rPr>
              <a:t>Plaintext</a:t>
            </a:r>
          </a:p>
        </p:txBody>
      </p:sp>
      <p:sp>
        <p:nvSpPr>
          <p:cNvPr id="37" name="Rectangle 36">
            <a:extLst>
              <a:ext uri="{FF2B5EF4-FFF2-40B4-BE49-F238E27FC236}">
                <a16:creationId xmlns:a16="http://schemas.microsoft.com/office/drawing/2014/main" id="{D13E3FE8-DFF4-43FB-B079-62EB0F7CE2D9}"/>
              </a:ext>
            </a:extLst>
          </p:cNvPr>
          <p:cNvSpPr/>
          <p:nvPr/>
        </p:nvSpPr>
        <p:spPr>
          <a:xfrm>
            <a:off x="5063229" y="4077004"/>
            <a:ext cx="2154014" cy="918841"/>
          </a:xfrm>
          <a:prstGeom prst="rect">
            <a:avLst/>
          </a:prstGeom>
        </p:spPr>
        <p:txBody>
          <a:bodyPr wrap="square">
            <a:spAutoFit/>
          </a:bodyPr>
          <a:lstStyle/>
          <a:p>
            <a:pPr>
              <a:lnSpc>
                <a:spcPts val="3200"/>
              </a:lnSpc>
            </a:pPr>
            <a:r>
              <a:rPr lang="en-US" sz="3200" b="1" dirty="0">
                <a:solidFill>
                  <a:schemeClr val="accent2">
                    <a:lumMod val="75000"/>
                  </a:schemeClr>
                </a:solidFill>
              </a:rPr>
              <a:t>Encrypted</a:t>
            </a:r>
          </a:p>
          <a:p>
            <a:pPr>
              <a:lnSpc>
                <a:spcPts val="3200"/>
              </a:lnSpc>
            </a:pPr>
            <a:r>
              <a:rPr lang="en-US" sz="3200" b="1" dirty="0">
                <a:solidFill>
                  <a:schemeClr val="accent2">
                    <a:lumMod val="75000"/>
                  </a:schemeClr>
                </a:solidFill>
              </a:rPr>
              <a:t>Data</a:t>
            </a:r>
          </a:p>
        </p:txBody>
      </p:sp>
      <p:sp>
        <p:nvSpPr>
          <p:cNvPr id="38" name="Rectangle: Rounded Corners 37">
            <a:extLst>
              <a:ext uri="{FF2B5EF4-FFF2-40B4-BE49-F238E27FC236}">
                <a16:creationId xmlns:a16="http://schemas.microsoft.com/office/drawing/2014/main" id="{A2578DE5-378B-4FEC-8AAF-7E4E70C20B18}"/>
              </a:ext>
            </a:extLst>
          </p:cNvPr>
          <p:cNvSpPr/>
          <p:nvPr/>
        </p:nvSpPr>
        <p:spPr>
          <a:xfrm>
            <a:off x="-4" y="5056457"/>
            <a:ext cx="9143999" cy="1350724"/>
          </a:xfrm>
          <a:prstGeom prst="roundRect">
            <a:avLst/>
          </a:prstGeom>
          <a:solidFill>
            <a:schemeClr val="bg1">
              <a:lumMod val="85000"/>
            </a:schemeClr>
          </a:solidFill>
        </p:spPr>
        <p:txBody>
          <a:bodyPr wrap="square">
            <a:spAutoFit/>
          </a:bodyPr>
          <a:lstStyle/>
          <a:p>
            <a:pPr algn="ctr">
              <a:lnSpc>
                <a:spcPts val="4400"/>
              </a:lnSpc>
            </a:pPr>
            <a:r>
              <a:rPr lang="en-US" sz="4000" b="1" dirty="0">
                <a:solidFill>
                  <a:schemeClr val="accent1">
                    <a:lumMod val="75000"/>
                  </a:schemeClr>
                </a:solidFill>
              </a:rPr>
              <a:t>Generates</a:t>
            </a:r>
            <a:r>
              <a:rPr lang="en-US" sz="4000" b="1" dirty="0">
                <a:solidFill>
                  <a:schemeClr val="accent5">
                    <a:lumMod val="75000"/>
                  </a:schemeClr>
                </a:solidFill>
              </a:rPr>
              <a:t> </a:t>
            </a:r>
            <a:r>
              <a:rPr lang="en-US" sz="4000" b="1" dirty="0">
                <a:solidFill>
                  <a:schemeClr val="accent2">
                    <a:lumMod val="75000"/>
                  </a:schemeClr>
                </a:solidFill>
              </a:rPr>
              <a:t>Encrypted Data</a:t>
            </a:r>
            <a:r>
              <a:rPr lang="en-US" sz="4000" b="1" dirty="0">
                <a:solidFill>
                  <a:schemeClr val="accent1">
                    <a:lumMod val="75000"/>
                  </a:schemeClr>
                </a:solidFill>
              </a:rPr>
              <a:t> and </a:t>
            </a:r>
          </a:p>
          <a:p>
            <a:pPr algn="ctr">
              <a:lnSpc>
                <a:spcPts val="4400"/>
              </a:lnSpc>
            </a:pPr>
            <a:r>
              <a:rPr lang="en-US" sz="4000" b="1" dirty="0">
                <a:solidFill>
                  <a:schemeClr val="accent1">
                    <a:lumMod val="75000"/>
                  </a:schemeClr>
                </a:solidFill>
              </a:rPr>
              <a:t>writes back to memory</a:t>
            </a:r>
          </a:p>
        </p:txBody>
      </p:sp>
      <p:sp>
        <p:nvSpPr>
          <p:cNvPr id="39" name="Rectangle: Rounded Corners 38">
            <a:extLst>
              <a:ext uri="{FF2B5EF4-FFF2-40B4-BE49-F238E27FC236}">
                <a16:creationId xmlns:a16="http://schemas.microsoft.com/office/drawing/2014/main" id="{737368C4-38B1-411B-8D9C-8848CCF4BD82}"/>
              </a:ext>
            </a:extLst>
          </p:cNvPr>
          <p:cNvSpPr/>
          <p:nvPr/>
        </p:nvSpPr>
        <p:spPr>
          <a:xfrm>
            <a:off x="-2" y="5064342"/>
            <a:ext cx="9144000" cy="1350724"/>
          </a:xfrm>
          <a:prstGeom prst="roundRect">
            <a:avLst/>
          </a:prstGeom>
          <a:solidFill>
            <a:schemeClr val="bg1">
              <a:lumMod val="85000"/>
            </a:schemeClr>
          </a:solidFill>
        </p:spPr>
        <p:txBody>
          <a:bodyPr wrap="square">
            <a:spAutoFit/>
          </a:bodyPr>
          <a:lstStyle/>
          <a:p>
            <a:pPr algn="ctr">
              <a:lnSpc>
                <a:spcPts val="4400"/>
              </a:lnSpc>
            </a:pPr>
            <a:r>
              <a:rPr lang="en-US" sz="4000" b="1" dirty="0">
                <a:solidFill>
                  <a:schemeClr val="accent1">
                    <a:lumMod val="75000"/>
                  </a:schemeClr>
                </a:solidFill>
              </a:rPr>
              <a:t>Use an on-chip </a:t>
            </a:r>
            <a:r>
              <a:rPr lang="en-US" sz="4000" b="1" dirty="0">
                <a:solidFill>
                  <a:schemeClr val="accent2">
                    <a:lumMod val="75000"/>
                  </a:schemeClr>
                </a:solidFill>
              </a:rPr>
              <a:t>Counter Cache </a:t>
            </a:r>
          </a:p>
          <a:p>
            <a:pPr algn="ctr">
              <a:lnSpc>
                <a:spcPts val="4400"/>
              </a:lnSpc>
            </a:pPr>
            <a:r>
              <a:rPr lang="en-US" sz="4000" b="1" dirty="0">
                <a:solidFill>
                  <a:schemeClr val="accent1">
                    <a:lumMod val="75000"/>
                  </a:schemeClr>
                </a:solidFill>
              </a:rPr>
              <a:t>for better performance</a:t>
            </a:r>
          </a:p>
        </p:txBody>
      </p:sp>
      <p:sp>
        <p:nvSpPr>
          <p:cNvPr id="40" name="Title 1">
            <a:extLst>
              <a:ext uri="{FF2B5EF4-FFF2-40B4-BE49-F238E27FC236}">
                <a16:creationId xmlns:a16="http://schemas.microsoft.com/office/drawing/2014/main" id="{BABED955-FC93-4EDF-97F4-41F3CC4D83B4}"/>
              </a:ext>
            </a:extLst>
          </p:cNvPr>
          <p:cNvSpPr txBox="1">
            <a:spLocks/>
          </p:cNvSpPr>
          <p:nvPr/>
        </p:nvSpPr>
        <p:spPr>
          <a:xfrm>
            <a:off x="581199" y="358627"/>
            <a:ext cx="78867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t>NON-VOLATILE MEMORY ENCRYPTION</a:t>
            </a:r>
            <a:br>
              <a:rPr lang="en-US" sz="3600" b="1" dirty="0"/>
            </a:br>
            <a:r>
              <a:rPr lang="en-US" sz="3600" b="1" dirty="0">
                <a:solidFill>
                  <a:schemeClr val="accent1">
                    <a:lumMod val="75000"/>
                  </a:schemeClr>
                </a:solidFill>
              </a:rPr>
              <a:t>CURRENT COUNTER-MODE ENCRYPTION</a:t>
            </a:r>
            <a:endParaRPr lang="en-US" sz="2700" b="1" dirty="0">
              <a:solidFill>
                <a:schemeClr val="accent1">
                  <a:lumMod val="75000"/>
                </a:schemeClr>
              </a:solidFill>
            </a:endParaRPr>
          </a:p>
        </p:txBody>
      </p:sp>
      <p:sp>
        <p:nvSpPr>
          <p:cNvPr id="2" name="TextBox 1">
            <a:extLst>
              <a:ext uri="{FF2B5EF4-FFF2-40B4-BE49-F238E27FC236}">
                <a16:creationId xmlns:a16="http://schemas.microsoft.com/office/drawing/2014/main" id="{20C22999-A2E1-BA41-A083-B31A15E59468}"/>
              </a:ext>
            </a:extLst>
          </p:cNvPr>
          <p:cNvSpPr txBox="1"/>
          <p:nvPr/>
        </p:nvSpPr>
        <p:spPr>
          <a:xfrm>
            <a:off x="3050458" y="6482271"/>
            <a:ext cx="3007875" cy="369332"/>
          </a:xfrm>
          <a:prstGeom prst="rect">
            <a:avLst/>
          </a:prstGeom>
          <a:noFill/>
        </p:spPr>
        <p:txBody>
          <a:bodyPr wrap="none" rtlCol="0">
            <a:spAutoFit/>
          </a:bodyPr>
          <a:lstStyle/>
          <a:p>
            <a:r>
              <a:rPr lang="en-US" dirty="0"/>
              <a:t>[Yan ’06, Young ’15, </a:t>
            </a:r>
            <a:r>
              <a:rPr lang="en-US" dirty="0" err="1"/>
              <a:t>Awad</a:t>
            </a:r>
            <a:r>
              <a:rPr lang="en-US" dirty="0"/>
              <a:t> ’16]</a:t>
            </a:r>
          </a:p>
        </p:txBody>
      </p:sp>
    </p:spTree>
    <p:extLst>
      <p:ext uri="{BB962C8B-B14F-4D97-AF65-F5344CB8AC3E}">
        <p14:creationId xmlns:p14="http://schemas.microsoft.com/office/powerpoint/2010/main" val="40393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up)">
                                      <p:cBhvr>
                                        <p:cTn id="36" dur="500"/>
                                        <p:tgtEl>
                                          <p:spTgt spid="35"/>
                                        </p:tgtEl>
                                      </p:cBhvr>
                                    </p:animEffect>
                                  </p:childTnLst>
                                </p:cTn>
                              </p:par>
                              <p:par>
                                <p:cTn id="37" presetID="22" presetClass="entr" presetSubtype="8"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30"/>
                                        </p:tgtEl>
                                        <p:attrNameLst>
                                          <p:attrName>style.visibility</p:attrName>
                                        </p:attrNameLst>
                                      </p:cBhvr>
                                      <p:to>
                                        <p:strVal val="hidden"/>
                                      </p:to>
                                    </p:set>
                                  </p:childTnLst>
                                </p:cTn>
                              </p:par>
                              <p:par>
                                <p:cTn id="64" presetID="1"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8" grpId="0" animBg="1"/>
      <p:bldP spid="13" grpId="0" animBg="1"/>
      <p:bldP spid="18" grpId="0" animBg="1"/>
      <p:bldP spid="19" grpId="0" animBg="1"/>
      <p:bldP spid="20" grpId="0" animBg="1"/>
      <p:bldP spid="27" grpId="0" animBg="1"/>
      <p:bldP spid="30" grpId="0"/>
      <p:bldP spid="30" grpId="1"/>
      <p:bldP spid="31" grpId="0"/>
      <p:bldP spid="32" grpId="0" animBg="1"/>
      <p:bldP spid="33" grpId="0" animBg="1"/>
      <p:bldP spid="34" grpId="0" animBg="1"/>
      <p:bldP spid="35" grpId="0"/>
      <p:bldP spid="37" grpId="0"/>
      <p:bldP spid="38" grpId="0" animBg="1"/>
      <p:bldP spid="39"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058E2-8831-D443-88C6-B2BB3DC657C3}"/>
              </a:ext>
            </a:extLst>
          </p:cNvPr>
          <p:cNvSpPr>
            <a:spLocks noGrp="1"/>
          </p:cNvSpPr>
          <p:nvPr>
            <p:ph type="title"/>
          </p:nvPr>
        </p:nvSpPr>
        <p:spPr/>
        <p:txBody>
          <a:bodyPr>
            <a:normAutofit/>
          </a:bodyPr>
          <a:lstStyle/>
          <a:p>
            <a:r>
              <a:rPr lang="en-US" sz="4000" b="1" dirty="0"/>
              <a:t>COUNTER-MODE ENCRYPTION</a:t>
            </a:r>
            <a:br>
              <a:rPr lang="en-US" sz="3600" b="1" dirty="0"/>
            </a:br>
            <a:r>
              <a:rPr lang="en-US" sz="3600" b="1" dirty="0">
                <a:solidFill>
                  <a:schemeClr val="accent1">
                    <a:lumMod val="75000"/>
                  </a:schemeClr>
                </a:solidFill>
              </a:rPr>
              <a:t>READ ACCESS</a:t>
            </a:r>
            <a:endParaRPr lang="en-US" sz="30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E89969D0-9DA5-BD4A-8E91-B19290D2067A}"/>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5" name="Rounded Rectangle 4">
            <a:extLst>
              <a:ext uri="{FF2B5EF4-FFF2-40B4-BE49-F238E27FC236}">
                <a16:creationId xmlns:a16="http://schemas.microsoft.com/office/drawing/2014/main" id="{27F36245-BB07-4DEB-AADB-BEB2618D1A52}"/>
              </a:ext>
            </a:extLst>
          </p:cNvPr>
          <p:cNvSpPr/>
          <p:nvPr/>
        </p:nvSpPr>
        <p:spPr>
          <a:xfrm>
            <a:off x="0" y="5308164"/>
            <a:ext cx="9143999" cy="661520"/>
          </a:xfrm>
          <a:prstGeom prst="round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80000"/>
              </a:lnSpc>
            </a:pPr>
            <a:r>
              <a:rPr lang="en-US" sz="4000" b="1" dirty="0">
                <a:solidFill>
                  <a:schemeClr val="accent6">
                    <a:lumMod val="75000"/>
                  </a:schemeClr>
                </a:solidFill>
              </a:rPr>
              <a:t>Parallelized Read Access and Decryption</a:t>
            </a:r>
          </a:p>
        </p:txBody>
      </p:sp>
      <p:sp>
        <p:nvSpPr>
          <p:cNvPr id="7" name="Rounded Rectangle 12">
            <a:extLst>
              <a:ext uri="{FF2B5EF4-FFF2-40B4-BE49-F238E27FC236}">
                <a16:creationId xmlns:a16="http://schemas.microsoft.com/office/drawing/2014/main" id="{4016D91F-8A3B-4E6F-8A33-02419A1ADE16}"/>
              </a:ext>
            </a:extLst>
          </p:cNvPr>
          <p:cNvSpPr/>
          <p:nvPr/>
        </p:nvSpPr>
        <p:spPr>
          <a:xfrm>
            <a:off x="1174883" y="2528514"/>
            <a:ext cx="2895307" cy="443757"/>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Read Access</a:t>
            </a:r>
          </a:p>
        </p:txBody>
      </p:sp>
      <p:sp>
        <p:nvSpPr>
          <p:cNvPr id="8" name="Rounded Rectangle 13">
            <a:extLst>
              <a:ext uri="{FF2B5EF4-FFF2-40B4-BE49-F238E27FC236}">
                <a16:creationId xmlns:a16="http://schemas.microsoft.com/office/drawing/2014/main" id="{601EEA7B-7BAA-44BB-8E9F-90D5C45BD4DD}"/>
              </a:ext>
            </a:extLst>
          </p:cNvPr>
          <p:cNvSpPr/>
          <p:nvPr/>
        </p:nvSpPr>
        <p:spPr>
          <a:xfrm>
            <a:off x="4058856" y="3062515"/>
            <a:ext cx="2203791" cy="443757"/>
          </a:xfrm>
          <a:prstGeom prst="roundRect">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Decryption</a:t>
            </a:r>
          </a:p>
        </p:txBody>
      </p:sp>
      <p:cxnSp>
        <p:nvCxnSpPr>
          <p:cNvPr id="9" name="Straight Arrow Connector 8">
            <a:extLst>
              <a:ext uri="{FF2B5EF4-FFF2-40B4-BE49-F238E27FC236}">
                <a16:creationId xmlns:a16="http://schemas.microsoft.com/office/drawing/2014/main" id="{E424A9AE-FDA4-4F1A-8626-1B062F90AD36}"/>
              </a:ext>
            </a:extLst>
          </p:cNvPr>
          <p:cNvCxnSpPr>
            <a:cxnSpLocks/>
          </p:cNvCxnSpPr>
          <p:nvPr/>
        </p:nvCxnSpPr>
        <p:spPr>
          <a:xfrm>
            <a:off x="1174883" y="3571055"/>
            <a:ext cx="6788542" cy="0"/>
          </a:xfrm>
          <a:prstGeom prst="straightConnector1">
            <a:avLst/>
          </a:prstGeom>
          <a:ln w="6350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3B0234C-510E-4F47-AD82-7BDDD98AC324}"/>
              </a:ext>
            </a:extLst>
          </p:cNvPr>
          <p:cNvSpPr txBox="1"/>
          <p:nvPr/>
        </p:nvSpPr>
        <p:spPr>
          <a:xfrm>
            <a:off x="7191021" y="3571055"/>
            <a:ext cx="1086729" cy="584775"/>
          </a:xfrm>
          <a:prstGeom prst="rect">
            <a:avLst/>
          </a:prstGeom>
          <a:noFill/>
        </p:spPr>
        <p:txBody>
          <a:bodyPr wrap="square" rtlCol="0">
            <a:spAutoFit/>
          </a:bodyPr>
          <a:lstStyle/>
          <a:p>
            <a:pPr algn="ctr"/>
            <a:r>
              <a:rPr lang="en-US" sz="3200" dirty="0"/>
              <a:t>Time</a:t>
            </a:r>
            <a:endParaRPr lang="en-US" sz="2700" dirty="0"/>
          </a:p>
        </p:txBody>
      </p:sp>
      <p:sp>
        <p:nvSpPr>
          <p:cNvPr id="13" name="TextBox 12">
            <a:extLst>
              <a:ext uri="{FF2B5EF4-FFF2-40B4-BE49-F238E27FC236}">
                <a16:creationId xmlns:a16="http://schemas.microsoft.com/office/drawing/2014/main" id="{E7CDE10D-414A-4FB7-90A9-A51321683E3B}"/>
              </a:ext>
            </a:extLst>
          </p:cNvPr>
          <p:cNvSpPr txBox="1"/>
          <p:nvPr/>
        </p:nvSpPr>
        <p:spPr>
          <a:xfrm>
            <a:off x="3843702" y="3638924"/>
            <a:ext cx="3132165" cy="584775"/>
          </a:xfrm>
          <a:prstGeom prst="rect">
            <a:avLst/>
          </a:prstGeom>
          <a:noFill/>
        </p:spPr>
        <p:txBody>
          <a:bodyPr wrap="square" rtlCol="0">
            <a:spAutoFit/>
          </a:bodyPr>
          <a:lstStyle/>
          <a:p>
            <a:r>
              <a:rPr lang="en-US" sz="3200" b="1" dirty="0">
                <a:solidFill>
                  <a:schemeClr val="accent2">
                    <a:lumMod val="75000"/>
                  </a:schemeClr>
                </a:solidFill>
              </a:rPr>
              <a:t>Shorter Latency</a:t>
            </a:r>
          </a:p>
        </p:txBody>
      </p:sp>
      <p:grpSp>
        <p:nvGrpSpPr>
          <p:cNvPr id="14" name="Group 13">
            <a:extLst>
              <a:ext uri="{FF2B5EF4-FFF2-40B4-BE49-F238E27FC236}">
                <a16:creationId xmlns:a16="http://schemas.microsoft.com/office/drawing/2014/main" id="{DEB31698-4156-9640-93ED-5EB1815DA43D}"/>
              </a:ext>
            </a:extLst>
          </p:cNvPr>
          <p:cNvGrpSpPr/>
          <p:nvPr/>
        </p:nvGrpSpPr>
        <p:grpSpPr>
          <a:xfrm>
            <a:off x="4070190" y="3063511"/>
            <a:ext cx="418503" cy="425794"/>
            <a:chOff x="7201273" y="3862728"/>
            <a:chExt cx="341268" cy="347213"/>
          </a:xfrm>
          <a:solidFill>
            <a:schemeClr val="bg1">
              <a:lumMod val="95000"/>
            </a:schemeClr>
          </a:solidFill>
        </p:grpSpPr>
        <p:sp>
          <p:nvSpPr>
            <p:cNvPr id="15" name="Shape 372">
              <a:extLst>
                <a:ext uri="{FF2B5EF4-FFF2-40B4-BE49-F238E27FC236}">
                  <a16:creationId xmlns:a16="http://schemas.microsoft.com/office/drawing/2014/main" id="{3D2B9626-257C-684A-B05E-C020C3DD096C}"/>
                </a:ext>
              </a:extLst>
            </p:cNvPr>
            <p:cNvSpPr/>
            <p:nvPr/>
          </p:nvSpPr>
          <p:spPr>
            <a:xfrm>
              <a:off x="7201273" y="3862728"/>
              <a:ext cx="341268" cy="347213"/>
            </a:xfrm>
            <a:prstGeom prst="ellipse">
              <a:avLst/>
            </a:prstGeom>
            <a:grpFill/>
            <a:ln w="28575" cap="flat" cmpd="sng">
              <a:solidFill>
                <a:schemeClr val="tx1"/>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cxnSp>
          <p:nvCxnSpPr>
            <p:cNvPr id="16" name="Shape 375">
              <a:extLst>
                <a:ext uri="{FF2B5EF4-FFF2-40B4-BE49-F238E27FC236}">
                  <a16:creationId xmlns:a16="http://schemas.microsoft.com/office/drawing/2014/main" id="{879081DF-B97D-FF48-85AF-A7D23F39566A}"/>
                </a:ext>
              </a:extLst>
            </p:cNvPr>
            <p:cNvCxnSpPr/>
            <p:nvPr/>
          </p:nvCxnSpPr>
          <p:spPr>
            <a:xfrm>
              <a:off x="7201273" y="4036335"/>
              <a:ext cx="341268" cy="0"/>
            </a:xfrm>
            <a:prstGeom prst="straightConnector1">
              <a:avLst/>
            </a:prstGeom>
            <a:grpFill/>
            <a:ln w="28575" cap="flat" cmpd="sng">
              <a:solidFill>
                <a:schemeClr val="tx1"/>
              </a:solidFill>
              <a:prstDash val="solid"/>
              <a:round/>
              <a:headEnd type="none" w="lg" len="lg"/>
              <a:tailEnd type="none" w="lg" len="lg"/>
            </a:ln>
          </p:spPr>
        </p:cxnSp>
        <p:cxnSp>
          <p:nvCxnSpPr>
            <p:cNvPr id="17" name="Shape 376">
              <a:extLst>
                <a:ext uri="{FF2B5EF4-FFF2-40B4-BE49-F238E27FC236}">
                  <a16:creationId xmlns:a16="http://schemas.microsoft.com/office/drawing/2014/main" id="{493D1C81-52B0-A642-B712-1FDEE006BB54}"/>
                </a:ext>
              </a:extLst>
            </p:cNvPr>
            <p:cNvCxnSpPr/>
            <p:nvPr/>
          </p:nvCxnSpPr>
          <p:spPr>
            <a:xfrm flipV="1">
              <a:off x="7372503" y="3862728"/>
              <a:ext cx="0" cy="347213"/>
            </a:xfrm>
            <a:prstGeom prst="straightConnector1">
              <a:avLst/>
            </a:prstGeom>
            <a:grpFill/>
            <a:ln w="28575" cap="flat" cmpd="sng">
              <a:solidFill>
                <a:schemeClr val="tx1"/>
              </a:solidFill>
              <a:prstDash val="solid"/>
              <a:round/>
              <a:headEnd type="none" w="lg" len="lg"/>
              <a:tailEnd type="none" w="lg" len="lg"/>
            </a:ln>
          </p:spPr>
        </p:cxnSp>
      </p:grpSp>
      <p:cxnSp>
        <p:nvCxnSpPr>
          <p:cNvPr id="18" name="Straight Arrow Connector 17">
            <a:extLst>
              <a:ext uri="{FF2B5EF4-FFF2-40B4-BE49-F238E27FC236}">
                <a16:creationId xmlns:a16="http://schemas.microsoft.com/office/drawing/2014/main" id="{D0F873FA-D011-CC4C-91BE-C0C36BDDF7D4}"/>
              </a:ext>
            </a:extLst>
          </p:cNvPr>
          <p:cNvCxnSpPr>
            <a:stCxn id="7" idx="3"/>
            <a:endCxn id="15" idx="0"/>
          </p:cNvCxnSpPr>
          <p:nvPr/>
        </p:nvCxnSpPr>
        <p:spPr>
          <a:xfrm>
            <a:off x="4070189" y="2750393"/>
            <a:ext cx="209252" cy="3131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558EF9-6CFD-9443-A2ED-03220BC885E4}"/>
              </a:ext>
            </a:extLst>
          </p:cNvPr>
          <p:cNvCxnSpPr>
            <a:cxnSpLocks/>
          </p:cNvCxnSpPr>
          <p:nvPr/>
        </p:nvCxnSpPr>
        <p:spPr>
          <a:xfrm>
            <a:off x="3382918" y="3278726"/>
            <a:ext cx="6702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030C16D-286C-4477-A4E7-E2D083EDE221}"/>
              </a:ext>
            </a:extLst>
          </p:cNvPr>
          <p:cNvSpPr/>
          <p:nvPr/>
        </p:nvSpPr>
        <p:spPr>
          <a:xfrm>
            <a:off x="4065490" y="3042075"/>
            <a:ext cx="2209458" cy="478177"/>
          </a:xfrm>
          <a:prstGeom prst="rect">
            <a:avLst/>
          </a:prstGeom>
          <a:solidFill>
            <a:schemeClr val="accent2">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chemeClr val="tx1"/>
              </a:solidFill>
            </a:endParaRPr>
          </a:p>
        </p:txBody>
      </p:sp>
      <p:cxnSp>
        <p:nvCxnSpPr>
          <p:cNvPr id="24" name="Straight Arrow Connector 23">
            <a:extLst>
              <a:ext uri="{FF2B5EF4-FFF2-40B4-BE49-F238E27FC236}">
                <a16:creationId xmlns:a16="http://schemas.microsoft.com/office/drawing/2014/main" id="{9C14095A-0E03-1746-825D-9411A9D9D170}"/>
              </a:ext>
            </a:extLst>
          </p:cNvPr>
          <p:cNvCxnSpPr>
            <a:cxnSpLocks/>
            <a:stCxn id="15" idx="6"/>
          </p:cNvCxnSpPr>
          <p:nvPr/>
        </p:nvCxnSpPr>
        <p:spPr>
          <a:xfrm>
            <a:off x="4488692" y="3276408"/>
            <a:ext cx="2047808" cy="119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Shape 370">
            <a:extLst>
              <a:ext uri="{FF2B5EF4-FFF2-40B4-BE49-F238E27FC236}">
                <a16:creationId xmlns:a16="http://schemas.microsoft.com/office/drawing/2014/main" id="{861CC87E-7100-F847-A525-B57A25491AAB}"/>
              </a:ext>
            </a:extLst>
          </p:cNvPr>
          <p:cNvSpPr txBox="1"/>
          <p:nvPr/>
        </p:nvSpPr>
        <p:spPr>
          <a:xfrm>
            <a:off x="6501932" y="2953792"/>
            <a:ext cx="1641745" cy="514243"/>
          </a:xfrm>
          <a:prstGeom prst="rect">
            <a:avLst/>
          </a:prstGeom>
          <a:noFill/>
          <a:ln>
            <a:noFill/>
          </a:ln>
        </p:spPr>
        <p:txBody>
          <a:bodyPr lIns="68569" tIns="68569" rIns="68569" bIns="68569" anchor="t" anchorCtr="0">
            <a:noAutofit/>
          </a:bodyPr>
          <a:lstStyle/>
          <a:p>
            <a:pPr algn="r"/>
            <a:r>
              <a:rPr lang="en-US" sz="3200" b="1" dirty="0">
                <a:solidFill>
                  <a:schemeClr val="accent2">
                    <a:lumMod val="75000"/>
                  </a:schemeClr>
                </a:solidFill>
                <a:cs typeface="Times New Roman" panose="02020603050405020304" pitchFamily="18" charset="0"/>
              </a:rPr>
              <a:t>Plaintext</a:t>
            </a:r>
            <a:endParaRPr lang="en" sz="2700" b="1" dirty="0">
              <a:solidFill>
                <a:schemeClr val="accent2">
                  <a:lumMod val="75000"/>
                </a:schemeClr>
              </a:solidFill>
              <a:cs typeface="Times New Roman" panose="02020603050405020304" pitchFamily="18" charset="0"/>
            </a:endParaRPr>
          </a:p>
        </p:txBody>
      </p:sp>
      <p:sp>
        <p:nvSpPr>
          <p:cNvPr id="6" name="Rounded Rectangular Callout 5">
            <a:extLst>
              <a:ext uri="{FF2B5EF4-FFF2-40B4-BE49-F238E27FC236}">
                <a16:creationId xmlns:a16="http://schemas.microsoft.com/office/drawing/2014/main" id="{DFBC3658-E386-4D43-80ED-FBF3BD1D5B50}"/>
              </a:ext>
            </a:extLst>
          </p:cNvPr>
          <p:cNvSpPr/>
          <p:nvPr/>
        </p:nvSpPr>
        <p:spPr>
          <a:xfrm>
            <a:off x="51550" y="3970508"/>
            <a:ext cx="2754268" cy="969482"/>
          </a:xfrm>
          <a:prstGeom prst="wedgeRoundRectCallout">
            <a:avLst>
              <a:gd name="adj1" fmla="val 30180"/>
              <a:gd name="adj2" fmla="val -84797"/>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75000"/>
                  </a:schemeClr>
                </a:solidFill>
              </a:rPr>
              <a:t>From </a:t>
            </a:r>
          </a:p>
          <a:p>
            <a:pPr algn="ctr"/>
            <a:r>
              <a:rPr lang="en-US" sz="3200" b="1" dirty="0">
                <a:solidFill>
                  <a:schemeClr val="accent1">
                    <a:lumMod val="75000"/>
                  </a:schemeClr>
                </a:solidFill>
              </a:rPr>
              <a:t>Counter Cache</a:t>
            </a:r>
          </a:p>
        </p:txBody>
      </p:sp>
    </p:spTree>
    <p:extLst>
      <p:ext uri="{BB962C8B-B14F-4D97-AF65-F5344CB8AC3E}">
        <p14:creationId xmlns:p14="http://schemas.microsoft.com/office/powerpoint/2010/main" val="40263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7 4.81481E-6 L -0.31493 -0.00163 " pathEditMode="relative" rAng="0" ptsTypes="AA">
                                      <p:cBhvr>
                                        <p:cTn id="6" dur="2000" fill="hold"/>
                                        <p:tgtEl>
                                          <p:spTgt spid="8"/>
                                        </p:tgtEl>
                                        <p:attrNameLst>
                                          <p:attrName>ppt_x</p:attrName>
                                          <p:attrName>ppt_y</p:attrName>
                                        </p:attrNameLst>
                                      </p:cBhvr>
                                      <p:rCtr x="-15747" y="-93"/>
                                    </p:animMotion>
                                  </p:childTnLst>
                                </p:cTn>
                              </p:par>
                            </p:childTnLst>
                          </p:cTn>
                        </p:par>
                        <p:par>
                          <p:cTn id="7" fill="hold">
                            <p:stCondLst>
                              <p:cond delay="2000"/>
                            </p:stCondLst>
                            <p:childTnLst>
                              <p:par>
                                <p:cTn id="8" presetID="12" presetClass="entr" presetSubtype="8"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p:tgtEl>
                                          <p:spTgt spid="25"/>
                                        </p:tgtEl>
                                        <p:attrNameLst>
                                          <p:attrName>ppt_x</p:attrName>
                                        </p:attrNameLst>
                                      </p:cBhvr>
                                      <p:tavLst>
                                        <p:tav tm="0">
                                          <p:val>
                                            <p:strVal val="#ppt_x-#ppt_w*1.125000"/>
                                          </p:val>
                                        </p:tav>
                                        <p:tav tm="100000">
                                          <p:val>
                                            <p:strVal val="#ppt_x"/>
                                          </p:val>
                                        </p:tav>
                                      </p:tavLst>
                                    </p:anim>
                                    <p:animEffect transition="in" filter="wipe(right)">
                                      <p:cBhvr>
                                        <p:cTn id="11" dur="500"/>
                                        <p:tgtEl>
                                          <p:spTgt spid="25"/>
                                        </p:tgtEl>
                                      </p:cBhvr>
                                    </p:animEffect>
                                  </p:childTnLst>
                                </p:cTn>
                              </p:par>
                              <p:par>
                                <p:cTn id="12" presetID="12" presetClass="entr" presetSubtype="8"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p:tgtEl>
                                          <p:spTgt spid="24"/>
                                        </p:tgtEl>
                                        <p:attrNameLst>
                                          <p:attrName>ppt_x</p:attrName>
                                        </p:attrNameLst>
                                      </p:cBhvr>
                                      <p:tavLst>
                                        <p:tav tm="0">
                                          <p:val>
                                            <p:strVal val="#ppt_x-#ppt_w*1.125000"/>
                                          </p:val>
                                        </p:tav>
                                        <p:tav tm="100000">
                                          <p:val>
                                            <p:strVal val="#ppt_x"/>
                                          </p:val>
                                        </p:tav>
                                      </p:tavLst>
                                    </p:anim>
                                    <p:animEffect transition="in" filter="wipe(right)">
                                      <p:cBhvr>
                                        <p:cTn id="15" dur="500"/>
                                        <p:tgtEl>
                                          <p:spTgt spid="24"/>
                                        </p:tgtEl>
                                      </p:cBhvr>
                                    </p:animEffect>
                                  </p:childTnLst>
                                </p:cTn>
                              </p:par>
                              <p:par>
                                <p:cTn id="16" presetID="1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p:tgtEl>
                                          <p:spTgt spid="21"/>
                                        </p:tgtEl>
                                        <p:attrNameLst>
                                          <p:attrName>ppt_x</p:attrName>
                                        </p:attrNameLst>
                                      </p:cBhvr>
                                      <p:tavLst>
                                        <p:tav tm="0">
                                          <p:val>
                                            <p:strVal val="#ppt_x-#ppt_w*1.125000"/>
                                          </p:val>
                                        </p:tav>
                                        <p:tav tm="100000">
                                          <p:val>
                                            <p:strVal val="#ppt_x"/>
                                          </p:val>
                                        </p:tav>
                                      </p:tavLst>
                                    </p:anim>
                                    <p:animEffect transition="in" filter="wipe(right)">
                                      <p:cBhvr>
                                        <p:cTn id="19" dur="500"/>
                                        <p:tgtEl>
                                          <p:spTgt spid="21"/>
                                        </p:tgtEl>
                                      </p:cBhvr>
                                    </p:animEffect>
                                  </p:childTnLst>
                                </p:cTn>
                              </p:par>
                              <p:par>
                                <p:cTn id="20" presetID="1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par>
                                <p:cTn id="24" presetID="12" presetClass="entr" presetSubtype="8"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p:tgtEl>
                                          <p:spTgt spid="18"/>
                                        </p:tgtEl>
                                        <p:attrNameLst>
                                          <p:attrName>ppt_x</p:attrName>
                                        </p:attrNameLst>
                                      </p:cBhvr>
                                      <p:tavLst>
                                        <p:tav tm="0">
                                          <p:val>
                                            <p:strVal val="#ppt_x-#ppt_w*1.125000"/>
                                          </p:val>
                                        </p:tav>
                                        <p:tav tm="100000">
                                          <p:val>
                                            <p:strVal val="#ppt_x"/>
                                          </p:val>
                                        </p:tav>
                                      </p:tavLst>
                                    </p:anim>
                                    <p:animEffect transition="in" filter="wipe(right)">
                                      <p:cBhvr>
                                        <p:cTn id="27" dur="500"/>
                                        <p:tgtEl>
                                          <p:spTgt spid="1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ppt_x</p:attrName>
                                        </p:attrNameLst>
                                      </p:cBhvr>
                                      <p:tavLst>
                                        <p:tav tm="0">
                                          <p:val>
                                            <p:strVal val="#ppt_x-#ppt_w*1.125000"/>
                                          </p:val>
                                        </p:tav>
                                        <p:tav tm="100000">
                                          <p:val>
                                            <p:strVal val="#ppt_x"/>
                                          </p:val>
                                        </p:tav>
                                      </p:tavLst>
                                    </p:anim>
                                    <p:animEffect transition="in" filter="wipe(right)">
                                      <p:cBhvr>
                                        <p:cTn id="39" dur="500"/>
                                        <p:tgtEl>
                                          <p:spTgt spid="12"/>
                                        </p:tgtEl>
                                      </p:cBhvr>
                                    </p:animEffect>
                                  </p:childTnLst>
                                </p:cTn>
                              </p:par>
                              <p:par>
                                <p:cTn id="40" presetID="1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p:tgtEl>
                                          <p:spTgt spid="13"/>
                                        </p:tgtEl>
                                        <p:attrNameLst>
                                          <p:attrName>ppt_x</p:attrName>
                                        </p:attrNameLst>
                                      </p:cBhvr>
                                      <p:tavLst>
                                        <p:tav tm="0">
                                          <p:val>
                                            <p:strVal val="#ppt_x-#ppt_w*1.125000"/>
                                          </p:val>
                                        </p:tav>
                                        <p:tav tm="100000">
                                          <p:val>
                                            <p:strVal val="#ppt_x"/>
                                          </p:val>
                                        </p:tav>
                                      </p:tavLst>
                                    </p:anim>
                                    <p:animEffect transition="in" filter="wipe(righ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3" grpId="0"/>
      <p:bldP spid="12" grpId="0" animBg="1"/>
      <p:bldP spid="2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4E410-D68A-0545-A20C-EADAE22B7053}"/>
              </a:ext>
            </a:extLst>
          </p:cNvPr>
          <p:cNvSpPr>
            <a:spLocks noGrp="1"/>
          </p:cNvSpPr>
          <p:nvPr>
            <p:ph type="title"/>
          </p:nvPr>
        </p:nvSpPr>
        <p:spPr/>
        <p:txBody>
          <a:bodyPr>
            <a:normAutofit/>
          </a:bodyPr>
          <a:lstStyle/>
          <a:p>
            <a:r>
              <a:rPr lang="en-US" sz="4000" b="1" dirty="0"/>
              <a:t>COUNTER-MODE ENCRYPTION</a:t>
            </a:r>
            <a:br>
              <a:rPr lang="en-US" sz="3600" b="1" dirty="0"/>
            </a:br>
            <a:r>
              <a:rPr lang="en-US" sz="3600" b="1" dirty="0">
                <a:solidFill>
                  <a:schemeClr val="accent1">
                    <a:lumMod val="75000"/>
                  </a:schemeClr>
                </a:solidFill>
              </a:rPr>
              <a:t>WRITE ACCESS</a:t>
            </a:r>
            <a:endParaRPr lang="en-US" sz="30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2AC3924B-F4BB-A342-84B9-8CF8F5C5A13D}"/>
              </a:ext>
            </a:extLst>
          </p:cNvPr>
          <p:cNvSpPr>
            <a:spLocks noGrp="1"/>
          </p:cNvSpPr>
          <p:nvPr>
            <p:ph type="sldNum" sz="quarter" idx="12"/>
          </p:nvPr>
        </p:nvSpPr>
        <p:spPr/>
        <p:txBody>
          <a:bodyPr/>
          <a:lstStyle/>
          <a:p>
            <a:fld id="{330EA680-D336-4FF7-8B7A-9848BB0A1C32}" type="slidenum">
              <a:rPr lang="en-US" smtClean="0"/>
              <a:t>9</a:t>
            </a:fld>
            <a:endParaRPr lang="en-US"/>
          </a:p>
        </p:txBody>
      </p:sp>
      <p:grpSp>
        <p:nvGrpSpPr>
          <p:cNvPr id="13" name="Group 12">
            <a:extLst>
              <a:ext uri="{FF2B5EF4-FFF2-40B4-BE49-F238E27FC236}">
                <a16:creationId xmlns:a16="http://schemas.microsoft.com/office/drawing/2014/main" id="{77624033-4442-2D4F-AB4D-E84E0DD4F650}"/>
              </a:ext>
            </a:extLst>
          </p:cNvPr>
          <p:cNvGrpSpPr/>
          <p:nvPr/>
        </p:nvGrpSpPr>
        <p:grpSpPr>
          <a:xfrm>
            <a:off x="2387600" y="2927063"/>
            <a:ext cx="4371987" cy="1653381"/>
            <a:chOff x="2975189" y="4529274"/>
            <a:chExt cx="6604997" cy="2497851"/>
          </a:xfrm>
        </p:grpSpPr>
        <p:pic>
          <p:nvPicPr>
            <p:cNvPr id="14" name="Picture 13">
              <a:extLst>
                <a:ext uri="{FF2B5EF4-FFF2-40B4-BE49-F238E27FC236}">
                  <a16:creationId xmlns:a16="http://schemas.microsoft.com/office/drawing/2014/main" id="{1E67D13C-04C9-7441-A7F8-992E5AA4B233}"/>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2975189" y="4529274"/>
              <a:ext cx="6604997" cy="1574944"/>
            </a:xfrm>
            <a:prstGeom prst="rect">
              <a:avLst/>
            </a:prstGeom>
          </p:spPr>
        </p:pic>
        <p:sp>
          <p:nvSpPr>
            <p:cNvPr id="15" name="Rectangle 14">
              <a:extLst>
                <a:ext uri="{FF2B5EF4-FFF2-40B4-BE49-F238E27FC236}">
                  <a16:creationId xmlns:a16="http://schemas.microsoft.com/office/drawing/2014/main" id="{F3E2CB6A-E4AC-8D45-971E-E182ACFA19BD}"/>
                </a:ext>
              </a:extLst>
            </p:cNvPr>
            <p:cNvSpPr/>
            <p:nvPr/>
          </p:nvSpPr>
          <p:spPr>
            <a:xfrm>
              <a:off x="3117966" y="4780042"/>
              <a:ext cx="6319439" cy="2247083"/>
            </a:xfrm>
            <a:prstGeom prst="rect">
              <a:avLst/>
            </a:prstGeom>
          </p:spPr>
          <p:txBody>
            <a:bodyPr wrap="square">
              <a:spAutoFit/>
            </a:bodyPr>
            <a:lstStyle/>
            <a:p>
              <a:pPr algn="ctr"/>
              <a:r>
                <a:rPr lang="en-US" sz="4000" b="1" dirty="0">
                  <a:solidFill>
                    <a:schemeClr val="bg1"/>
                  </a:solidFill>
                </a:rPr>
                <a:t>Encrypted NVMM</a:t>
              </a:r>
            </a:p>
          </p:txBody>
        </p:sp>
      </p:grpSp>
      <p:sp>
        <p:nvSpPr>
          <p:cNvPr id="5" name="Rounded Rectangle 4">
            <a:extLst>
              <a:ext uri="{FF2B5EF4-FFF2-40B4-BE49-F238E27FC236}">
                <a16:creationId xmlns:a16="http://schemas.microsoft.com/office/drawing/2014/main" id="{CFA61682-A9F3-0E44-983E-C602863D9029}"/>
              </a:ext>
            </a:extLst>
          </p:cNvPr>
          <p:cNvSpPr/>
          <p:nvPr/>
        </p:nvSpPr>
        <p:spPr>
          <a:xfrm>
            <a:off x="0" y="4746433"/>
            <a:ext cx="9144001" cy="1135519"/>
          </a:xfrm>
          <a:prstGeom prst="roundRect">
            <a:avLst>
              <a:gd name="adj" fmla="val 7773"/>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ts val="4200"/>
              </a:lnSpc>
            </a:pPr>
            <a:r>
              <a:rPr lang="en-US" sz="4200" b="1" dirty="0">
                <a:solidFill>
                  <a:schemeClr val="accent1">
                    <a:lumMod val="75000"/>
                  </a:schemeClr>
                </a:solidFill>
              </a:rPr>
              <a:t>Each write access consists of </a:t>
            </a:r>
          </a:p>
          <a:p>
            <a:pPr algn="ctr">
              <a:lnSpc>
                <a:spcPts val="4200"/>
              </a:lnSpc>
            </a:pPr>
            <a:r>
              <a:rPr lang="en-US" sz="4200" b="1" dirty="0">
                <a:solidFill>
                  <a:schemeClr val="accent1">
                    <a:lumMod val="75000"/>
                  </a:schemeClr>
                </a:solidFill>
              </a:rPr>
              <a:t>a </a:t>
            </a:r>
            <a:r>
              <a:rPr lang="en-US" sz="4200" b="1" dirty="0">
                <a:solidFill>
                  <a:schemeClr val="accent2">
                    <a:lumMod val="75000"/>
                  </a:schemeClr>
                </a:solidFill>
              </a:rPr>
              <a:t>data</a:t>
            </a:r>
            <a:r>
              <a:rPr lang="en-US" sz="4200" b="1" dirty="0">
                <a:solidFill>
                  <a:schemeClr val="accent5">
                    <a:lumMod val="75000"/>
                  </a:schemeClr>
                </a:solidFill>
              </a:rPr>
              <a:t> </a:t>
            </a:r>
            <a:r>
              <a:rPr lang="en-US" sz="4200" b="1" dirty="0">
                <a:solidFill>
                  <a:schemeClr val="accent1">
                    <a:lumMod val="75000"/>
                  </a:schemeClr>
                </a:solidFill>
              </a:rPr>
              <a:t>write and a </a:t>
            </a:r>
            <a:r>
              <a:rPr lang="en-US" sz="4200" b="1" dirty="0">
                <a:solidFill>
                  <a:schemeClr val="accent2">
                    <a:lumMod val="75000"/>
                  </a:schemeClr>
                </a:solidFill>
              </a:rPr>
              <a:t>counter</a:t>
            </a:r>
            <a:r>
              <a:rPr lang="en-US" sz="4200" b="1" dirty="0">
                <a:solidFill>
                  <a:schemeClr val="accent5">
                    <a:lumMod val="75000"/>
                  </a:schemeClr>
                </a:solidFill>
              </a:rPr>
              <a:t> </a:t>
            </a:r>
            <a:r>
              <a:rPr lang="en-US" sz="4200" b="1" dirty="0">
                <a:solidFill>
                  <a:schemeClr val="accent1">
                    <a:lumMod val="75000"/>
                  </a:schemeClr>
                </a:solidFill>
              </a:rPr>
              <a:t>write</a:t>
            </a:r>
          </a:p>
        </p:txBody>
      </p:sp>
      <p:sp>
        <p:nvSpPr>
          <p:cNvPr id="16" name="Shape 366">
            <a:extLst>
              <a:ext uri="{FF2B5EF4-FFF2-40B4-BE49-F238E27FC236}">
                <a16:creationId xmlns:a16="http://schemas.microsoft.com/office/drawing/2014/main" id="{40AF440F-E5FB-8149-BAAB-813A4BEC6B2F}"/>
              </a:ext>
            </a:extLst>
          </p:cNvPr>
          <p:cNvSpPr/>
          <p:nvPr/>
        </p:nvSpPr>
        <p:spPr>
          <a:xfrm>
            <a:off x="3107594" y="2450619"/>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a:latin typeface="Times New Roman" panose="02020603050405020304" pitchFamily="18" charset="0"/>
              <a:cs typeface="Times New Roman" panose="02020603050405020304" pitchFamily="18" charset="0"/>
            </a:endParaRPr>
          </a:p>
        </p:txBody>
      </p:sp>
      <p:sp>
        <p:nvSpPr>
          <p:cNvPr id="17" name="Shape 366">
            <a:extLst>
              <a:ext uri="{FF2B5EF4-FFF2-40B4-BE49-F238E27FC236}">
                <a16:creationId xmlns:a16="http://schemas.microsoft.com/office/drawing/2014/main" id="{CF4ACE66-9A52-B748-901A-6B24D59B797C}"/>
              </a:ext>
            </a:extLst>
          </p:cNvPr>
          <p:cNvSpPr/>
          <p:nvPr/>
        </p:nvSpPr>
        <p:spPr>
          <a:xfrm>
            <a:off x="5275625" y="2450619"/>
            <a:ext cx="498353" cy="460787"/>
          </a:xfrm>
          <a:prstGeom prst="downArrow">
            <a:avLst>
              <a:gd name="adj1" fmla="val 50000"/>
              <a:gd name="adj2" fmla="val 50000"/>
            </a:avLst>
          </a:prstGeom>
          <a:solidFill>
            <a:schemeClr val="bg2">
              <a:lumMod val="75000"/>
            </a:schemeClr>
          </a:solidFill>
          <a:ln w="28575" cap="flat" cmpd="sng">
            <a:solidFill>
              <a:schemeClr val="bg2">
                <a:lumMod val="75000"/>
              </a:schemeClr>
            </a:solidFill>
            <a:prstDash val="solid"/>
            <a:round/>
            <a:headEnd type="none" w="med" len="med"/>
            <a:tailEnd type="none" w="med" len="med"/>
          </a:ln>
        </p:spPr>
        <p:txBody>
          <a:bodyPr lIns="68569" tIns="68569" rIns="68569" bIns="68569" anchor="ctr" anchorCtr="0">
            <a:noAutofit/>
          </a:bodyPr>
          <a:lstStyle/>
          <a:p>
            <a:endParaRPr sz="135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40A2F56-4EB2-BF4E-9BF7-73745C6382C2}"/>
              </a:ext>
            </a:extLst>
          </p:cNvPr>
          <p:cNvSpPr txBox="1"/>
          <p:nvPr/>
        </p:nvSpPr>
        <p:spPr>
          <a:xfrm>
            <a:off x="2544696" y="1820174"/>
            <a:ext cx="1537855" cy="707886"/>
          </a:xfrm>
          <a:prstGeom prst="rect">
            <a:avLst/>
          </a:prstGeom>
          <a:noFill/>
        </p:spPr>
        <p:txBody>
          <a:bodyPr wrap="square" rtlCol="0">
            <a:spAutoFit/>
          </a:bodyPr>
          <a:lstStyle/>
          <a:p>
            <a:pPr algn="ctr"/>
            <a:r>
              <a:rPr lang="en-US" sz="4000" b="1" dirty="0"/>
              <a:t>Data</a:t>
            </a:r>
            <a:endParaRPr lang="en-US" sz="3600" b="1" dirty="0"/>
          </a:p>
        </p:txBody>
      </p:sp>
      <p:sp>
        <p:nvSpPr>
          <p:cNvPr id="18" name="TextBox 17">
            <a:extLst>
              <a:ext uri="{FF2B5EF4-FFF2-40B4-BE49-F238E27FC236}">
                <a16:creationId xmlns:a16="http://schemas.microsoft.com/office/drawing/2014/main" id="{07C37B2F-F272-334D-A39C-C0568C76EF1E}"/>
              </a:ext>
            </a:extLst>
          </p:cNvPr>
          <p:cNvSpPr txBox="1"/>
          <p:nvPr/>
        </p:nvSpPr>
        <p:spPr>
          <a:xfrm>
            <a:off x="4573594" y="1820174"/>
            <a:ext cx="1937644" cy="707886"/>
          </a:xfrm>
          <a:prstGeom prst="rect">
            <a:avLst/>
          </a:prstGeom>
          <a:noFill/>
        </p:spPr>
        <p:txBody>
          <a:bodyPr wrap="square" rtlCol="0">
            <a:spAutoFit/>
          </a:bodyPr>
          <a:lstStyle/>
          <a:p>
            <a:pPr algn="ctr"/>
            <a:r>
              <a:rPr lang="en-US" sz="4000" b="1" dirty="0"/>
              <a:t>Counter</a:t>
            </a:r>
            <a:endParaRPr lang="en-US" sz="3600" b="1" dirty="0"/>
          </a:p>
        </p:txBody>
      </p:sp>
    </p:spTree>
    <p:extLst>
      <p:ext uri="{BB962C8B-B14F-4D97-AF65-F5344CB8AC3E}">
        <p14:creationId xmlns:p14="http://schemas.microsoft.com/office/powerpoint/2010/main" val="386735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down)">
                                      <p:cBhvr>
                                        <p:cTn id="12" dur="500"/>
                                        <p:tgtEl>
                                          <p:spTgt spid="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dow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p:tgtEl>
                                          <p:spTgt spid="18"/>
                                        </p:tgtEl>
                                        <p:attrNameLst>
                                          <p:attrName>ppt_y</p:attrName>
                                        </p:attrNameLst>
                                      </p:cBhvr>
                                      <p:tavLst>
                                        <p:tav tm="0">
                                          <p:val>
                                            <p:strVal val="#ppt_y-#ppt_h*1.125000"/>
                                          </p:val>
                                        </p:tav>
                                        <p:tav tm="100000">
                                          <p:val>
                                            <p:strVal val="#ppt_y"/>
                                          </p:val>
                                        </p:tav>
                                      </p:tavLst>
                                    </p:anim>
                                    <p:animEffect transition="in" filter="wipe(down)">
                                      <p:cBhvr>
                                        <p:cTn id="22" dur="500"/>
                                        <p:tgtEl>
                                          <p:spTgt spid="18"/>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animBg="1"/>
      <p:bldP spid="3" grpId="0"/>
      <p:bldP spid="1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1995</TotalTime>
  <Words>2992</Words>
  <Application>Microsoft Macintosh PowerPoint</Application>
  <PresentationFormat>On-screen Show (4:3)</PresentationFormat>
  <Paragraphs>622</Paragraphs>
  <Slides>46</Slides>
  <Notes>42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Consolas</vt:lpstr>
      <vt:lpstr>Times New Roman</vt:lpstr>
      <vt:lpstr>Office Theme</vt:lpstr>
      <vt:lpstr>Crash Consistency in Encrypted Non-Volatile  Main Memory Systems </vt:lpstr>
      <vt:lpstr>NON-VOLATILE MAIN MEMORY BACKGROUND</vt:lpstr>
      <vt:lpstr>REQUIREMENT I CRASH CONSISTENCY</vt:lpstr>
      <vt:lpstr>REQUIREMENT II NVMM ENCRYPTION</vt:lpstr>
      <vt:lpstr>OVERVIEW</vt:lpstr>
      <vt:lpstr>NON-VOLATILE MEMORY ENCRYPTION NAIVE SOLUTION</vt:lpstr>
      <vt:lpstr>PowerPoint Presentation</vt:lpstr>
      <vt:lpstr>COUNTER-MODE ENCRYPTION READ ACCESS</vt:lpstr>
      <vt:lpstr>COUNTER-MODE ENCRYPTION WRITE ACCESS</vt:lpstr>
      <vt:lpstr>PROBLEM INCONSISTENT CONDITIONS</vt:lpstr>
      <vt:lpstr>PowerPoint Presentation</vt:lpstr>
      <vt:lpstr>REQUIREMENT CRASH CONSISTENCY IN ENCRYPTED NVMM</vt:lpstr>
      <vt:lpstr>PowerPoint Presentation</vt:lpstr>
      <vt:lpstr>PowerPoint Presentation</vt:lpstr>
      <vt:lpstr>PowerPoint Presentation</vt:lpstr>
      <vt:lpstr>NAIVE SOLUTION CO-LOCATE DATA AND COUNTER IN ONE CACHE LINE</vt:lpstr>
      <vt:lpstr>PowerPoint Presentation</vt:lpstr>
      <vt:lpstr>IMPROVED SOLUTION USING EXISTING MEMORY INTERFACE</vt:lpstr>
      <vt:lpstr>DISADVANTAGE EXTRA COUNTER WRITEBACK</vt:lpstr>
      <vt:lpstr>DISADVANTAGE BLOCKING DUE TO COUNTER-ATOMICITY</vt:lpstr>
      <vt:lpstr>OVERHEAD FROM COUNTER-ATOMICITY</vt:lpstr>
      <vt:lpstr>PowerPoint Presentation</vt:lpstr>
      <vt:lpstr>PowerPoint Presentation</vt:lpstr>
      <vt:lpstr>TRANSACTIONS FOR NVMM</vt:lpstr>
      <vt:lpstr>EXAMPLE AN UNDO-LOGGING TRANSACTION</vt:lpstr>
      <vt:lpstr>CONSISTENCY STATE IN TRANSACTION</vt:lpstr>
      <vt:lpstr>PowerPoint Presentation</vt:lpstr>
      <vt:lpstr>SOFTWARE SUPPORT FOR SELECTIVE COUNTER-ATOMICITY</vt:lpstr>
      <vt:lpstr>PRIMITIVES APPLYING SELECTIVE COUTNER-ATOMICITY</vt:lpstr>
      <vt:lpstr>EXAMPLE APPLYING PRIMITIVES</vt:lpstr>
      <vt:lpstr>HARDWARE SUPPORT FOR SELECTIVE COUNTER-ATOMICITY</vt:lpstr>
      <vt:lpstr>HARDWARE IMPLEMENTATION MEMORY CONTROLLER</vt:lpstr>
      <vt:lpstr>HARDWARE IMPLEMENTATION DETAILS ABOUT WRITE QUEUES</vt:lpstr>
      <vt:lpstr>PowerPoint Presentation</vt:lpstr>
      <vt:lpstr>EVALUATION SIMULATED SYSTEM</vt:lpstr>
      <vt:lpstr>EVALUATION DESIGN POINTS</vt:lpstr>
      <vt:lpstr>EVALUATION BENCHMARK SUITE</vt:lpstr>
      <vt:lpstr>EVALUATION MULTICORE (EIGHT) THROUGHPUT</vt:lpstr>
      <vt:lpstr>EVALUATION VARIABLE TRANSACTION SIZE</vt:lpstr>
      <vt:lpstr>SUMMARY</vt:lpstr>
      <vt:lpstr>Crash Consistency in Encrypted Non-Volatile  Main Memory Systems </vt:lpstr>
      <vt:lpstr>BACKUP SLIDES</vt:lpstr>
      <vt:lpstr>EVALUATION THROUGHPUT</vt:lpstr>
      <vt:lpstr>EVALUATION VARIABLE COUNTER CACHE SIZE</vt:lpstr>
      <vt:lpstr>COMPARISON</vt:lpstr>
      <vt:lpstr>EXAMPLE USING SELECTIVE COUNTER-ATOMICITY PRIMITIVES</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Sihang Liu</dc:creator>
  <cp:lastModifiedBy>Sihang Liu</cp:lastModifiedBy>
  <cp:revision>32</cp:revision>
  <dcterms:created xsi:type="dcterms:W3CDTF">2018-02-16T20:27:08Z</dcterms:created>
  <dcterms:modified xsi:type="dcterms:W3CDTF">2018-02-26T16:41:25Z</dcterms:modified>
</cp:coreProperties>
</file>