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02" r:id="rId4"/>
    <p:sldId id="258" r:id="rId5"/>
    <p:sldId id="260" r:id="rId6"/>
    <p:sldId id="263" r:id="rId7"/>
    <p:sldId id="318" r:id="rId8"/>
    <p:sldId id="266" r:id="rId9"/>
    <p:sldId id="309" r:id="rId10"/>
    <p:sldId id="268" r:id="rId11"/>
    <p:sldId id="305" r:id="rId12"/>
    <p:sldId id="306" r:id="rId13"/>
    <p:sldId id="301" r:id="rId14"/>
    <p:sldId id="313" r:id="rId15"/>
    <p:sldId id="273" r:id="rId16"/>
    <p:sldId id="274" r:id="rId17"/>
    <p:sldId id="325" r:id="rId18"/>
    <p:sldId id="277" r:id="rId19"/>
    <p:sldId id="281" r:id="rId20"/>
    <p:sldId id="278" r:id="rId21"/>
    <p:sldId id="280" r:id="rId22"/>
    <p:sldId id="282" r:id="rId23"/>
    <p:sldId id="283" r:id="rId24"/>
    <p:sldId id="295" r:id="rId25"/>
    <p:sldId id="316" r:id="rId26"/>
    <p:sldId id="296" r:id="rId27"/>
    <p:sldId id="320" r:id="rId28"/>
    <p:sldId id="322" r:id="rId29"/>
    <p:sldId id="326" r:id="rId30"/>
    <p:sldId id="287" r:id="rId31"/>
    <p:sldId id="288" r:id="rId32"/>
    <p:sldId id="289" r:id="rId33"/>
    <p:sldId id="291" r:id="rId34"/>
    <p:sldId id="267" r:id="rId35"/>
    <p:sldId id="292" r:id="rId36"/>
    <p:sldId id="298" r:id="rId37"/>
    <p:sldId id="294" r:id="rId38"/>
    <p:sldId id="261" r:id="rId39"/>
    <p:sldId id="311" r:id="rId40"/>
    <p:sldId id="284" r:id="rId41"/>
    <p:sldId id="285" r:id="rId42"/>
    <p:sldId id="286" r:id="rId43"/>
    <p:sldId id="310" r:id="rId44"/>
    <p:sldId id="272" r:id="rId45"/>
    <p:sldId id="297" r:id="rId46"/>
    <p:sldId id="299" r:id="rId47"/>
    <p:sldId id="300" r:id="rId48"/>
    <p:sldId id="308" r:id="rId49"/>
    <p:sldId id="307" r:id="rId50"/>
    <p:sldId id="275" r:id="rId51"/>
    <p:sldId id="324" r:id="rId52"/>
    <p:sldId id="276" r:id="rId53"/>
  </p:sldIdLst>
  <p:sldSz cx="12192000" cy="6858000"/>
  <p:notesSz cx="6858000" cy="9144000"/>
  <p:embeddedFontLst>
    <p:embeddedFont>
      <p:font typeface="Abadi Extra Light" panose="020B0204020104020204" pitchFamily="34" charset="0"/>
      <p:regular r:id="rId55"/>
    </p:embeddedFont>
    <p:embeddedFont>
      <p:font typeface="Adobe Garamond Pro" panose="02020502060506020403" pitchFamily="18" charset="0"/>
      <p:regular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scadia Code" panose="020B0609020000020004" pitchFamily="49" charset="0"/>
      <p:regular r:id="rId61"/>
      <p:bold r:id="rId62"/>
      <p:italic r:id="rId63"/>
      <p:boldItalic r:id="rId64"/>
    </p:embeddedFont>
    <p:embeddedFont>
      <p:font typeface="Consolas" panose="020B0609020204030204" pitchFamily="49" charset="0"/>
      <p:regular r:id="rId65"/>
      <p:bold r:id="rId66"/>
      <p:italic r:id="rId67"/>
      <p:boldItalic r:id="rId68"/>
    </p:embeddedFont>
    <p:embeddedFont>
      <p:font typeface="Franklin Gothic Medium" panose="020B0603020102020204" pitchFamily="34" charset="0"/>
      <p:regular r:id="rId69"/>
      <p:italic r:id="rId70"/>
    </p:embeddedFont>
    <p:embeddedFont>
      <p:font typeface="Garamond" panose="02020404030301010803" pitchFamily="18" charset="0"/>
      <p:regular r:id="rId71"/>
      <p:bold r:id="rId72"/>
      <p:italic r:id="rId73"/>
    </p:embeddedFont>
    <p:embeddedFont>
      <p:font typeface="Helvetica" pitchFamily="50" charset="0"/>
      <p:regular r:id="rId74"/>
      <p:bold r:id="rId75"/>
      <p:italic r:id="rId76"/>
      <p:boldItalic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19EEB1-4911-4C5A-A84D-82FC09B8680B}">
          <p14:sldIdLst>
            <p14:sldId id="256"/>
            <p14:sldId id="257"/>
            <p14:sldId id="302"/>
            <p14:sldId id="258"/>
            <p14:sldId id="260"/>
            <p14:sldId id="263"/>
            <p14:sldId id="318"/>
            <p14:sldId id="266"/>
            <p14:sldId id="309"/>
            <p14:sldId id="268"/>
            <p14:sldId id="305"/>
            <p14:sldId id="306"/>
            <p14:sldId id="301"/>
            <p14:sldId id="313"/>
            <p14:sldId id="273"/>
            <p14:sldId id="274"/>
            <p14:sldId id="325"/>
            <p14:sldId id="277"/>
            <p14:sldId id="281"/>
            <p14:sldId id="278"/>
            <p14:sldId id="280"/>
            <p14:sldId id="282"/>
            <p14:sldId id="283"/>
            <p14:sldId id="295"/>
            <p14:sldId id="316"/>
            <p14:sldId id="296"/>
            <p14:sldId id="320"/>
            <p14:sldId id="322"/>
            <p14:sldId id="326"/>
            <p14:sldId id="287"/>
            <p14:sldId id="288"/>
            <p14:sldId id="289"/>
            <p14:sldId id="291"/>
            <p14:sldId id="267"/>
            <p14:sldId id="292"/>
            <p14:sldId id="298"/>
          </p14:sldIdLst>
        </p14:section>
        <p14:section name="Appendix" id="{03927AFE-4F63-4F33-9304-B7F20FCA6521}">
          <p14:sldIdLst>
            <p14:sldId id="294"/>
            <p14:sldId id="261"/>
            <p14:sldId id="311"/>
            <p14:sldId id="284"/>
            <p14:sldId id="285"/>
            <p14:sldId id="286"/>
            <p14:sldId id="310"/>
            <p14:sldId id="272"/>
            <p14:sldId id="297"/>
            <p14:sldId id="299"/>
            <p14:sldId id="300"/>
            <p14:sldId id="308"/>
            <p14:sldId id="307"/>
            <p14:sldId id="275"/>
            <p14:sldId id="32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B900"/>
    <a:srgbClr val="DAE3F3"/>
    <a:srgbClr val="2F5597"/>
    <a:srgbClr val="4472C4"/>
    <a:srgbClr val="8BA7DA"/>
    <a:srgbClr val="FFFFFF"/>
    <a:srgbClr val="C0C0C0"/>
    <a:srgbClr val="385723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DCF4D-CC24-445B-A7A1-59FEA1253B8F}" v="5704" dt="2021-09-15T20:12:38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9" autoAdjust="0"/>
    <p:restoredTop sz="75920" autoAdjust="0"/>
  </p:normalViewPr>
  <p:slideViewPr>
    <p:cSldViewPr snapToGrid="0">
      <p:cViewPr varScale="1">
        <p:scale>
          <a:sx n="123" d="100"/>
          <a:sy n="123" d="100"/>
        </p:scale>
        <p:origin x="115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74" Type="http://schemas.openxmlformats.org/officeDocument/2006/relationships/font" Target="fonts/font20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font" Target="fonts/font22.fntdata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Enc+Veri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B-Tree</c:v>
                </c:pt>
                <c:pt idx="1">
                  <c:v>C-Tree</c:v>
                </c:pt>
                <c:pt idx="2">
                  <c:v>RB-Tree</c:v>
                </c:pt>
                <c:pt idx="3">
                  <c:v>Skiplist</c:v>
                </c:pt>
                <c:pt idx="4">
                  <c:v>Hashmap TX</c:v>
                </c:pt>
                <c:pt idx="5">
                  <c:v>Linked List</c:v>
                </c:pt>
                <c:pt idx="6">
                  <c:v>Hashmap
Low-level</c:v>
                </c:pt>
                <c:pt idx="7">
                  <c:v>ArraySwap</c:v>
                </c:pt>
                <c:pt idx="8">
                  <c:v>TATP</c:v>
                </c:pt>
                <c:pt idx="9">
                  <c:v>TPCC</c:v>
                </c:pt>
                <c:pt idx="10">
                  <c:v>GMean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1.835216</c:v>
                </c:pt>
                <c:pt idx="1">
                  <c:v>1.411913</c:v>
                </c:pt>
                <c:pt idx="2">
                  <c:v>1.7535510000000001</c:v>
                </c:pt>
                <c:pt idx="3">
                  <c:v>1.603828</c:v>
                </c:pt>
                <c:pt idx="4">
                  <c:v>1.67919</c:v>
                </c:pt>
                <c:pt idx="5">
                  <c:v>4.3259359999999996</c:v>
                </c:pt>
                <c:pt idx="6">
                  <c:v>6.0129640000000002</c:v>
                </c:pt>
                <c:pt idx="7">
                  <c:v>6.6191019999999998</c:v>
                </c:pt>
                <c:pt idx="8">
                  <c:v>1.8395410000000001</c:v>
                </c:pt>
                <c:pt idx="9">
                  <c:v>4.2080780000000004</c:v>
                </c:pt>
                <c:pt idx="10">
                  <c:v>2.6378080000000002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0-4DE1-A861-86417A2F13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Enc+Veri w/ PMWeaver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B-Tree</c:v>
                </c:pt>
                <c:pt idx="1">
                  <c:v>C-Tree</c:v>
                </c:pt>
                <c:pt idx="2">
                  <c:v>RB-Tree</c:v>
                </c:pt>
                <c:pt idx="3">
                  <c:v>Skiplist</c:v>
                </c:pt>
                <c:pt idx="4">
                  <c:v>Hashmap TX</c:v>
                </c:pt>
                <c:pt idx="5">
                  <c:v>Linked List</c:v>
                </c:pt>
                <c:pt idx="6">
                  <c:v>Hashmap
Low-level</c:v>
                </c:pt>
                <c:pt idx="7">
                  <c:v>ArraySwap</c:v>
                </c:pt>
                <c:pt idx="8">
                  <c:v>TATP</c:v>
                </c:pt>
                <c:pt idx="9">
                  <c:v>TPCC</c:v>
                </c:pt>
                <c:pt idx="10">
                  <c:v>GMean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1.3346769999999999</c:v>
                </c:pt>
                <c:pt idx="1">
                  <c:v>1.101485</c:v>
                </c:pt>
                <c:pt idx="2">
                  <c:v>1.247895</c:v>
                </c:pt>
                <c:pt idx="3">
                  <c:v>1.184483</c:v>
                </c:pt>
                <c:pt idx="4">
                  <c:v>1.289358</c:v>
                </c:pt>
                <c:pt idx="5">
                  <c:v>1.8859090000000001</c:v>
                </c:pt>
                <c:pt idx="6">
                  <c:v>3.9630290000000001</c:v>
                </c:pt>
                <c:pt idx="7">
                  <c:v>2.945316</c:v>
                </c:pt>
                <c:pt idx="8">
                  <c:v>1.0037659999999999</c:v>
                </c:pt>
                <c:pt idx="9">
                  <c:v>2.4811130000000001</c:v>
                </c:pt>
                <c:pt idx="10">
                  <c:v>1.654396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0-4DE1-A861-86417A2F13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B-Tree</c:v>
                </c:pt>
                <c:pt idx="1">
                  <c:v>C-Tree</c:v>
                </c:pt>
                <c:pt idx="2">
                  <c:v>RB-Tree</c:v>
                </c:pt>
                <c:pt idx="3">
                  <c:v>Skiplist</c:v>
                </c:pt>
                <c:pt idx="4">
                  <c:v>Hashmap TX</c:v>
                </c:pt>
                <c:pt idx="5">
                  <c:v>Linked List</c:v>
                </c:pt>
                <c:pt idx="6">
                  <c:v>Hashmap
Low-level</c:v>
                </c:pt>
                <c:pt idx="7">
                  <c:v>ArraySwap</c:v>
                </c:pt>
                <c:pt idx="8">
                  <c:v>TATP</c:v>
                </c:pt>
                <c:pt idx="9">
                  <c:v>TPCC</c:v>
                </c:pt>
                <c:pt idx="10">
                  <c:v>GMean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2A00-4DE1-A861-86417A2F13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Dedup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B-Tree</c:v>
                </c:pt>
                <c:pt idx="1">
                  <c:v>C-Tree</c:v>
                </c:pt>
                <c:pt idx="2">
                  <c:v>RB-Tree</c:v>
                </c:pt>
                <c:pt idx="3">
                  <c:v>Skiplist</c:v>
                </c:pt>
                <c:pt idx="4">
                  <c:v>Hashmap TX</c:v>
                </c:pt>
                <c:pt idx="5">
                  <c:v>Linked List</c:v>
                </c:pt>
                <c:pt idx="6">
                  <c:v>Hashmap
Low-level</c:v>
                </c:pt>
                <c:pt idx="7">
                  <c:v>ArraySwap</c:v>
                </c:pt>
                <c:pt idx="8">
                  <c:v>TATP</c:v>
                </c:pt>
                <c:pt idx="9">
                  <c:v>TPCC</c:v>
                </c:pt>
                <c:pt idx="10">
                  <c:v>GMean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1.466237</c:v>
                </c:pt>
                <c:pt idx="1">
                  <c:v>1.2301280000000001</c:v>
                </c:pt>
                <c:pt idx="2">
                  <c:v>1.420966</c:v>
                </c:pt>
                <c:pt idx="3">
                  <c:v>1.3360540000000001</c:v>
                </c:pt>
                <c:pt idx="4">
                  <c:v>1.3777250000000001</c:v>
                </c:pt>
                <c:pt idx="5">
                  <c:v>2.8474629999999999</c:v>
                </c:pt>
                <c:pt idx="6">
                  <c:v>3.4260090000000001</c:v>
                </c:pt>
                <c:pt idx="7">
                  <c:v>3.8985080000000001</c:v>
                </c:pt>
                <c:pt idx="8">
                  <c:v>1.4757549999999999</c:v>
                </c:pt>
                <c:pt idx="9">
                  <c:v>2.7377220000000002</c:v>
                </c:pt>
                <c:pt idx="10">
                  <c:v>1.9320900000000001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0-4DE1-A861-86417A2F13D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Dedup w/ PMWeaver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B-Tree</c:v>
                </c:pt>
                <c:pt idx="1">
                  <c:v>C-Tree</c:v>
                </c:pt>
                <c:pt idx="2">
                  <c:v>RB-Tree</c:v>
                </c:pt>
                <c:pt idx="3">
                  <c:v>Skiplist</c:v>
                </c:pt>
                <c:pt idx="4">
                  <c:v>Hashmap TX</c:v>
                </c:pt>
                <c:pt idx="5">
                  <c:v>Linked List</c:v>
                </c:pt>
                <c:pt idx="6">
                  <c:v>Hashmap
Low-level</c:v>
                </c:pt>
                <c:pt idx="7">
                  <c:v>ArraySwap</c:v>
                </c:pt>
                <c:pt idx="8">
                  <c:v>TATP</c:v>
                </c:pt>
                <c:pt idx="9">
                  <c:v>TPCC</c:v>
                </c:pt>
                <c:pt idx="10">
                  <c:v>GMean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1.260167</c:v>
                </c:pt>
                <c:pt idx="1">
                  <c:v>1.103359</c:v>
                </c:pt>
                <c:pt idx="2">
                  <c:v>1.2698879999999999</c:v>
                </c:pt>
                <c:pt idx="3">
                  <c:v>1.2007099999999999</c:v>
                </c:pt>
                <c:pt idx="4">
                  <c:v>1.2723230000000001</c:v>
                </c:pt>
                <c:pt idx="5">
                  <c:v>1.8778779999999999</c:v>
                </c:pt>
                <c:pt idx="6">
                  <c:v>3.2694049999999999</c:v>
                </c:pt>
                <c:pt idx="7">
                  <c:v>2.0784929999999999</c:v>
                </c:pt>
                <c:pt idx="8">
                  <c:v>1.00268</c:v>
                </c:pt>
                <c:pt idx="9">
                  <c:v>2.0378989999999999</c:v>
                </c:pt>
                <c:pt idx="10">
                  <c:v>1.530092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00-4DE1-A861-86417A2F1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3"/>
        <c:axId val="867761216"/>
        <c:axId val="867757472"/>
      </c:barChart>
      <c:catAx>
        <c:axId val="86776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50" charset="0"/>
                <a:ea typeface="+mn-ea"/>
                <a:cs typeface="+mn-cs"/>
              </a:defRPr>
            </a:pPr>
            <a:endParaRPr lang="en-US"/>
          </a:p>
        </c:txPr>
        <c:crossAx val="867757472"/>
        <c:crosses val="autoZero"/>
        <c:auto val="1"/>
        <c:lblAlgn val="ctr"/>
        <c:lblOffset val="100"/>
        <c:noMultiLvlLbl val="0"/>
      </c:catAx>
      <c:valAx>
        <c:axId val="86775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Helvetica" pitchFamily="50" charset="0"/>
                    <a:ea typeface="+mn-ea"/>
                    <a:cs typeface="+mn-cs"/>
                  </a:defRPr>
                </a:pPr>
                <a:r>
                  <a:rPr lang="en-US" b="1" dirty="0"/>
                  <a:t>Execution</a:t>
                </a:r>
                <a:r>
                  <a:rPr lang="en-US" b="1" baseline="0" dirty="0"/>
                  <a:t> Time Normalized to </a:t>
                </a:r>
              </a:p>
              <a:p>
                <a:pPr>
                  <a:defRPr b="1"/>
                </a:pPr>
                <a:r>
                  <a:rPr lang="en-US" b="1" baseline="0" dirty="0"/>
                  <a:t>No PM-Support operation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"/>
              <c:y val="4.45034864032712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Helvetica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itchFamily="50" charset="0"/>
                <a:ea typeface="+mn-ea"/>
                <a:cs typeface="+mn-cs"/>
              </a:defRPr>
            </a:pPr>
            <a:endParaRPr lang="en-US"/>
          </a:p>
        </c:txPr>
        <c:crossAx val="867761216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Helvetica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Helvetica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Sheet1!$A$2:$B$2</c:f>
              <c:strCache>
                <c:ptCount val="2"/>
                <c:pt idx="0">
                  <c:v>Address</c:v>
                </c:pt>
                <c:pt idx="1">
                  <c:v>Enc+Veri w/ PMWeaver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Sheet1!$C$1:$M$1</c:f>
              <c:strCache>
                <c:ptCount val="11"/>
                <c:pt idx="0">
                  <c:v>B-Tree</c:v>
                </c:pt>
                <c:pt idx="1">
                  <c:v>C-Tree</c:v>
                </c:pt>
                <c:pt idx="2">
                  <c:v>RB-Tree</c:v>
                </c:pt>
                <c:pt idx="3">
                  <c:v>Skiplist</c:v>
                </c:pt>
                <c:pt idx="4">
                  <c:v>Hashmap TX</c:v>
                </c:pt>
                <c:pt idx="5">
                  <c:v>Linked List</c:v>
                </c:pt>
                <c:pt idx="6">
                  <c:v>Hashmap
Low-level</c:v>
                </c:pt>
                <c:pt idx="7">
                  <c:v>Array
Swap</c:v>
                </c:pt>
                <c:pt idx="8">
                  <c:v>TATP</c:v>
                </c:pt>
                <c:pt idx="9">
                  <c:v>TPCC</c:v>
                </c:pt>
                <c:pt idx="10">
                  <c:v>AMean</c:v>
                </c:pt>
              </c:strCache>
            </c:strRef>
          </c:cat>
          <c:val>
            <c:numRef>
              <c:f>Sheet1!$C$2:$M$2</c:f>
              <c:numCache>
                <c:formatCode>General</c:formatCode>
                <c:ptCount val="11"/>
                <c:pt idx="0">
                  <c:v>73.66722</c:v>
                </c:pt>
                <c:pt idx="1">
                  <c:v>85.403143999999998</c:v>
                </c:pt>
                <c:pt idx="2">
                  <c:v>86.436389000000005</c:v>
                </c:pt>
                <c:pt idx="3">
                  <c:v>80.419669999999996</c:v>
                </c:pt>
                <c:pt idx="4">
                  <c:v>79.514639000000003</c:v>
                </c:pt>
                <c:pt idx="5">
                  <c:v>92.736485999999999</c:v>
                </c:pt>
                <c:pt idx="6">
                  <c:v>47.320807000000002</c:v>
                </c:pt>
                <c:pt idx="7">
                  <c:v>71.928571000000005</c:v>
                </c:pt>
                <c:pt idx="8">
                  <c:v>99.633578</c:v>
                </c:pt>
                <c:pt idx="9">
                  <c:v>77.829278000000002</c:v>
                </c:pt>
                <c:pt idx="10">
                  <c:v>79.488978000000003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B-4874-AB39-0C2700466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20"/>
        <c:axId val="861066448"/>
        <c:axId val="861070608"/>
      </c:barChart>
      <c:barChart>
        <c:barDir val="col"/>
        <c:grouping val="clustered"/>
        <c:varyColors val="0"/>
        <c:ser>
          <c:idx val="2"/>
          <c:order val="1"/>
          <c:tx>
            <c:strRef>
              <c:f>Sheet1!$A$4:$B$4</c:f>
              <c:strCache>
                <c:ptCount val="2"/>
                <c:pt idx="0">
                  <c:v>Data</c:v>
                </c:pt>
                <c:pt idx="1">
                  <c:v>Enc+Veri w/ PMWeaver</c:v>
                </c:pt>
              </c:strCache>
            </c:strRef>
          </c:tx>
          <c:spPr>
            <a:pattFill prst="wdUpDiag">
              <a:fgClr>
                <a:srgbClr val="4472C4"/>
              </a:fgClr>
              <a:bgClr>
                <a:srgbClr val="B4C7E7"/>
              </a:bgClr>
            </a:patt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Sheet1!$C$1:$M$1</c:f>
              <c:strCache>
                <c:ptCount val="11"/>
                <c:pt idx="0">
                  <c:v>B-Tree</c:v>
                </c:pt>
                <c:pt idx="1">
                  <c:v>C-Tree</c:v>
                </c:pt>
                <c:pt idx="2">
                  <c:v>RB-Tree</c:v>
                </c:pt>
                <c:pt idx="3">
                  <c:v>Skiplist</c:v>
                </c:pt>
                <c:pt idx="4">
                  <c:v>Hashmap TX</c:v>
                </c:pt>
                <c:pt idx="5">
                  <c:v>Linked List</c:v>
                </c:pt>
                <c:pt idx="6">
                  <c:v>Hashmap
Low-level</c:v>
                </c:pt>
                <c:pt idx="7">
                  <c:v>Array
Swap</c:v>
                </c:pt>
                <c:pt idx="8">
                  <c:v>TATP</c:v>
                </c:pt>
                <c:pt idx="9">
                  <c:v>TPCC</c:v>
                </c:pt>
                <c:pt idx="10">
                  <c:v>AMean</c:v>
                </c:pt>
              </c:strCache>
            </c:strRef>
          </c:cat>
          <c:val>
            <c:numRef>
              <c:f>Sheet1!$C$4:$M$4</c:f>
              <c:numCache>
                <c:formatCode>General</c:formatCode>
                <c:ptCount val="11"/>
                <c:pt idx="0">
                  <c:v>39.605238999999997</c:v>
                </c:pt>
                <c:pt idx="1">
                  <c:v>61.517381</c:v>
                </c:pt>
                <c:pt idx="2">
                  <c:v>30.793434000000001</c:v>
                </c:pt>
                <c:pt idx="3">
                  <c:v>40.911431999999998</c:v>
                </c:pt>
                <c:pt idx="4">
                  <c:v>27.127137000000001</c:v>
                </c:pt>
                <c:pt idx="5">
                  <c:v>64.020269999999996</c:v>
                </c:pt>
                <c:pt idx="6">
                  <c:v>9.3249829999999996</c:v>
                </c:pt>
                <c:pt idx="7">
                  <c:v>67.400000000000006</c:v>
                </c:pt>
                <c:pt idx="8">
                  <c:v>99.433711000000002</c:v>
                </c:pt>
                <c:pt idx="9">
                  <c:v>49.764387999999997</c:v>
                </c:pt>
                <c:pt idx="10">
                  <c:v>48.989797000000003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B-4874-AB39-0C2700466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61067696"/>
        <c:axId val="861064784"/>
      </c:barChart>
      <c:catAx>
        <c:axId val="86106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Helvetica" pitchFamily="50" charset="0"/>
                <a:ea typeface="+mn-ea"/>
                <a:cs typeface="+mn-cs"/>
              </a:defRPr>
            </a:pPr>
            <a:endParaRPr lang="en-US"/>
          </a:p>
        </c:txPr>
        <c:crossAx val="861070608"/>
        <c:crosses val="autoZero"/>
        <c:auto val="1"/>
        <c:lblAlgn val="ctr"/>
        <c:lblOffset val="100"/>
        <c:noMultiLvlLbl val="0"/>
      </c:catAx>
      <c:valAx>
        <c:axId val="8610706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Helvetica" pitchFamily="50" charset="0"/>
                    <a:ea typeface="+mn-ea"/>
                    <a:cs typeface="+mn-cs"/>
                  </a:defRPr>
                </a:pPr>
                <a:r>
                  <a:rPr lang="en-US" b="1"/>
                  <a:t>Coverage</a:t>
                </a:r>
                <a:br>
                  <a:rPr lang="en-US" b="1"/>
                </a:br>
                <a:r>
                  <a:rPr lang="en-US" b="1"/>
                  <a:t>(% writebacks)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Helvetica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Helvetica" pitchFamily="50" charset="0"/>
                <a:ea typeface="+mn-ea"/>
                <a:cs typeface="+mn-cs"/>
              </a:defRPr>
            </a:pPr>
            <a:endParaRPr lang="en-US"/>
          </a:p>
        </c:txPr>
        <c:crossAx val="861066448"/>
        <c:crosses val="autoZero"/>
        <c:crossBetween val="between"/>
      </c:valAx>
      <c:valAx>
        <c:axId val="86106478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61067696"/>
        <c:crosses val="max"/>
        <c:crossBetween val="between"/>
      </c:valAx>
      <c:catAx>
        <c:axId val="861067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1064784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Helvetica" pitchFamily="50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Addr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B-Tree</c:v>
                </c:pt>
                <c:pt idx="1">
                  <c:v>C-Tree</c:v>
                </c:pt>
                <c:pt idx="2">
                  <c:v>RB-Tree</c:v>
                </c:pt>
                <c:pt idx="3">
                  <c:v>Skiplist</c:v>
                </c:pt>
                <c:pt idx="4">
                  <c:v>Hashmap TX</c:v>
                </c:pt>
                <c:pt idx="5">
                  <c:v>Linked List</c:v>
                </c:pt>
                <c:pt idx="6">
                  <c:v>Hashmap Low-Level</c:v>
                </c:pt>
                <c:pt idx="7">
                  <c:v>Array Swap</c:v>
                </c:pt>
                <c:pt idx="8">
                  <c:v>TATP</c:v>
                </c:pt>
                <c:pt idx="9">
                  <c:v>TPCC</c:v>
                </c:pt>
                <c:pt idx="10">
                  <c:v>A-Mean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51</c:v>
                </c:pt>
                <c:pt idx="1">
                  <c:v>65</c:v>
                </c:pt>
                <c:pt idx="2">
                  <c:v>72</c:v>
                </c:pt>
                <c:pt idx="3">
                  <c:v>71</c:v>
                </c:pt>
                <c:pt idx="4">
                  <c:v>67</c:v>
                </c:pt>
                <c:pt idx="5">
                  <c:v>99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85</c:v>
                </c:pt>
                <c:pt idx="1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83-453B-AF80-CBD3537CF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461452239"/>
        <c:axId val="461453071"/>
      </c:barChart>
      <c:catAx>
        <c:axId val="46145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50" charset="0"/>
                <a:ea typeface="+mn-ea"/>
                <a:cs typeface="+mn-cs"/>
              </a:defRPr>
            </a:pPr>
            <a:endParaRPr lang="en-US"/>
          </a:p>
        </c:txPr>
        <c:crossAx val="461453071"/>
        <c:crosses val="autoZero"/>
        <c:auto val="1"/>
        <c:lblAlgn val="ctr"/>
        <c:lblOffset val="100"/>
        <c:noMultiLvlLbl val="0"/>
      </c:catAx>
      <c:valAx>
        <c:axId val="46145307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Helvetica" pitchFamily="50" charset="0"/>
                    <a:ea typeface="+mn-ea"/>
                    <a:cs typeface="+mn-cs"/>
                  </a:defRPr>
                </a:pPr>
                <a:r>
                  <a:rPr lang="en-US" b="1" dirty="0"/>
                  <a:t>% of</a:t>
                </a:r>
                <a:r>
                  <a:rPr lang="en-US" b="1" baseline="0" dirty="0"/>
                  <a:t> Predictable Writebacks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Helvetica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50" charset="0"/>
                <a:ea typeface="+mn-ea"/>
                <a:cs typeface="+mn-cs"/>
              </a:defRPr>
            </a:pPr>
            <a:endParaRPr lang="en-US"/>
          </a:p>
        </c:txPr>
        <c:crossAx val="461452239"/>
        <c:crosses val="autoZero"/>
        <c:crossBetween val="between"/>
        <c:majorUnit val="25"/>
      </c:valAx>
      <c:spPr>
        <a:noFill/>
        <a:ln w="1905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Helvetica" pitchFamily="50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Sheet1!$B$2:$B$21</c:f>
              <c:numCache>
                <c:formatCode>0.00</c:formatCode>
                <c:ptCount val="20"/>
                <c:pt idx="0">
                  <c:v>35.1860899099999</c:v>
                </c:pt>
                <c:pt idx="1">
                  <c:v>9.2412514799999901</c:v>
                </c:pt>
                <c:pt idx="2">
                  <c:v>6.6658063370000002</c:v>
                </c:pt>
                <c:pt idx="3">
                  <c:v>3.6489037309999901</c:v>
                </c:pt>
                <c:pt idx="4">
                  <c:v>2.8904395439999901</c:v>
                </c:pt>
                <c:pt idx="5">
                  <c:v>2.4705590639999899</c:v>
                </c:pt>
                <c:pt idx="6">
                  <c:v>2.2115101020000001</c:v>
                </c:pt>
                <c:pt idx="7">
                  <c:v>2.0043219410000002</c:v>
                </c:pt>
                <c:pt idx="8">
                  <c:v>1.885342093</c:v>
                </c:pt>
                <c:pt idx="9">
                  <c:v>1.5861056929999999</c:v>
                </c:pt>
                <c:pt idx="10">
                  <c:v>1.330843271</c:v>
                </c:pt>
                <c:pt idx="11">
                  <c:v>1.191624179</c:v>
                </c:pt>
                <c:pt idx="12">
                  <c:v>0.64643826869999998</c:v>
                </c:pt>
                <c:pt idx="13">
                  <c:v>0.62806680940000004</c:v>
                </c:pt>
                <c:pt idx="14">
                  <c:v>0.60430711749999899</c:v>
                </c:pt>
                <c:pt idx="15">
                  <c:v>0.53370296620000002</c:v>
                </c:pt>
                <c:pt idx="16">
                  <c:v>0.47075896370000003</c:v>
                </c:pt>
                <c:pt idx="17">
                  <c:v>0.45405538000000006</c:v>
                </c:pt>
                <c:pt idx="18">
                  <c:v>0.43689600436999998</c:v>
                </c:pt>
                <c:pt idx="19">
                  <c:v>0.41059604499999997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B-4F30-A622-EF94FC6D6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"/>
        <c:axId val="807484415"/>
        <c:axId val="807483167"/>
      </c:barChart>
      <c:catAx>
        <c:axId val="8074844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elvetica" pitchFamily="50" charset="0"/>
                    <a:ea typeface="+mn-ea"/>
                    <a:cs typeface="+mn-cs"/>
                  </a:defRPr>
                </a:pPr>
                <a:r>
                  <a:rPr lang="en-US"/>
                  <a:t>Top 20 Unique store PC sets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elvetica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50" charset="0"/>
                <a:ea typeface="+mn-ea"/>
                <a:cs typeface="+mn-cs"/>
              </a:defRPr>
            </a:pPr>
            <a:endParaRPr lang="en-US"/>
          </a:p>
        </c:txPr>
        <c:crossAx val="807483167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80748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elvetica" pitchFamily="50" charset="0"/>
                    <a:ea typeface="+mn-ea"/>
                    <a:cs typeface="+mn-cs"/>
                  </a:defRPr>
                </a:pPr>
                <a:r>
                  <a:rPr lang="en-US" dirty="0"/>
                  <a:t>% Matching PM writebacks</a:t>
                </a:r>
              </a:p>
            </c:rich>
          </c:tx>
          <c:layout>
            <c:manualLayout>
              <c:xMode val="edge"/>
              <c:yMode val="edge"/>
              <c:x val="6.2805755644729103E-3"/>
              <c:y val="0.14267234099938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elvetica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50" charset="0"/>
                <a:ea typeface="+mn-ea"/>
                <a:cs typeface="+mn-cs"/>
              </a:defRPr>
            </a:pPr>
            <a:endParaRPr lang="en-US"/>
          </a:p>
        </c:txPr>
        <c:crossAx val="807484415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Helvetica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55D44-F6DC-4F6B-86F6-3F781A23E49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E8F8-DE27-4D0F-B488-FA1D4CF5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8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55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75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3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2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6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06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1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3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8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09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15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1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7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2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20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9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03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69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8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8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416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4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9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44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2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3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821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115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888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68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3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01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6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E8F8-DE27-4D0F-B488-FA1D4CF5AD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6902-F73A-4B32-92AE-6FB15578A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CE853-9092-41DB-B8D8-5A6B90F0A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FA362-F5DA-457D-B5EA-48F72E5D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F2BE-B3FE-4677-A12D-3BC1523617C0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0CAA-18B3-4F21-857E-1BEA69E1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27FE6-FB21-4583-948B-BA44BDB3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6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44CB5-CAAF-4506-BF44-E952EA9A4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B200-99EA-4F56-AB6A-8881B815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3972-178E-46CA-A58D-F7A154A47E7D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6F4BC-747F-438C-AE17-6AEEB370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E9A9F-D9C6-40EC-BBE5-A5A7E811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1281CE-3BC0-45AC-98B2-DEAEBBF9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75000"/>
            </a:schemeClr>
          </a:solidFill>
        </p:spPr>
        <p:txBody>
          <a:bodyPr l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416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65937-10C1-4CDA-B0BB-9C08392EE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CB4CB-6B75-42CF-8722-4B906AE07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065B-3357-4C15-8271-53384E55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84F6-E71A-42E6-8BD0-E58D22C27DFF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2AB3A-500A-42F5-B5E1-46DBE88C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9E0C-D5C2-448A-AE48-1B6B757C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0A20-3947-455C-9DF5-EABC209C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75000"/>
            </a:schemeClr>
          </a:solidFill>
        </p:spPr>
        <p:txBody>
          <a:bodyPr l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99D0-4328-461F-BC54-5E5FE9269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06836-3ECF-469D-89ED-1A8186F2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E140-228A-407D-9060-C5378B1E6DC0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B01EC-7B40-4C40-9000-90591659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BCCE7-7D79-418B-B10D-4189D22D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28A6-D20F-4AD6-B4C7-D878F204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F9B6B-00A8-4BEF-80C9-C6348286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DC3A3-7BD1-497C-9001-5A43D42C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5A9FB8F-26D7-4C85-AA62-52B3D62EA83C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7806-3AC4-4617-A377-79FACF72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84215-AFF5-4712-9A40-823348C5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1E8DD48-D4A1-4ACE-9703-92276561C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1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EC81-CC0D-4DFD-9232-2C879D07E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2F9F2-CB85-4930-AC1F-A910E1A03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2407-113B-4B8D-8F6E-20A4DB33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6D8B-67EF-4E4E-B21C-C545A7B6BB16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8AF28-46ED-4BB9-A290-FA1C0A28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67F1-15ED-47A7-AB30-E510C854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5AF2B4-4484-4B51-9EBC-BF5AA277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75000"/>
            </a:schemeClr>
          </a:solidFill>
        </p:spPr>
        <p:txBody>
          <a:bodyPr l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864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DCAA2-AF15-4380-AFBE-46383C6A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9167-C886-430C-9330-B190DB578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F0DA3-5003-410B-A884-699E1E594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ADB7A-67EA-48FC-B94F-F62F5580A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A82ECC-63B8-4AD3-9EDC-532F6916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2267-B8D3-4549-96B6-621E39616CE8}" type="datetime1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6098B-5C7D-4EE5-933A-C0472081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A70F2D-081B-45A1-BE56-BBA7E90C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A1C392-04C3-4899-8082-BD555C77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75000"/>
            </a:schemeClr>
          </a:solidFill>
        </p:spPr>
        <p:txBody>
          <a:bodyPr l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13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2380C-B639-4E6A-A16E-7BD93A05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2917-C479-4BE0-B588-553D5621F449}" type="datetime1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58D1F-2031-42D3-802F-04A15D4A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D3FA-0C4E-4BF5-8ACC-01114BCB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882284-9CF5-4B82-AD13-292A48BE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75000"/>
            </a:schemeClr>
          </a:solidFill>
        </p:spPr>
        <p:txBody>
          <a:bodyPr l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62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A2FF2-7B64-4E64-B520-A924FCB3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B27-2396-4A33-8673-799CAD1F93C1}" type="datetime1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2C959-BBFC-4ABC-BD6D-8E40553A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8728F-1B60-4E52-980F-FBD338D6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DA83-ED2B-44DF-B1E7-6AE3F550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51819-506C-43F2-8DF9-BE54B262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B7494-CEDE-4071-99CD-A4A8C2602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279CF-566C-41B6-81BA-196FA10D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8FA3-645D-4625-9908-F8851A768AB4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4E81D-3F5A-46FD-807F-89E5C955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E6710-3833-4A6B-83B4-F09A0CD7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69C-C30A-493D-AE90-C4291057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150374-3A83-4BCA-ACA6-BF18CC2B1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3713A-37FA-4A2C-9A57-C1C0729B7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95C7E-642D-4F91-A5A8-AE25C5B5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D1D-2877-49D7-9A61-A8D80FF41602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A715B-5193-4C42-A26B-37ADD395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8F743-9CB5-40C7-BD7F-60F9828B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3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3439B-E1B6-4B4B-8BD0-1918515F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479F-5C60-4540-9818-70E8A9096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BC356-D7A6-498E-A9DE-72C456D0D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BCB73-85CD-4D7F-9D40-754D2B868000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5DA9D-7FA7-4209-9153-B62FC56D6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697A0-679B-4DD5-A8E2-64BEF4E70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DD48-D4A1-4ACE-9703-92276561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200"/>
        </a:spcAft>
        <a:buNone/>
        <a:defRPr sz="4400" kern="1200">
          <a:solidFill>
            <a:schemeClr val="tx1"/>
          </a:solidFill>
          <a:latin typeface="Helvetic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70E21-AB73-482C-AEC1-283DC421D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278"/>
            <a:ext cx="9144000" cy="329205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Suyash Mahar</a:t>
            </a:r>
            <a:r>
              <a:rPr lang="en-US"/>
              <a:t>, Sihang Liu, </a:t>
            </a:r>
            <a:r>
              <a:rPr lang="en-US" err="1"/>
              <a:t>Korakit</a:t>
            </a:r>
            <a:r>
              <a:rPr lang="en-US"/>
              <a:t> </a:t>
            </a:r>
            <a:r>
              <a:rPr lang="en-US" err="1"/>
              <a:t>Seemakhupt</a:t>
            </a:r>
            <a:r>
              <a:rPr lang="en-US"/>
              <a:t>, </a:t>
            </a:r>
          </a:p>
          <a:p>
            <a:r>
              <a:rPr lang="en-US"/>
              <a:t>Vinson Young, Samira Khan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lnSpc>
                <a:spcPct val="50000"/>
              </a:lnSpc>
            </a:pPr>
            <a:endParaRPr lang="en-US" sz="2000" b="1"/>
          </a:p>
          <a:p>
            <a:pPr>
              <a:lnSpc>
                <a:spcPct val="50000"/>
              </a:lnSpc>
            </a:pPr>
            <a:r>
              <a:rPr lang="en-US" sz="2000" b="1"/>
              <a:t>PACT 2021</a:t>
            </a:r>
          </a:p>
          <a:p>
            <a:r>
              <a:rPr lang="en-US" sz="1600"/>
              <a:t>Artifact Available: pmweaver.persistentmemory.org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535A7F8-8FA6-436E-983C-8C82E143E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03" y="4298448"/>
            <a:ext cx="3225086" cy="1445316"/>
          </a:xfrm>
          <a:prstGeom prst="rect">
            <a:avLst/>
          </a:prstGeom>
        </p:spPr>
      </p:pic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C14E1AE8-E20E-4768-A6A9-EBA9B966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32" y="4222351"/>
            <a:ext cx="1513286" cy="15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6AD18-A0EA-412C-B258-AFD0CC436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/>
              <a:t>Write Prediction for Persistent Memory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AEA0C-52FE-45C2-87B5-652B875A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1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296F2D-84E7-47B6-BC79-C0EE1845A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9308" y="6262101"/>
            <a:ext cx="116306" cy="116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990BD3-BD06-4FE4-ACD0-FBD97C0AB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24" y="4827225"/>
            <a:ext cx="2280074" cy="4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7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869E-D3CA-4105-B5C9-2424C409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Support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1228-21EC-484F-87EC-C035179F3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Encryption, deduplication… add extra latency to a PM writeback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D56A72FF-45D1-4BCF-9527-EC453A29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E8DD48-D4A1-4ACE-9703-92276561C26A}" type="slidenum">
              <a:rPr lang="en-US" smtClean="0"/>
              <a:t>10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3F6DD9-0D28-441D-A152-2CC1DBFE626E}"/>
              </a:ext>
            </a:extLst>
          </p:cNvPr>
          <p:cNvGrpSpPr/>
          <p:nvPr/>
        </p:nvGrpSpPr>
        <p:grpSpPr>
          <a:xfrm>
            <a:off x="5842306" y="2298767"/>
            <a:ext cx="489789" cy="3809275"/>
            <a:chOff x="-6321905" y="2343189"/>
            <a:chExt cx="489789" cy="38092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3C7629-D25D-438B-904B-5B1F39711D7A}"/>
                </a:ext>
              </a:extLst>
            </p:cNvPr>
            <p:cNvCxnSpPr>
              <a:cxnSpLocks/>
            </p:cNvCxnSpPr>
            <p:nvPr/>
          </p:nvCxnSpPr>
          <p:spPr>
            <a:xfrm>
              <a:off x="-5832116" y="2343189"/>
              <a:ext cx="0" cy="38092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793A17A-C7D7-4106-9DA9-1D324C8D2B1A}"/>
                </a:ext>
              </a:extLst>
            </p:cNvPr>
            <p:cNvSpPr/>
            <p:nvPr/>
          </p:nvSpPr>
          <p:spPr>
            <a:xfrm rot="16200000">
              <a:off x="-6712717" y="5301635"/>
              <a:ext cx="11817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400"/>
                </a:lnSpc>
              </a:pPr>
              <a:r>
                <a:rPr lang="en-US" sz="2000" i="1">
                  <a:latin typeface="Franklin Gothic Medium" panose="020B0603020102020204" pitchFamily="34" charset="0"/>
                </a:rPr>
                <a:t>Timeline 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49EB8-FC5F-4407-80FC-CE94261389FD}"/>
              </a:ext>
            </a:extLst>
          </p:cNvPr>
          <p:cNvSpPr/>
          <p:nvPr/>
        </p:nvSpPr>
        <p:spPr>
          <a:xfrm>
            <a:off x="7142394" y="2715491"/>
            <a:ext cx="592070" cy="533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A9145A-0BB0-410F-AF69-D247C6BD91FA}"/>
              </a:ext>
            </a:extLst>
          </p:cNvPr>
          <p:cNvSpPr/>
          <p:nvPr/>
        </p:nvSpPr>
        <p:spPr>
          <a:xfrm>
            <a:off x="7142394" y="3249095"/>
            <a:ext cx="592070" cy="533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6FB174-1DFA-450D-841A-7D31F8B972BB}"/>
              </a:ext>
            </a:extLst>
          </p:cNvPr>
          <p:cNvSpPr/>
          <p:nvPr/>
        </p:nvSpPr>
        <p:spPr>
          <a:xfrm>
            <a:off x="7142394" y="4741719"/>
            <a:ext cx="592070" cy="9711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160436-01AD-4688-A965-7BB5D11859E2}"/>
              </a:ext>
            </a:extLst>
          </p:cNvPr>
          <p:cNvSpPr/>
          <p:nvPr/>
        </p:nvSpPr>
        <p:spPr>
          <a:xfrm>
            <a:off x="8015760" y="2778377"/>
            <a:ext cx="36809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>
                <a:latin typeface="Franklin Gothic Medium" panose="020B0603020102020204" pitchFamily="34" charset="0"/>
              </a:rPr>
              <a:t>Cache Writeback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0D04FE-80D8-4BB4-A15F-07B92D7118D0}"/>
              </a:ext>
            </a:extLst>
          </p:cNvPr>
          <p:cNvSpPr/>
          <p:nvPr/>
        </p:nvSpPr>
        <p:spPr>
          <a:xfrm>
            <a:off x="8015760" y="3312713"/>
            <a:ext cx="267763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>
                <a:latin typeface="Franklin Gothic Medium" panose="020B0603020102020204" pitchFamily="34" charset="0"/>
              </a:rPr>
              <a:t>Memory Controller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0D056A-65FA-495C-B618-148E34BEF5C2}"/>
              </a:ext>
            </a:extLst>
          </p:cNvPr>
          <p:cNvSpPr/>
          <p:nvPr/>
        </p:nvSpPr>
        <p:spPr>
          <a:xfrm>
            <a:off x="7910533" y="5027229"/>
            <a:ext cx="173932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en-US" sz="2000">
                <a:latin typeface="Franklin Gothic Medium" panose="020B0603020102020204" pitchFamily="34" charset="0"/>
              </a:rPr>
              <a:t>NVM Access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F1EB4A-51D2-4F40-8992-EADD02B75EA9}"/>
              </a:ext>
            </a:extLst>
          </p:cNvPr>
          <p:cNvSpPr txBox="1"/>
          <p:nvPr/>
        </p:nvSpPr>
        <p:spPr>
          <a:xfrm>
            <a:off x="6796837" y="5659395"/>
            <a:ext cx="129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Execution </a:t>
            </a:r>
          </a:p>
          <a:p>
            <a:pPr algn="ctr"/>
            <a:r>
              <a:rPr lang="en-US" sz="1600"/>
              <a:t>continues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57DFACB-A90B-4684-B8B3-878BF0CE5A3F}"/>
              </a:ext>
            </a:extLst>
          </p:cNvPr>
          <p:cNvGrpSpPr/>
          <p:nvPr/>
        </p:nvGrpSpPr>
        <p:grpSpPr>
          <a:xfrm>
            <a:off x="7317901" y="2277322"/>
            <a:ext cx="234740" cy="424647"/>
            <a:chOff x="1534026" y="3491666"/>
            <a:chExt cx="517357" cy="773996"/>
          </a:xfrm>
        </p:grpSpPr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7341BBCA-3A6E-4BC0-88D9-4043126B542B}"/>
                </a:ext>
              </a:extLst>
            </p:cNvPr>
            <p:cNvSpPr/>
            <p:nvPr/>
          </p:nvSpPr>
          <p:spPr>
            <a:xfrm>
              <a:off x="1534026" y="3491666"/>
              <a:ext cx="517357" cy="77399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5A1C045-22FE-4701-9DD5-628F58A13538}"/>
                </a:ext>
              </a:extLst>
            </p:cNvPr>
            <p:cNvSpPr/>
            <p:nvPr/>
          </p:nvSpPr>
          <p:spPr>
            <a:xfrm>
              <a:off x="1663035" y="3746499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17B1FCA-3B2D-41DA-86FA-07CAD0D7E209}"/>
                </a:ext>
              </a:extLst>
            </p:cNvPr>
            <p:cNvSpPr/>
            <p:nvPr/>
          </p:nvSpPr>
          <p:spPr>
            <a:xfrm>
              <a:off x="1663034" y="3562646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13E647-9F29-4A2A-9C85-C77BB8A8FCBA}"/>
              </a:ext>
            </a:extLst>
          </p:cNvPr>
          <p:cNvGrpSpPr/>
          <p:nvPr/>
        </p:nvGrpSpPr>
        <p:grpSpPr>
          <a:xfrm>
            <a:off x="7321059" y="6265254"/>
            <a:ext cx="234740" cy="424647"/>
            <a:chOff x="1534026" y="3491666"/>
            <a:chExt cx="517357" cy="773996"/>
          </a:xfrm>
        </p:grpSpPr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id="{3B687423-F9E7-4759-9D1D-5B91099350FE}"/>
                </a:ext>
              </a:extLst>
            </p:cNvPr>
            <p:cNvSpPr/>
            <p:nvPr/>
          </p:nvSpPr>
          <p:spPr>
            <a:xfrm>
              <a:off x="1534026" y="3491666"/>
              <a:ext cx="517357" cy="77399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113FBC6-59EA-49D0-AAAC-B18A05EF4957}"/>
                </a:ext>
              </a:extLst>
            </p:cNvPr>
            <p:cNvSpPr/>
            <p:nvPr/>
          </p:nvSpPr>
          <p:spPr>
            <a:xfrm>
              <a:off x="1663035" y="3746499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206AED-A7E9-46B7-BE8E-8A9B8D9F4F15}"/>
                </a:ext>
              </a:extLst>
            </p:cNvPr>
            <p:cNvSpPr/>
            <p:nvPr/>
          </p:nvSpPr>
          <p:spPr>
            <a:xfrm>
              <a:off x="1663034" y="3562646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0666FE6-2B2D-473B-B73E-FDBA32E0FE59}"/>
              </a:ext>
            </a:extLst>
          </p:cNvPr>
          <p:cNvSpPr txBox="1"/>
          <p:nvPr/>
        </p:nvSpPr>
        <p:spPr>
          <a:xfrm>
            <a:off x="1761083" y="3036601"/>
            <a:ext cx="233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latin typeface=" Cascadia Code"/>
              </a:rPr>
              <a:t>Write</a:t>
            </a:r>
          </a:p>
          <a:p>
            <a:pPr algn="r"/>
            <a:r>
              <a:rPr lang="en-US" b="1" err="1">
                <a:latin typeface=" Cascadia Code"/>
              </a:rPr>
              <a:t>PersistBarrier</a:t>
            </a:r>
            <a:r>
              <a:rPr lang="en-US" b="1">
                <a:latin typeface=" Cascadia Code"/>
              </a:rPr>
              <a:t>()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38CCAA3-186E-421A-8844-C7CF6965FA6E}"/>
              </a:ext>
            </a:extLst>
          </p:cNvPr>
          <p:cNvSpPr/>
          <p:nvPr/>
        </p:nvSpPr>
        <p:spPr>
          <a:xfrm>
            <a:off x="7141401" y="3782207"/>
            <a:ext cx="592070" cy="95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639BBC6-FC04-4057-8BDB-EFA59C51E8EC}"/>
              </a:ext>
            </a:extLst>
          </p:cNvPr>
          <p:cNvSpPr/>
          <p:nvPr/>
        </p:nvSpPr>
        <p:spPr>
          <a:xfrm>
            <a:off x="8015760" y="4061908"/>
            <a:ext cx="326819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>
                <a:latin typeface="Franklin Gothic Medium" panose="020B0603020102020204" pitchFamily="34" charset="0"/>
              </a:rPr>
              <a:t>PM-Support Operations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F6585C2-2282-44C7-848D-9883B24D9C31}"/>
              </a:ext>
            </a:extLst>
          </p:cNvPr>
          <p:cNvGrpSpPr/>
          <p:nvPr/>
        </p:nvGrpSpPr>
        <p:grpSpPr>
          <a:xfrm>
            <a:off x="4365546" y="2625079"/>
            <a:ext cx="1157790" cy="2727097"/>
            <a:chOff x="4365546" y="2625079"/>
            <a:chExt cx="1157790" cy="272709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83E19C9-2C59-4170-A0DC-A167D2792697}"/>
                </a:ext>
              </a:extLst>
            </p:cNvPr>
            <p:cNvSpPr/>
            <p:nvPr/>
          </p:nvSpPr>
          <p:spPr>
            <a:xfrm>
              <a:off x="4365547" y="2625079"/>
              <a:ext cx="1157789" cy="4211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6FE7DB8-CE9D-4755-84BE-320988C22A5B}"/>
                </a:ext>
              </a:extLst>
            </p:cNvPr>
            <p:cNvSpPr/>
            <p:nvPr/>
          </p:nvSpPr>
          <p:spPr>
            <a:xfrm>
              <a:off x="4365546" y="3171543"/>
              <a:ext cx="1157790" cy="5987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1D4CEE5-8FBF-48F6-89CC-7A5A05B4EF5D}"/>
                </a:ext>
              </a:extLst>
            </p:cNvPr>
            <p:cNvSpPr/>
            <p:nvPr/>
          </p:nvSpPr>
          <p:spPr>
            <a:xfrm>
              <a:off x="4365546" y="3905695"/>
              <a:ext cx="1157790" cy="5940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Controller</a:t>
              </a:r>
            </a:p>
          </p:txBody>
        </p:sp>
        <p:sp>
          <p:nvSpPr>
            <p:cNvPr id="67" name="PM Overlay">
              <a:extLst>
                <a:ext uri="{FF2B5EF4-FFF2-40B4-BE49-F238E27FC236}">
                  <a16:creationId xmlns:a16="http://schemas.microsoft.com/office/drawing/2014/main" id="{5BD8148A-3340-48AA-A993-C9FADAEDF7E4}"/>
                </a:ext>
              </a:extLst>
            </p:cNvPr>
            <p:cNvSpPr/>
            <p:nvPr/>
          </p:nvSpPr>
          <p:spPr>
            <a:xfrm>
              <a:off x="4365546" y="4987050"/>
              <a:ext cx="1157790" cy="3651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78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869E-D3CA-4105-B5C9-2424C409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1228-21EC-484F-87EC-C035179F3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Precomputing PM-Support Operations moves latency off critical path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D56A72FF-45D1-4BCF-9527-EC453A29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E8DD48-D4A1-4ACE-9703-92276561C26A}" type="slidenum">
              <a:rPr lang="en-US" smtClean="0"/>
              <a:t>11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3F6DD9-0D28-441D-A152-2CC1DBFE626E}"/>
              </a:ext>
            </a:extLst>
          </p:cNvPr>
          <p:cNvGrpSpPr/>
          <p:nvPr/>
        </p:nvGrpSpPr>
        <p:grpSpPr>
          <a:xfrm>
            <a:off x="5842306" y="2694554"/>
            <a:ext cx="489789" cy="3809275"/>
            <a:chOff x="-6321905" y="2343189"/>
            <a:chExt cx="489789" cy="38092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3C7629-D25D-438B-904B-5B1F39711D7A}"/>
                </a:ext>
              </a:extLst>
            </p:cNvPr>
            <p:cNvCxnSpPr>
              <a:cxnSpLocks/>
            </p:cNvCxnSpPr>
            <p:nvPr/>
          </p:nvCxnSpPr>
          <p:spPr>
            <a:xfrm>
              <a:off x="-5832116" y="2343189"/>
              <a:ext cx="0" cy="38092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793A17A-C7D7-4106-9DA9-1D324C8D2B1A}"/>
                </a:ext>
              </a:extLst>
            </p:cNvPr>
            <p:cNvSpPr/>
            <p:nvPr/>
          </p:nvSpPr>
          <p:spPr>
            <a:xfrm rot="16200000">
              <a:off x="-6712717" y="5301635"/>
              <a:ext cx="11817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400"/>
                </a:lnSpc>
              </a:pPr>
              <a:r>
                <a:rPr lang="en-US" sz="2000" i="1">
                  <a:latin typeface="Franklin Gothic Medium" panose="020B0603020102020204" pitchFamily="34" charset="0"/>
                </a:rPr>
                <a:t>Timeline 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49EB8-FC5F-4407-80FC-CE94261389FD}"/>
              </a:ext>
            </a:extLst>
          </p:cNvPr>
          <p:cNvSpPr/>
          <p:nvPr/>
        </p:nvSpPr>
        <p:spPr>
          <a:xfrm>
            <a:off x="7142394" y="2811022"/>
            <a:ext cx="592070" cy="533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A9145A-0BB0-410F-AF69-D247C6BD91FA}"/>
              </a:ext>
            </a:extLst>
          </p:cNvPr>
          <p:cNvSpPr/>
          <p:nvPr/>
        </p:nvSpPr>
        <p:spPr>
          <a:xfrm>
            <a:off x="7142394" y="3344626"/>
            <a:ext cx="592070" cy="533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6FB174-1DFA-450D-841A-7D31F8B972BB}"/>
              </a:ext>
            </a:extLst>
          </p:cNvPr>
          <p:cNvSpPr/>
          <p:nvPr/>
        </p:nvSpPr>
        <p:spPr>
          <a:xfrm>
            <a:off x="7142394" y="4833427"/>
            <a:ext cx="592070" cy="9711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F1EB4A-51D2-4F40-8992-EADD02B75EA9}"/>
              </a:ext>
            </a:extLst>
          </p:cNvPr>
          <p:cNvSpPr txBox="1"/>
          <p:nvPr/>
        </p:nvSpPr>
        <p:spPr>
          <a:xfrm>
            <a:off x="6796837" y="5751103"/>
            <a:ext cx="129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Execution </a:t>
            </a:r>
          </a:p>
          <a:p>
            <a:pPr algn="ctr"/>
            <a:r>
              <a:rPr lang="en-US" sz="1600"/>
              <a:t>continues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57DFACB-A90B-4684-B8B3-878BF0CE5A3F}"/>
              </a:ext>
            </a:extLst>
          </p:cNvPr>
          <p:cNvGrpSpPr/>
          <p:nvPr/>
        </p:nvGrpSpPr>
        <p:grpSpPr>
          <a:xfrm>
            <a:off x="7317901" y="2372853"/>
            <a:ext cx="234740" cy="424647"/>
            <a:chOff x="1534026" y="3491666"/>
            <a:chExt cx="517357" cy="773996"/>
          </a:xfrm>
        </p:grpSpPr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7341BBCA-3A6E-4BC0-88D9-4043126B542B}"/>
                </a:ext>
              </a:extLst>
            </p:cNvPr>
            <p:cNvSpPr/>
            <p:nvPr/>
          </p:nvSpPr>
          <p:spPr>
            <a:xfrm>
              <a:off x="1534026" y="3491666"/>
              <a:ext cx="517357" cy="77399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5A1C045-22FE-4701-9DD5-628F58A13538}"/>
                </a:ext>
              </a:extLst>
            </p:cNvPr>
            <p:cNvSpPr/>
            <p:nvPr/>
          </p:nvSpPr>
          <p:spPr>
            <a:xfrm>
              <a:off x="1663035" y="3746499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17B1FCA-3B2D-41DA-86FA-07CAD0D7E209}"/>
                </a:ext>
              </a:extLst>
            </p:cNvPr>
            <p:cNvSpPr/>
            <p:nvPr/>
          </p:nvSpPr>
          <p:spPr>
            <a:xfrm>
              <a:off x="1663034" y="3562646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13E647-9F29-4A2A-9C85-C77BB8A8FCBA}"/>
              </a:ext>
            </a:extLst>
          </p:cNvPr>
          <p:cNvGrpSpPr/>
          <p:nvPr/>
        </p:nvGrpSpPr>
        <p:grpSpPr>
          <a:xfrm>
            <a:off x="7321059" y="6405728"/>
            <a:ext cx="234740" cy="424647"/>
            <a:chOff x="1534026" y="3491666"/>
            <a:chExt cx="517357" cy="773996"/>
          </a:xfrm>
        </p:grpSpPr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id="{3B687423-F9E7-4759-9D1D-5B91099350FE}"/>
                </a:ext>
              </a:extLst>
            </p:cNvPr>
            <p:cNvSpPr/>
            <p:nvPr/>
          </p:nvSpPr>
          <p:spPr>
            <a:xfrm>
              <a:off x="1534026" y="3491666"/>
              <a:ext cx="517357" cy="77399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113FBC6-59EA-49D0-AAAC-B18A05EF4957}"/>
                </a:ext>
              </a:extLst>
            </p:cNvPr>
            <p:cNvSpPr/>
            <p:nvPr/>
          </p:nvSpPr>
          <p:spPr>
            <a:xfrm>
              <a:off x="1663035" y="3746499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206AED-A7E9-46B7-BE8E-8A9B8D9F4F15}"/>
                </a:ext>
              </a:extLst>
            </p:cNvPr>
            <p:cNvSpPr/>
            <p:nvPr/>
          </p:nvSpPr>
          <p:spPr>
            <a:xfrm>
              <a:off x="1663034" y="3562646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0666FE6-2B2D-473B-B73E-FDBA32E0FE59}"/>
              </a:ext>
            </a:extLst>
          </p:cNvPr>
          <p:cNvSpPr txBox="1"/>
          <p:nvPr/>
        </p:nvSpPr>
        <p:spPr>
          <a:xfrm>
            <a:off x="1761083" y="3432388"/>
            <a:ext cx="233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latin typeface=" Cascadia Code"/>
              </a:rPr>
              <a:t>Write</a:t>
            </a:r>
          </a:p>
          <a:p>
            <a:pPr algn="r"/>
            <a:r>
              <a:rPr lang="en-US" b="1" err="1">
                <a:latin typeface=" Cascadia Code"/>
              </a:rPr>
              <a:t>PersistBarrier</a:t>
            </a:r>
            <a:r>
              <a:rPr lang="en-US" b="1">
                <a:latin typeface=" Cascadia Code"/>
              </a:rPr>
              <a:t>()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38CCAA3-186E-421A-8844-C7CF6965FA6E}"/>
              </a:ext>
            </a:extLst>
          </p:cNvPr>
          <p:cNvSpPr/>
          <p:nvPr/>
        </p:nvSpPr>
        <p:spPr>
          <a:xfrm>
            <a:off x="7141617" y="3873469"/>
            <a:ext cx="592070" cy="95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06C9F6-1045-41D2-A840-3461CCD20419}"/>
              </a:ext>
            </a:extLst>
          </p:cNvPr>
          <p:cNvGrpSpPr/>
          <p:nvPr/>
        </p:nvGrpSpPr>
        <p:grpSpPr>
          <a:xfrm>
            <a:off x="4365546" y="3020866"/>
            <a:ext cx="1157790" cy="2727097"/>
            <a:chOff x="4365546" y="2625079"/>
            <a:chExt cx="1157790" cy="27270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A6ADC8-1547-4010-85E9-220E2976F232}"/>
                </a:ext>
              </a:extLst>
            </p:cNvPr>
            <p:cNvSpPr/>
            <p:nvPr/>
          </p:nvSpPr>
          <p:spPr>
            <a:xfrm>
              <a:off x="4365547" y="2625079"/>
              <a:ext cx="1157789" cy="4211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970ECB-7A15-44C6-A48E-89C965ACAE94}"/>
                </a:ext>
              </a:extLst>
            </p:cNvPr>
            <p:cNvSpPr/>
            <p:nvPr/>
          </p:nvSpPr>
          <p:spPr>
            <a:xfrm>
              <a:off x="4365546" y="3171543"/>
              <a:ext cx="1157790" cy="5987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340518E-453B-4184-AD96-5E4B18BC94CA}"/>
                </a:ext>
              </a:extLst>
            </p:cNvPr>
            <p:cNvSpPr/>
            <p:nvPr/>
          </p:nvSpPr>
          <p:spPr>
            <a:xfrm>
              <a:off x="4365546" y="3905695"/>
              <a:ext cx="1157790" cy="5940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Controller</a:t>
              </a:r>
            </a:p>
          </p:txBody>
        </p:sp>
        <p:sp>
          <p:nvSpPr>
            <p:cNvPr id="49" name="PM Overlay">
              <a:extLst>
                <a:ext uri="{FF2B5EF4-FFF2-40B4-BE49-F238E27FC236}">
                  <a16:creationId xmlns:a16="http://schemas.microsoft.com/office/drawing/2014/main" id="{E7AF03F0-E850-40E8-B892-DD2583D470E1}"/>
                </a:ext>
              </a:extLst>
            </p:cNvPr>
            <p:cNvSpPr/>
            <p:nvPr/>
          </p:nvSpPr>
          <p:spPr>
            <a:xfrm>
              <a:off x="4365546" y="4987050"/>
              <a:ext cx="1157790" cy="3651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6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/>
      <p:bldP spid="45" grpId="0" animBg="1"/>
      <p:bldP spid="46" grpId="0" animBg="1"/>
      <p:bldP spid="47" grpId="0" animBg="1"/>
      <p:bldP spid="51" grpId="0"/>
      <p:bldP spid="60" grpId="0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869E-D3CA-4105-B5C9-2424C409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1228-21EC-484F-87EC-C035179F3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Precomputing PM-Support Operations moves latency off critical path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D56A72FF-45D1-4BCF-9527-EC453A29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E8DD48-D4A1-4ACE-9703-92276561C26A}" type="slidenum">
              <a:rPr lang="en-US" smtClean="0"/>
              <a:t>12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3F6DD9-0D28-441D-A152-2CC1DBFE626E}"/>
              </a:ext>
            </a:extLst>
          </p:cNvPr>
          <p:cNvGrpSpPr/>
          <p:nvPr/>
        </p:nvGrpSpPr>
        <p:grpSpPr>
          <a:xfrm>
            <a:off x="5842306" y="2694554"/>
            <a:ext cx="489789" cy="3809275"/>
            <a:chOff x="-6321905" y="2343189"/>
            <a:chExt cx="489789" cy="38092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3C7629-D25D-438B-904B-5B1F39711D7A}"/>
                </a:ext>
              </a:extLst>
            </p:cNvPr>
            <p:cNvCxnSpPr>
              <a:cxnSpLocks/>
            </p:cNvCxnSpPr>
            <p:nvPr/>
          </p:nvCxnSpPr>
          <p:spPr>
            <a:xfrm>
              <a:off x="-5832116" y="2343189"/>
              <a:ext cx="0" cy="38092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793A17A-C7D7-4106-9DA9-1D324C8D2B1A}"/>
                </a:ext>
              </a:extLst>
            </p:cNvPr>
            <p:cNvSpPr/>
            <p:nvPr/>
          </p:nvSpPr>
          <p:spPr>
            <a:xfrm rot="16200000">
              <a:off x="-6712717" y="5301635"/>
              <a:ext cx="11817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400"/>
                </a:lnSpc>
              </a:pPr>
              <a:r>
                <a:rPr lang="en-US" sz="2000" i="1">
                  <a:latin typeface="Franklin Gothic Medium" panose="020B0603020102020204" pitchFamily="34" charset="0"/>
                </a:rPr>
                <a:t>Timeline 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49EB8-FC5F-4407-80FC-CE94261389FD}"/>
              </a:ext>
            </a:extLst>
          </p:cNvPr>
          <p:cNvSpPr/>
          <p:nvPr/>
        </p:nvSpPr>
        <p:spPr>
          <a:xfrm>
            <a:off x="7142394" y="2811022"/>
            <a:ext cx="592070" cy="533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A9145A-0BB0-410F-AF69-D247C6BD91FA}"/>
              </a:ext>
            </a:extLst>
          </p:cNvPr>
          <p:cNvSpPr/>
          <p:nvPr/>
        </p:nvSpPr>
        <p:spPr>
          <a:xfrm>
            <a:off x="7142394" y="3344626"/>
            <a:ext cx="592070" cy="533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6FB174-1DFA-450D-841A-7D31F8B972BB}"/>
              </a:ext>
            </a:extLst>
          </p:cNvPr>
          <p:cNvSpPr/>
          <p:nvPr/>
        </p:nvSpPr>
        <p:spPr>
          <a:xfrm>
            <a:off x="7142394" y="3875406"/>
            <a:ext cx="592070" cy="9711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F1EB4A-51D2-4F40-8992-EADD02B75EA9}"/>
              </a:ext>
            </a:extLst>
          </p:cNvPr>
          <p:cNvSpPr txBox="1"/>
          <p:nvPr/>
        </p:nvSpPr>
        <p:spPr>
          <a:xfrm>
            <a:off x="6796837" y="4793082"/>
            <a:ext cx="129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Execution </a:t>
            </a:r>
          </a:p>
          <a:p>
            <a:pPr algn="ctr"/>
            <a:r>
              <a:rPr lang="en-US" sz="1600"/>
              <a:t>continues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57DFACB-A90B-4684-B8B3-878BF0CE5A3F}"/>
              </a:ext>
            </a:extLst>
          </p:cNvPr>
          <p:cNvGrpSpPr/>
          <p:nvPr/>
        </p:nvGrpSpPr>
        <p:grpSpPr>
          <a:xfrm>
            <a:off x="7317901" y="2372853"/>
            <a:ext cx="234740" cy="424647"/>
            <a:chOff x="1534026" y="3491666"/>
            <a:chExt cx="517357" cy="773996"/>
          </a:xfrm>
        </p:grpSpPr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7341BBCA-3A6E-4BC0-88D9-4043126B542B}"/>
                </a:ext>
              </a:extLst>
            </p:cNvPr>
            <p:cNvSpPr/>
            <p:nvPr/>
          </p:nvSpPr>
          <p:spPr>
            <a:xfrm>
              <a:off x="1534026" y="3491666"/>
              <a:ext cx="517357" cy="77399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5A1C045-22FE-4701-9DD5-628F58A13538}"/>
                </a:ext>
              </a:extLst>
            </p:cNvPr>
            <p:cNvSpPr/>
            <p:nvPr/>
          </p:nvSpPr>
          <p:spPr>
            <a:xfrm>
              <a:off x="1663035" y="3746499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17B1FCA-3B2D-41DA-86FA-07CAD0D7E209}"/>
                </a:ext>
              </a:extLst>
            </p:cNvPr>
            <p:cNvSpPr/>
            <p:nvPr/>
          </p:nvSpPr>
          <p:spPr>
            <a:xfrm>
              <a:off x="1663034" y="3562646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13E647-9F29-4A2A-9C85-C77BB8A8FCBA}"/>
              </a:ext>
            </a:extLst>
          </p:cNvPr>
          <p:cNvGrpSpPr/>
          <p:nvPr/>
        </p:nvGrpSpPr>
        <p:grpSpPr>
          <a:xfrm>
            <a:off x="7321059" y="5447707"/>
            <a:ext cx="234740" cy="424647"/>
            <a:chOff x="1534026" y="3491666"/>
            <a:chExt cx="517357" cy="773996"/>
          </a:xfrm>
        </p:grpSpPr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id="{3B687423-F9E7-4759-9D1D-5B91099350FE}"/>
                </a:ext>
              </a:extLst>
            </p:cNvPr>
            <p:cNvSpPr/>
            <p:nvPr/>
          </p:nvSpPr>
          <p:spPr>
            <a:xfrm>
              <a:off x="1534026" y="3491666"/>
              <a:ext cx="517357" cy="77399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113FBC6-59EA-49D0-AAAC-B18A05EF4957}"/>
                </a:ext>
              </a:extLst>
            </p:cNvPr>
            <p:cNvSpPr/>
            <p:nvPr/>
          </p:nvSpPr>
          <p:spPr>
            <a:xfrm>
              <a:off x="1663035" y="3746499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206AED-A7E9-46B7-BE8E-8A9B8D9F4F15}"/>
                </a:ext>
              </a:extLst>
            </p:cNvPr>
            <p:cNvSpPr/>
            <p:nvPr/>
          </p:nvSpPr>
          <p:spPr>
            <a:xfrm>
              <a:off x="1663034" y="3562646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0666FE6-2B2D-473B-B73E-FDBA32E0FE59}"/>
              </a:ext>
            </a:extLst>
          </p:cNvPr>
          <p:cNvSpPr txBox="1"/>
          <p:nvPr/>
        </p:nvSpPr>
        <p:spPr>
          <a:xfrm>
            <a:off x="1761083" y="3432388"/>
            <a:ext cx="233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latin typeface=" Cascadia Code"/>
              </a:rPr>
              <a:t>Write</a:t>
            </a:r>
          </a:p>
          <a:p>
            <a:pPr algn="r"/>
            <a:r>
              <a:rPr lang="en-US" b="1" err="1">
                <a:latin typeface=" Cascadia Code"/>
              </a:rPr>
              <a:t>PersistBarrier</a:t>
            </a:r>
            <a:r>
              <a:rPr lang="en-US" b="1">
                <a:latin typeface=" Cascadia Code"/>
              </a:rPr>
              <a:t>()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38CCAA3-186E-421A-8844-C7CF6965FA6E}"/>
              </a:ext>
            </a:extLst>
          </p:cNvPr>
          <p:cNvSpPr/>
          <p:nvPr/>
        </p:nvSpPr>
        <p:spPr>
          <a:xfrm>
            <a:off x="8351456" y="2809913"/>
            <a:ext cx="592070" cy="95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06C9F6-1045-41D2-A840-3461CCD20419}"/>
              </a:ext>
            </a:extLst>
          </p:cNvPr>
          <p:cNvGrpSpPr/>
          <p:nvPr/>
        </p:nvGrpSpPr>
        <p:grpSpPr>
          <a:xfrm>
            <a:off x="4365546" y="3020866"/>
            <a:ext cx="1157790" cy="2727097"/>
            <a:chOff x="4365546" y="2625079"/>
            <a:chExt cx="1157790" cy="27270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A6ADC8-1547-4010-85E9-220E2976F232}"/>
                </a:ext>
              </a:extLst>
            </p:cNvPr>
            <p:cNvSpPr/>
            <p:nvPr/>
          </p:nvSpPr>
          <p:spPr>
            <a:xfrm>
              <a:off x="4365547" y="2625079"/>
              <a:ext cx="1157789" cy="4211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970ECB-7A15-44C6-A48E-89C965ACAE94}"/>
                </a:ext>
              </a:extLst>
            </p:cNvPr>
            <p:cNvSpPr/>
            <p:nvPr/>
          </p:nvSpPr>
          <p:spPr>
            <a:xfrm>
              <a:off x="4365546" y="3171543"/>
              <a:ext cx="1157790" cy="5987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340518E-453B-4184-AD96-5E4B18BC94CA}"/>
                </a:ext>
              </a:extLst>
            </p:cNvPr>
            <p:cNvSpPr/>
            <p:nvPr/>
          </p:nvSpPr>
          <p:spPr>
            <a:xfrm>
              <a:off x="4365546" y="3905695"/>
              <a:ext cx="1157790" cy="5940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Controller</a:t>
              </a:r>
            </a:p>
          </p:txBody>
        </p:sp>
        <p:sp>
          <p:nvSpPr>
            <p:cNvPr id="49" name="PM Overlay">
              <a:extLst>
                <a:ext uri="{FF2B5EF4-FFF2-40B4-BE49-F238E27FC236}">
                  <a16:creationId xmlns:a16="http://schemas.microsoft.com/office/drawing/2014/main" id="{E7AF03F0-E850-40E8-B892-DD2583D470E1}"/>
                </a:ext>
              </a:extLst>
            </p:cNvPr>
            <p:cNvSpPr/>
            <p:nvPr/>
          </p:nvSpPr>
          <p:spPr>
            <a:xfrm>
              <a:off x="4365546" y="4987050"/>
              <a:ext cx="1157790" cy="3651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PM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E8EECBA-491B-405D-8865-0DF99C657156}"/>
              </a:ext>
            </a:extLst>
          </p:cNvPr>
          <p:cNvSpPr/>
          <p:nvPr/>
        </p:nvSpPr>
        <p:spPr>
          <a:xfrm>
            <a:off x="218541" y="1825625"/>
            <a:ext cx="11660844" cy="467820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352FB37-CD75-445A-9D25-FDDE4263B23C}"/>
              </a:ext>
            </a:extLst>
          </p:cNvPr>
          <p:cNvSpPr/>
          <p:nvPr/>
        </p:nvSpPr>
        <p:spPr>
          <a:xfrm>
            <a:off x="507999" y="5152788"/>
            <a:ext cx="11176002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Precompute Support Operations by </a:t>
            </a:r>
            <a:r>
              <a:rPr lang="en-US" sz="2800" b="1" dirty="0">
                <a:solidFill>
                  <a:srgbClr val="2F5597"/>
                </a:solidFill>
                <a:latin typeface="Helvetica" pitchFamily="50" charset="0"/>
              </a:rPr>
              <a:t>predicting</a:t>
            </a:r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 PM Writebacks</a:t>
            </a:r>
          </a:p>
        </p:txBody>
      </p:sp>
    </p:spTree>
    <p:extLst>
      <p:ext uri="{BB962C8B-B14F-4D97-AF65-F5344CB8AC3E}">
        <p14:creationId xmlns:p14="http://schemas.microsoft.com/office/powerpoint/2010/main" val="4103256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7A27-6EDD-41F2-9D3D-6151E9B0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90" y="1095375"/>
            <a:ext cx="10515600" cy="2852737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5437-AD9E-4E07-B138-E46C0A9A0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896745"/>
            <a:ext cx="7247890" cy="306451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Background and Motivation</a:t>
            </a:r>
          </a:p>
          <a:p>
            <a:r>
              <a:rPr lang="en-US" sz="3200">
                <a:latin typeface="Abadi Extra Light" panose="020B0204020104020204" pitchFamily="34" charset="0"/>
              </a:rPr>
              <a:t>Challenges and Observations</a:t>
            </a:r>
          </a:p>
          <a:p>
            <a:r>
              <a:rPr lang="en-US" sz="3200" err="1">
                <a:latin typeface="Abadi Extra Light" panose="020B0204020104020204" pitchFamily="34" charset="0"/>
              </a:rPr>
              <a:t>PMWeaver</a:t>
            </a:r>
            <a:r>
              <a:rPr lang="en-US" sz="3200">
                <a:latin typeface="Abadi Extra Light" panose="020B0204020104020204" pitchFamily="34" charset="0"/>
              </a:rPr>
              <a:t> Mechanism</a:t>
            </a:r>
          </a:p>
          <a:p>
            <a:r>
              <a:rPr lang="en-US" sz="3200">
                <a:latin typeface="Abadi Extra Light" panose="020B0204020104020204" pitchFamily="34" charset="0"/>
              </a:rPr>
              <a:t>Evaluation</a:t>
            </a:r>
          </a:p>
          <a:p>
            <a:r>
              <a:rPr lang="en-US" sz="3200">
                <a:latin typeface="Abadi Extra Light" panose="020B0204020104020204" pitchFamily="34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9206D-C71C-4243-AA4A-B849919C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9F1BE-AF9D-49D2-84FD-2A772271D2FB}"/>
              </a:ext>
            </a:extLst>
          </p:cNvPr>
          <p:cNvCxnSpPr>
            <a:cxnSpLocks/>
          </p:cNvCxnSpPr>
          <p:nvPr/>
        </p:nvCxnSpPr>
        <p:spPr>
          <a:xfrm>
            <a:off x="5356860" y="2125980"/>
            <a:ext cx="0" cy="2590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3C7054-0538-43E3-A9B0-CA19054B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-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00196-0E4F-4D15-9CFE-992197E4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re Overlay">
            <a:extLst>
              <a:ext uri="{FF2B5EF4-FFF2-40B4-BE49-F238E27FC236}">
                <a16:creationId xmlns:a16="http://schemas.microsoft.com/office/drawing/2014/main" id="{C6133EDD-A9D9-4CAD-B89C-8F40E9182A95}"/>
              </a:ext>
            </a:extLst>
          </p:cNvPr>
          <p:cNvSpPr/>
          <p:nvPr/>
        </p:nvSpPr>
        <p:spPr>
          <a:xfrm>
            <a:off x="2905128" y="2043939"/>
            <a:ext cx="1529330" cy="7267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F52EFF-2DA7-4D95-BBCA-27BBEB04E842}"/>
              </a:ext>
            </a:extLst>
          </p:cNvPr>
          <p:cNvSpPr/>
          <p:nvPr/>
        </p:nvSpPr>
        <p:spPr>
          <a:xfrm>
            <a:off x="2905126" y="3645712"/>
            <a:ext cx="1529332" cy="63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280FA1-90F4-4B99-8CA6-3C7E441283F5}"/>
              </a:ext>
            </a:extLst>
          </p:cNvPr>
          <p:cNvSpPr txBox="1"/>
          <p:nvPr/>
        </p:nvSpPr>
        <p:spPr>
          <a:xfrm>
            <a:off x="2422494" y="4590441"/>
            <a:ext cx="2494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Helvetica" pitchFamily="50" charset="0"/>
              </a:rPr>
              <a:t>Challenge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B5A01A-0CF9-4113-9A12-5D68598AF9F8}"/>
              </a:ext>
            </a:extLst>
          </p:cNvPr>
          <p:cNvSpPr txBox="1"/>
          <p:nvPr/>
        </p:nvSpPr>
        <p:spPr>
          <a:xfrm>
            <a:off x="1751381" y="5297038"/>
            <a:ext cx="3836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dobe Garamond Pro" panose="02020502060506020403" pitchFamily="18" charset="0"/>
              </a:rPr>
              <a:t>Predicting PM Writebacks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E13B9F-B35C-424C-BF96-CAFCDC773A23}"/>
              </a:ext>
            </a:extLst>
          </p:cNvPr>
          <p:cNvSpPr/>
          <p:nvPr/>
        </p:nvSpPr>
        <p:spPr>
          <a:xfrm>
            <a:off x="8453860" y="2608798"/>
            <a:ext cx="886327" cy="1371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B61457-21A8-488D-87C8-DE3F8311CC5E}"/>
              </a:ext>
            </a:extLst>
          </p:cNvPr>
          <p:cNvGrpSpPr/>
          <p:nvPr/>
        </p:nvGrpSpPr>
        <p:grpSpPr>
          <a:xfrm rot="21401305">
            <a:off x="8774482" y="3097932"/>
            <a:ext cx="209725" cy="509825"/>
            <a:chOff x="3568368" y="3759653"/>
            <a:chExt cx="263695" cy="68708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B74A33-F710-4091-BE5B-84C22573F314}"/>
                </a:ext>
              </a:extLst>
            </p:cNvPr>
            <p:cNvSpPr/>
            <p:nvPr/>
          </p:nvSpPr>
          <p:spPr>
            <a:xfrm rot="21258049">
              <a:off x="3685414" y="3759653"/>
              <a:ext cx="146649" cy="599641"/>
            </a:xfrm>
            <a:custGeom>
              <a:avLst/>
              <a:gdLst>
                <a:gd name="connsiteX0" fmla="*/ 102594 w 132673"/>
                <a:gd name="connsiteY0" fmla="*/ 0 h 1335505"/>
                <a:gd name="connsiteX1" fmla="*/ 326 w 132673"/>
                <a:gd name="connsiteY1" fmla="*/ 427121 h 1335505"/>
                <a:gd name="connsiteX2" fmla="*/ 132673 w 132673"/>
                <a:gd name="connsiteY2" fmla="*/ 872289 h 1335505"/>
                <a:gd name="connsiteX3" fmla="*/ 326 w 132673"/>
                <a:gd name="connsiteY3" fmla="*/ 1335505 h 13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73" h="1335505">
                  <a:moveTo>
                    <a:pt x="102594" y="0"/>
                  </a:moveTo>
                  <a:cubicBezTo>
                    <a:pt x="48953" y="140870"/>
                    <a:pt x="-4687" y="281740"/>
                    <a:pt x="326" y="427121"/>
                  </a:cubicBezTo>
                  <a:cubicBezTo>
                    <a:pt x="5339" y="572502"/>
                    <a:pt x="132673" y="720892"/>
                    <a:pt x="132673" y="872289"/>
                  </a:cubicBezTo>
                  <a:cubicBezTo>
                    <a:pt x="132673" y="1023686"/>
                    <a:pt x="14363" y="1258302"/>
                    <a:pt x="326" y="1335505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2650F3E-50B9-4621-9540-C70C4F6EDBD8}"/>
                </a:ext>
              </a:extLst>
            </p:cNvPr>
            <p:cNvSpPr/>
            <p:nvPr/>
          </p:nvSpPr>
          <p:spPr>
            <a:xfrm rot="20352288">
              <a:off x="3568368" y="4291163"/>
              <a:ext cx="180474" cy="155579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1587D59-819B-494E-B815-89CF2DC97EDA}"/>
              </a:ext>
            </a:extLst>
          </p:cNvPr>
          <p:cNvSpPr txBox="1"/>
          <p:nvPr/>
        </p:nvSpPr>
        <p:spPr>
          <a:xfrm>
            <a:off x="7750088" y="4588447"/>
            <a:ext cx="2494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Helvetica" pitchFamily="50" charset="0"/>
              </a:rPr>
              <a:t>Challenge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0EE83-9511-43E6-A851-93F13389809C}"/>
              </a:ext>
            </a:extLst>
          </p:cNvPr>
          <p:cNvSpPr txBox="1"/>
          <p:nvPr/>
        </p:nvSpPr>
        <p:spPr>
          <a:xfrm>
            <a:off x="7274914" y="5297038"/>
            <a:ext cx="3244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dobe Garamond Pro" panose="02020502060506020403" pitchFamily="18" charset="0"/>
              </a:rPr>
              <a:t>Triggering predictions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737A07-6F2A-4130-B40E-03482ACEB085}"/>
              </a:ext>
            </a:extLst>
          </p:cNvPr>
          <p:cNvSpPr txBox="1"/>
          <p:nvPr/>
        </p:nvSpPr>
        <p:spPr>
          <a:xfrm>
            <a:off x="4296392" y="28454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Helvetica" pitchFamily="50" charset="0"/>
              </a:rPr>
              <a:t>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3EAAC2-4E6B-4556-8FD3-59C6B91ED91F}"/>
              </a:ext>
            </a:extLst>
          </p:cNvPr>
          <p:cNvCxnSpPr>
            <a:cxnSpLocks/>
          </p:cNvCxnSpPr>
          <p:nvPr/>
        </p:nvCxnSpPr>
        <p:spPr>
          <a:xfrm>
            <a:off x="4317094" y="2717084"/>
            <a:ext cx="0" cy="937549"/>
          </a:xfrm>
          <a:prstGeom prst="straightConnector1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A86EA2-A36F-42CB-8731-4E97881958F7}"/>
              </a:ext>
            </a:extLst>
          </p:cNvPr>
          <p:cNvGrpSpPr/>
          <p:nvPr/>
        </p:nvGrpSpPr>
        <p:grpSpPr>
          <a:xfrm>
            <a:off x="8506998" y="2631916"/>
            <a:ext cx="784919" cy="453122"/>
            <a:chOff x="8506998" y="2631916"/>
            <a:chExt cx="784919" cy="45312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FD11CB7-E955-455D-B986-40C436591679}"/>
                </a:ext>
              </a:extLst>
            </p:cNvPr>
            <p:cNvGrpSpPr/>
            <p:nvPr/>
          </p:nvGrpSpPr>
          <p:grpSpPr>
            <a:xfrm>
              <a:off x="8506998" y="2762323"/>
              <a:ext cx="779874" cy="190250"/>
              <a:chOff x="8526048" y="2762323"/>
              <a:chExt cx="715880" cy="19025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2641E2E-2461-48FE-90B0-CCA384A918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6049" y="2762323"/>
                <a:ext cx="715879" cy="0"/>
              </a:xfrm>
              <a:prstGeom prst="line">
                <a:avLst/>
              </a:prstGeom>
              <a:ln w="1587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8F0339C-8A8D-4B39-8974-8FC80314B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6048" y="2952573"/>
                <a:ext cx="715879" cy="0"/>
              </a:xfrm>
              <a:prstGeom prst="line">
                <a:avLst/>
              </a:prstGeom>
              <a:ln w="1587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16C4D2E-F1CB-4E05-B2F8-2432B8D85CE1}"/>
                </a:ext>
              </a:extLst>
            </p:cNvPr>
            <p:cNvGrpSpPr/>
            <p:nvPr/>
          </p:nvGrpSpPr>
          <p:grpSpPr>
            <a:xfrm>
              <a:off x="8523758" y="2631916"/>
              <a:ext cx="768159" cy="453122"/>
              <a:chOff x="8523758" y="2631916"/>
              <a:chExt cx="768159" cy="45312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06266E-9887-43B0-9A9D-4EDD73A073DA}"/>
                  </a:ext>
                </a:extLst>
              </p:cNvPr>
              <p:cNvSpPr txBox="1"/>
              <p:nvPr/>
            </p:nvSpPr>
            <p:spPr>
              <a:xfrm>
                <a:off x="8523758" y="2631916"/>
                <a:ext cx="7681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  <a:latin typeface="Cascadia Code" panose="020B0609020000020004" pitchFamily="49" charset="0"/>
                    <a:ea typeface="Cascadia Code" panose="020B0609020000020004" pitchFamily="49" charset="0"/>
                    <a:cs typeface="Cascadia Code" panose="020B0609020000020004" pitchFamily="49" charset="0"/>
                  </a:rPr>
                  <a:t>store 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C9DC6D7-7969-428A-B260-8BF3353BB840}"/>
                  </a:ext>
                </a:extLst>
              </p:cNvPr>
              <p:cNvSpPr txBox="1"/>
              <p:nvPr/>
            </p:nvSpPr>
            <p:spPr>
              <a:xfrm>
                <a:off x="8523758" y="2823428"/>
                <a:ext cx="7681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  <a:latin typeface="Cascadia Code" panose="020B0609020000020004" pitchFamily="49" charset="0"/>
                    <a:ea typeface="Cascadia Code" panose="020B0609020000020004" pitchFamily="49" charset="0"/>
                    <a:cs typeface="Cascadia Code" panose="020B0609020000020004" pitchFamily="49" charset="0"/>
                  </a:rPr>
                  <a:t>store 2</a:t>
                </a:r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96DF326-EE6A-4103-ACDC-11C33D532399}"/>
              </a:ext>
            </a:extLst>
          </p:cNvPr>
          <p:cNvSpPr txBox="1"/>
          <p:nvPr/>
        </p:nvSpPr>
        <p:spPr>
          <a:xfrm>
            <a:off x="3025760" y="2908735"/>
            <a:ext cx="12041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writeback</a:t>
            </a:r>
          </a:p>
          <a:p>
            <a:pPr algn="ctr"/>
            <a:r>
              <a:rPr lang="en-US" sz="1200" dirty="0">
                <a:solidFill>
                  <a:srgbClr val="4472C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4472C4"/>
                </a:solidFill>
                <a:latin typeface="Consolas" panose="020B0609020204030204" pitchFamily="49" charset="0"/>
              </a:rPr>
              <a:t>addr</a:t>
            </a:r>
            <a:r>
              <a:rPr lang="en-US" sz="1200" dirty="0">
                <a:solidFill>
                  <a:srgbClr val="4472C4"/>
                </a:solidFill>
                <a:latin typeface="Consolas" panose="020B0609020204030204" pitchFamily="49" charset="0"/>
              </a:rPr>
              <a:t>, data)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AB3693C-775F-4C43-A8A6-E035E373B042}"/>
              </a:ext>
            </a:extLst>
          </p:cNvPr>
          <p:cNvGrpSpPr/>
          <p:nvPr/>
        </p:nvGrpSpPr>
        <p:grpSpPr>
          <a:xfrm>
            <a:off x="8438862" y="3699282"/>
            <a:ext cx="934871" cy="261610"/>
            <a:chOff x="8438862" y="3699282"/>
            <a:chExt cx="934871" cy="26161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7FC8F8-3062-41AE-89F0-021BD88CE3C3}"/>
                </a:ext>
              </a:extLst>
            </p:cNvPr>
            <p:cNvCxnSpPr>
              <a:cxnSpLocks/>
            </p:cNvCxnSpPr>
            <p:nvPr/>
          </p:nvCxnSpPr>
          <p:spPr>
            <a:xfrm>
              <a:off x="8506998" y="3826240"/>
              <a:ext cx="779873" cy="0"/>
            </a:xfrm>
            <a:prstGeom prst="line">
              <a:avLst/>
            </a:prstGeom>
            <a:ln w="1587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985C13-9C18-4980-8866-B79C004ED0AE}"/>
                </a:ext>
              </a:extLst>
            </p:cNvPr>
            <p:cNvSpPr txBox="1"/>
            <p:nvPr/>
          </p:nvSpPr>
          <p:spPr>
            <a:xfrm>
              <a:off x="8438862" y="3699282"/>
              <a:ext cx="9348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6">
                      <a:lumMod val="50000"/>
                    </a:schemeClr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writeback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5D7BC7E-9757-4EB6-8145-091FB9655D21}"/>
              </a:ext>
            </a:extLst>
          </p:cNvPr>
          <p:cNvGrpSpPr/>
          <p:nvPr/>
        </p:nvGrpSpPr>
        <p:grpSpPr>
          <a:xfrm>
            <a:off x="8997385" y="3080860"/>
            <a:ext cx="1103014" cy="793010"/>
            <a:chOff x="8997385" y="3080860"/>
            <a:chExt cx="1103014" cy="7930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1D8CBE8-CFCC-435A-B83F-221CBF104F07}"/>
                </a:ext>
              </a:extLst>
            </p:cNvPr>
            <p:cNvGrpSpPr/>
            <p:nvPr/>
          </p:nvGrpSpPr>
          <p:grpSpPr>
            <a:xfrm>
              <a:off x="8997385" y="3080860"/>
              <a:ext cx="606492" cy="793010"/>
              <a:chOff x="8997385" y="3080860"/>
              <a:chExt cx="606492" cy="793010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8B75B04-D595-42A4-9CC3-B537AD6A3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3877" y="3294723"/>
                <a:ext cx="0" cy="579147"/>
              </a:xfrm>
              <a:prstGeom prst="straightConnector1">
                <a:avLst/>
              </a:prstGeom>
              <a:ln w="57150">
                <a:solidFill>
                  <a:srgbClr val="2F5597"/>
                </a:solidFill>
                <a:prstDash val="sysDot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A4BAC4-1052-4A78-AB0B-F04D4FB068BF}"/>
                  </a:ext>
                </a:extLst>
              </p:cNvPr>
              <p:cNvSpPr txBox="1"/>
              <p:nvPr/>
            </p:nvSpPr>
            <p:spPr>
              <a:xfrm>
                <a:off x="8997385" y="308086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2F5597"/>
                    </a:solidFill>
                    <a:latin typeface="Helvetica" pitchFamily="50" charset="0"/>
                  </a:rPr>
                  <a:t>?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A92F164-873E-453E-9EE4-404690370CAE}"/>
                </a:ext>
              </a:extLst>
            </p:cNvPr>
            <p:cNvSpPr txBox="1"/>
            <p:nvPr/>
          </p:nvSpPr>
          <p:spPr>
            <a:xfrm>
              <a:off x="9258254" y="3133358"/>
              <a:ext cx="842145" cy="2419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prediction</a:t>
              </a:r>
              <a:endParaRPr lang="en-US" sz="1100" dirty="0">
                <a:solidFill>
                  <a:srgbClr val="4472C4"/>
                </a:solidFill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3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/>
      <p:bldP spid="19" grpId="0"/>
      <p:bldP spid="23" grpId="0" animBg="1"/>
      <p:bldP spid="33" grpId="0"/>
      <p:bldP spid="34" grpId="0"/>
      <p:bldP spid="15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9523-B217-481C-AFA2-88DCADD2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68888-CFD7-467A-93B3-A1BC27622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predict a writeback to improve system performance?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47FE7-E9D8-40F2-8E3E-45F3C4D9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7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M write link group">
            <a:extLst>
              <a:ext uri="{FF2B5EF4-FFF2-40B4-BE49-F238E27FC236}">
                <a16:creationId xmlns:a16="http://schemas.microsoft.com/office/drawing/2014/main" id="{ECF70B35-1B4E-4E2F-8CDB-8B73F7A576B0}"/>
              </a:ext>
            </a:extLst>
          </p:cNvPr>
          <p:cNvGrpSpPr/>
          <p:nvPr/>
        </p:nvGrpSpPr>
        <p:grpSpPr>
          <a:xfrm>
            <a:off x="1985988" y="4109498"/>
            <a:ext cx="7779890" cy="1185511"/>
            <a:chOff x="1985988" y="4109498"/>
            <a:chExt cx="7779890" cy="11855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8007E55-3D07-4472-8792-63F462BAEAE2}"/>
                </a:ext>
              </a:extLst>
            </p:cNvPr>
            <p:cNvSpPr/>
            <p:nvPr/>
          </p:nvSpPr>
          <p:spPr>
            <a:xfrm>
              <a:off x="7517979" y="5083078"/>
              <a:ext cx="2247899" cy="21193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903ACA4-29F2-4767-8AE6-E9809036F898}"/>
                </a:ext>
              </a:extLst>
            </p:cNvPr>
            <p:cNvSpPr/>
            <p:nvPr/>
          </p:nvSpPr>
          <p:spPr>
            <a:xfrm>
              <a:off x="1985988" y="4109498"/>
              <a:ext cx="2247899" cy="21193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D62796-A63D-45E9-9D55-5A914980163D}"/>
                </a:ext>
              </a:extLst>
            </p:cNvPr>
            <p:cNvSpPr/>
            <p:nvPr/>
          </p:nvSpPr>
          <p:spPr>
            <a:xfrm>
              <a:off x="4233887" y="4304280"/>
              <a:ext cx="3268291" cy="884763"/>
            </a:xfrm>
            <a:custGeom>
              <a:avLst/>
              <a:gdLst>
                <a:gd name="connsiteX0" fmla="*/ 0 w 3988468"/>
                <a:gd name="connsiteY0" fmla="*/ 0 h 774391"/>
                <a:gd name="connsiteX1" fmla="*/ 1894974 w 3988468"/>
                <a:gd name="connsiteY1" fmla="*/ 637673 h 774391"/>
                <a:gd name="connsiteX2" fmla="*/ 3988468 w 3988468"/>
                <a:gd name="connsiteY2" fmla="*/ 770021 h 77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468" h="774391">
                  <a:moveTo>
                    <a:pt x="0" y="0"/>
                  </a:moveTo>
                  <a:cubicBezTo>
                    <a:pt x="615114" y="254668"/>
                    <a:pt x="1230229" y="509336"/>
                    <a:pt x="1894974" y="637673"/>
                  </a:cubicBezTo>
                  <a:cubicBezTo>
                    <a:pt x="2559719" y="766010"/>
                    <a:pt x="3915276" y="785060"/>
                    <a:pt x="3988468" y="770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633426A6-ACB2-4EF1-A143-DC835782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</a:p>
        </p:txBody>
      </p:sp>
      <p:grpSp>
        <p:nvGrpSpPr>
          <p:cNvPr id="7" name="Write data link group">
            <a:extLst>
              <a:ext uri="{FF2B5EF4-FFF2-40B4-BE49-F238E27FC236}">
                <a16:creationId xmlns:a16="http://schemas.microsoft.com/office/drawing/2014/main" id="{7D39293D-0058-4644-B96A-1CB6A3B6A670}"/>
              </a:ext>
            </a:extLst>
          </p:cNvPr>
          <p:cNvGrpSpPr/>
          <p:nvPr/>
        </p:nvGrpSpPr>
        <p:grpSpPr>
          <a:xfrm>
            <a:off x="5010133" y="3048856"/>
            <a:ext cx="4739945" cy="1066909"/>
            <a:chOff x="5010133" y="3048856"/>
            <a:chExt cx="4739945" cy="106690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E4A7959-AB39-4E99-8D49-0C32548803DF}"/>
                </a:ext>
              </a:extLst>
            </p:cNvPr>
            <p:cNvSpPr/>
            <p:nvPr/>
          </p:nvSpPr>
          <p:spPr>
            <a:xfrm>
              <a:off x="7502179" y="3903834"/>
              <a:ext cx="2247899" cy="2119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758BC2F-81C9-41F8-A156-C187BE4EE42B}"/>
                </a:ext>
              </a:extLst>
            </p:cNvPr>
            <p:cNvSpPr/>
            <p:nvPr/>
          </p:nvSpPr>
          <p:spPr>
            <a:xfrm>
              <a:off x="5010133" y="3048856"/>
              <a:ext cx="1741572" cy="2119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58229B-998E-4590-82E5-70CE16260C28}"/>
                </a:ext>
              </a:extLst>
            </p:cNvPr>
            <p:cNvSpPr/>
            <p:nvPr/>
          </p:nvSpPr>
          <p:spPr>
            <a:xfrm>
              <a:off x="5412205" y="3248025"/>
              <a:ext cx="2095500" cy="762861"/>
            </a:xfrm>
            <a:custGeom>
              <a:avLst/>
              <a:gdLst>
                <a:gd name="connsiteX0" fmla="*/ 0 w 3988468"/>
                <a:gd name="connsiteY0" fmla="*/ 0 h 774391"/>
                <a:gd name="connsiteX1" fmla="*/ 1894974 w 3988468"/>
                <a:gd name="connsiteY1" fmla="*/ 637673 h 774391"/>
                <a:gd name="connsiteX2" fmla="*/ 3988468 w 3988468"/>
                <a:gd name="connsiteY2" fmla="*/ 770021 h 77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468" h="774391">
                  <a:moveTo>
                    <a:pt x="0" y="0"/>
                  </a:moveTo>
                  <a:cubicBezTo>
                    <a:pt x="615114" y="254668"/>
                    <a:pt x="1230229" y="509336"/>
                    <a:pt x="1894974" y="637673"/>
                  </a:cubicBezTo>
                  <a:cubicBezTo>
                    <a:pt x="2559719" y="766010"/>
                    <a:pt x="3915276" y="785060"/>
                    <a:pt x="3988468" y="770021"/>
                  </a:cubicBezTo>
                </a:path>
              </a:pathLst>
            </a:custGeom>
            <a:noFill/>
            <a:ln w="19050">
              <a:solidFill>
                <a:schemeClr val="accent5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">
            <a:extLst>
              <a:ext uri="{FF2B5EF4-FFF2-40B4-BE49-F238E27FC236}">
                <a16:creationId xmlns:a16="http://schemas.microsoft.com/office/drawing/2014/main" id="{4F2359EC-D534-4495-876F-573622B3E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Stores prior to a writeback carry the writeback’s data and address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endParaRPr lang="en-US" b="1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8FC715-839C-42EF-8479-F21DD1D04D1B}"/>
              </a:ext>
            </a:extLst>
          </p:cNvPr>
          <p:cNvGrpSpPr/>
          <p:nvPr/>
        </p:nvGrpSpPr>
        <p:grpSpPr>
          <a:xfrm>
            <a:off x="9041454" y="3902136"/>
            <a:ext cx="1012151" cy="1395247"/>
            <a:chOff x="10206012" y="3902136"/>
            <a:chExt cx="1012151" cy="1395247"/>
          </a:xfrm>
        </p:grpSpPr>
        <p:grpSp>
          <p:nvGrpSpPr>
            <p:cNvPr id="10" name="Addr flow link group">
              <a:extLst>
                <a:ext uri="{FF2B5EF4-FFF2-40B4-BE49-F238E27FC236}">
                  <a16:creationId xmlns:a16="http://schemas.microsoft.com/office/drawing/2014/main" id="{33ED9FAC-695A-4EE1-B6C2-1449E0F8D302}"/>
                </a:ext>
              </a:extLst>
            </p:cNvPr>
            <p:cNvGrpSpPr/>
            <p:nvPr/>
          </p:nvGrpSpPr>
          <p:grpSpPr>
            <a:xfrm>
              <a:off x="10206012" y="3902136"/>
              <a:ext cx="718135" cy="1395247"/>
              <a:chOff x="9041686" y="3902136"/>
              <a:chExt cx="718135" cy="139524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8147BFD-B634-48E0-9C92-88BF098D192C}"/>
                  </a:ext>
                </a:extLst>
              </p:cNvPr>
              <p:cNvSpPr/>
              <p:nvPr/>
            </p:nvSpPr>
            <p:spPr>
              <a:xfrm>
                <a:off x="9041686" y="3902136"/>
                <a:ext cx="704427" cy="21567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962BE86-DD1B-4F17-B8FE-88547F3AD88F}"/>
                  </a:ext>
                </a:extLst>
              </p:cNvPr>
              <p:cNvSpPr/>
              <p:nvPr/>
            </p:nvSpPr>
            <p:spPr>
              <a:xfrm>
                <a:off x="9055394" y="5081709"/>
                <a:ext cx="704427" cy="21567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0227C9-1683-476E-A8B3-11C2F0D61C70}"/>
                </a:ext>
              </a:extLst>
            </p:cNvPr>
            <p:cNvSpPr/>
            <p:nvPr/>
          </p:nvSpPr>
          <p:spPr>
            <a:xfrm>
              <a:off x="10901363" y="4105275"/>
              <a:ext cx="316800" cy="988219"/>
            </a:xfrm>
            <a:custGeom>
              <a:avLst/>
              <a:gdLst>
                <a:gd name="connsiteX0" fmla="*/ 0 w 316800"/>
                <a:gd name="connsiteY0" fmla="*/ 0 h 988219"/>
                <a:gd name="connsiteX1" fmla="*/ 316706 w 316800"/>
                <a:gd name="connsiteY1" fmla="*/ 488156 h 988219"/>
                <a:gd name="connsiteX2" fmla="*/ 26193 w 316800"/>
                <a:gd name="connsiteY2" fmla="*/ 988219 h 98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00" h="988219">
                  <a:moveTo>
                    <a:pt x="0" y="0"/>
                  </a:moveTo>
                  <a:cubicBezTo>
                    <a:pt x="156170" y="161726"/>
                    <a:pt x="312341" y="323453"/>
                    <a:pt x="316706" y="488156"/>
                  </a:cubicBezTo>
                  <a:cubicBezTo>
                    <a:pt x="321071" y="652859"/>
                    <a:pt x="173632" y="820539"/>
                    <a:pt x="26193" y="98821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Pointer addr link group">
            <a:extLst>
              <a:ext uri="{FF2B5EF4-FFF2-40B4-BE49-F238E27FC236}">
                <a16:creationId xmlns:a16="http://schemas.microsoft.com/office/drawing/2014/main" id="{C903A332-39B4-464F-A44F-0E4EBC5056A7}"/>
              </a:ext>
            </a:extLst>
          </p:cNvPr>
          <p:cNvGrpSpPr/>
          <p:nvPr/>
        </p:nvGrpSpPr>
        <p:grpSpPr>
          <a:xfrm>
            <a:off x="3052460" y="3036094"/>
            <a:ext cx="6711166" cy="1555751"/>
            <a:chOff x="3052460" y="3036094"/>
            <a:chExt cx="6711166" cy="155575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93F6069-F5CA-45D3-98E5-5A7C1C155CAC}"/>
                </a:ext>
              </a:extLst>
            </p:cNvPr>
            <p:cNvSpPr/>
            <p:nvPr/>
          </p:nvSpPr>
          <p:spPr>
            <a:xfrm>
              <a:off x="3052460" y="3036094"/>
              <a:ext cx="1810753" cy="21193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3F94188-0927-4508-9ED0-746DE03C3C0A}"/>
                </a:ext>
              </a:extLst>
            </p:cNvPr>
            <p:cNvSpPr/>
            <p:nvPr/>
          </p:nvSpPr>
          <p:spPr>
            <a:xfrm>
              <a:off x="7515726" y="4379914"/>
              <a:ext cx="2247900" cy="21193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501264-6B8E-48B6-8475-18FF5BC009FE}"/>
                </a:ext>
              </a:extLst>
            </p:cNvPr>
            <p:cNvSpPr/>
            <p:nvPr/>
          </p:nvSpPr>
          <p:spPr>
            <a:xfrm>
              <a:off x="3519237" y="3236495"/>
              <a:ext cx="3988468" cy="1254225"/>
            </a:xfrm>
            <a:custGeom>
              <a:avLst/>
              <a:gdLst>
                <a:gd name="connsiteX0" fmla="*/ 0 w 3988468"/>
                <a:gd name="connsiteY0" fmla="*/ 0 h 774391"/>
                <a:gd name="connsiteX1" fmla="*/ 1894974 w 3988468"/>
                <a:gd name="connsiteY1" fmla="*/ 637673 h 774391"/>
                <a:gd name="connsiteX2" fmla="*/ 3988468 w 3988468"/>
                <a:gd name="connsiteY2" fmla="*/ 770021 h 77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468" h="774391">
                  <a:moveTo>
                    <a:pt x="0" y="0"/>
                  </a:moveTo>
                  <a:cubicBezTo>
                    <a:pt x="615114" y="254668"/>
                    <a:pt x="1230229" y="509336"/>
                    <a:pt x="1894974" y="637673"/>
                  </a:cubicBezTo>
                  <a:cubicBezTo>
                    <a:pt x="2559719" y="766010"/>
                    <a:pt x="3915276" y="785060"/>
                    <a:pt x="3988468" y="770021"/>
                  </a:cubicBezTo>
                </a:path>
              </a:pathLst>
            </a:custGeom>
            <a:noFill/>
            <a:ln w="19050">
              <a:solidFill>
                <a:schemeClr val="accent4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2541A-1D8D-4CC3-AF01-44AEA7A0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16</a:t>
            </a:fld>
            <a:endParaRPr lang="en-US"/>
          </a:p>
        </p:txBody>
      </p:sp>
      <p:sp>
        <p:nvSpPr>
          <p:cNvPr id="6" name="Code">
            <a:extLst>
              <a:ext uri="{FF2B5EF4-FFF2-40B4-BE49-F238E27FC236}">
                <a16:creationId xmlns:a16="http://schemas.microsoft.com/office/drawing/2014/main" id="{7D4689EF-C72E-4AA3-BEBC-AA6F5237FF18}"/>
              </a:ext>
            </a:extLst>
          </p:cNvPr>
          <p:cNvSpPr txBox="1"/>
          <p:nvPr/>
        </p:nvSpPr>
        <p:spPr>
          <a:xfrm>
            <a:off x="1402080" y="2983747"/>
            <a:ext cx="673826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991B6"/>
                </a:solidFill>
                <a:effectLst/>
                <a:latin typeface=" Cascadia Code"/>
              </a:rPr>
              <a:t> </a:t>
            </a:r>
            <a:r>
              <a:rPr lang="en-US" sz="1400" b="0" dirty="0">
                <a:effectLst/>
                <a:latin typeface=" Cascadia Code"/>
              </a:rPr>
              <a:t>1</a:t>
            </a:r>
            <a:r>
              <a:rPr lang="en-US" sz="1400" b="0" dirty="0">
                <a:solidFill>
                  <a:srgbClr val="0991B6"/>
                </a:solidFill>
                <a:effectLst/>
                <a:latin typeface=" Cascadia Code"/>
              </a:rPr>
              <a:t> void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>
                <a:solidFill>
                  <a:srgbClr val="7EB233"/>
                </a:solidFill>
                <a:effectLst/>
                <a:latin typeface=" Cascadia Code"/>
              </a:rPr>
              <a:t>update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(</a:t>
            </a:r>
            <a:r>
              <a:rPr lang="en-US" sz="1400" b="0" dirty="0" err="1">
                <a:solidFill>
                  <a:srgbClr val="DC3EB7"/>
                </a:solidFill>
                <a:effectLst/>
                <a:latin typeface=" Cascadia Code"/>
              </a:rPr>
              <a:t>entry_t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>
                <a:solidFill>
                  <a:srgbClr val="7B30D0"/>
                </a:solidFill>
                <a:effectLst/>
                <a:latin typeface=" Cascadia Code"/>
              </a:rPr>
              <a:t>*</a:t>
            </a:r>
            <a:r>
              <a:rPr lang="en-US" sz="1400" b="0" dirty="0">
                <a:effectLst/>
                <a:latin typeface=" Cascadia Code"/>
              </a:rPr>
              <a:t>location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, </a:t>
            </a:r>
            <a:r>
              <a:rPr lang="en-US" sz="1400" b="0" dirty="0" err="1">
                <a:solidFill>
                  <a:srgbClr val="DC3EB7"/>
                </a:solidFill>
                <a:effectLst/>
                <a:latin typeface=" Cascadia Code"/>
              </a:rPr>
              <a:t>entry_t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 err="1">
                <a:effectLst/>
                <a:latin typeface=" Cascadia Code"/>
              </a:rPr>
              <a:t>new_data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) {</a:t>
            </a: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 2 </a:t>
            </a: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</a:t>
            </a:r>
            <a:r>
              <a:rPr lang="en-US" sz="1400" dirty="0">
                <a:latin typeface=" Cascadia Code"/>
              </a:rPr>
              <a:t>3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</a:t>
            </a:r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effectLst/>
                <a:latin typeface=" Cascadia Code"/>
              </a:rPr>
              <a:t>  //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1. </a:t>
            </a:r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effectLst/>
                <a:latin typeface=" Cascadia Code"/>
              </a:rPr>
              <a:t>Prepare backup    </a:t>
            </a:r>
          </a:p>
          <a:p>
            <a:r>
              <a:rPr lang="en-US" sz="1400" dirty="0">
                <a:solidFill>
                  <a:srgbClr val="383A42"/>
                </a:solidFill>
                <a:latin typeface=" Cascadia Code"/>
              </a:rPr>
              <a:t> 4   ...</a:t>
            </a: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 5</a:t>
            </a: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 6   </a:t>
            </a:r>
            <a:r>
              <a:rPr lang="en-US" sz="1400" b="0" dirty="0">
                <a:solidFill>
                  <a:srgbClr val="7B30D0"/>
                </a:solidFill>
                <a:effectLst/>
                <a:latin typeface=" Cascadia Code"/>
              </a:rPr>
              <a:t>*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location </a:t>
            </a:r>
            <a:r>
              <a:rPr lang="en-US" sz="1400" b="0" dirty="0">
                <a:solidFill>
                  <a:srgbClr val="7B30D0"/>
                </a:solidFill>
                <a:effectLst/>
                <a:latin typeface=" Cascadia Code"/>
              </a:rPr>
              <a:t>=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 err="1">
                <a:solidFill>
                  <a:srgbClr val="383A42"/>
                </a:solidFill>
                <a:effectLst/>
                <a:latin typeface=" Cascadia Code"/>
              </a:rPr>
              <a:t>new_data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; </a:t>
            </a: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 7   </a:t>
            </a:r>
            <a:r>
              <a:rPr lang="en-US" sz="1400" b="0" dirty="0" err="1">
                <a:solidFill>
                  <a:srgbClr val="7EB233"/>
                </a:solidFill>
                <a:effectLst/>
                <a:latin typeface=" Cascadia Code"/>
              </a:rPr>
              <a:t>persist_barrier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(...); </a:t>
            </a:r>
          </a:p>
          <a:p>
            <a:r>
              <a:rPr lang="en-US" sz="1400" dirty="0">
                <a:solidFill>
                  <a:srgbClr val="383A42"/>
                </a:solidFill>
                <a:latin typeface=" Cascadia Code"/>
              </a:rPr>
              <a:t> 8</a:t>
            </a:r>
          </a:p>
          <a:p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effectLst/>
                <a:latin typeface=" Cascadia Code"/>
              </a:rPr>
              <a:t> </a:t>
            </a:r>
            <a:r>
              <a:rPr lang="en-US" sz="1400" b="0" dirty="0">
                <a:effectLst/>
                <a:latin typeface=" Cascadia Code"/>
              </a:rPr>
              <a:t>9</a:t>
            </a:r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effectLst/>
                <a:latin typeface=" Cascadia Code"/>
              </a:rPr>
              <a:t>   // 2. Invalidate backup</a:t>
            </a:r>
          </a:p>
          <a:p>
            <a:r>
              <a:rPr lang="en-US" sz="1400" dirty="0">
                <a:latin typeface=" Cascadia Code"/>
              </a:rPr>
              <a:t>10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</a:t>
            </a:r>
            <a:r>
              <a:rPr lang="en-US" sz="1400" dirty="0">
                <a:latin typeface=" Cascadia Code"/>
              </a:rPr>
              <a:t>...</a:t>
            </a:r>
            <a:endParaRPr lang="en-US" sz="1400" b="0" dirty="0">
              <a:effectLst/>
              <a:latin typeface=" Cascadia Code"/>
            </a:endParaRP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11 }</a:t>
            </a:r>
          </a:p>
        </p:txBody>
      </p:sp>
      <p:grpSp>
        <p:nvGrpSpPr>
          <p:cNvPr id="17" name="Data flow link group">
            <a:extLst>
              <a:ext uri="{FF2B5EF4-FFF2-40B4-BE49-F238E27FC236}">
                <a16:creationId xmlns:a16="http://schemas.microsoft.com/office/drawing/2014/main" id="{77B17FB2-B8F0-4DAD-97AD-87DA1C09133B}"/>
              </a:ext>
            </a:extLst>
          </p:cNvPr>
          <p:cNvGrpSpPr/>
          <p:nvPr/>
        </p:nvGrpSpPr>
        <p:grpSpPr>
          <a:xfrm>
            <a:off x="8159928" y="4376171"/>
            <a:ext cx="1600346" cy="920709"/>
            <a:chOff x="8101830" y="4376171"/>
            <a:chExt cx="1600346" cy="92070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D52EEE3-6D28-43BA-A663-7F8C72168B45}"/>
                </a:ext>
              </a:extLst>
            </p:cNvPr>
            <p:cNvSpPr/>
            <p:nvPr/>
          </p:nvSpPr>
          <p:spPr>
            <a:xfrm>
              <a:off x="8997749" y="4376171"/>
              <a:ext cx="704427" cy="2156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31882F-B072-4F33-A196-F65885A44BDB}"/>
                </a:ext>
              </a:extLst>
            </p:cNvPr>
            <p:cNvSpPr/>
            <p:nvPr/>
          </p:nvSpPr>
          <p:spPr>
            <a:xfrm>
              <a:off x="8101830" y="5081206"/>
              <a:ext cx="704427" cy="2156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983BF0C-CCE0-4BFE-BA4F-1D569BE837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0235" y="4591845"/>
              <a:ext cx="563015" cy="48936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Instr trace">
            <a:extLst>
              <a:ext uri="{FF2B5EF4-FFF2-40B4-BE49-F238E27FC236}">
                <a16:creationId xmlns:a16="http://schemas.microsoft.com/office/drawing/2014/main" id="{DBABFD8D-8529-4202-BD27-75F2B46B9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83484"/>
              </p:ext>
            </p:extLst>
          </p:nvPr>
        </p:nvGraphicFramePr>
        <p:xfrm>
          <a:off x="7521742" y="3154822"/>
          <a:ext cx="2326106" cy="2619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491982981"/>
                    </a:ext>
                  </a:extLst>
                </a:gridCol>
                <a:gridCol w="893011">
                  <a:extLst>
                    <a:ext uri="{9D8B030D-6E8A-4147-A177-3AD203B41FA5}">
                      <a16:colId xmlns:a16="http://schemas.microsoft.com/office/drawing/2014/main" val="2714972556"/>
                    </a:ext>
                  </a:extLst>
                </a:gridCol>
                <a:gridCol w="785395">
                  <a:extLst>
                    <a:ext uri="{9D8B030D-6E8A-4147-A177-3AD203B41FA5}">
                      <a16:colId xmlns:a16="http://schemas.microsoft.com/office/drawing/2014/main" val="258035576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Instr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Addr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Data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58708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876234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5244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0x7f08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0xcafe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2821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92537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0x7f90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0xbaad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71027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12631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2621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0xbaad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0xcafe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61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CLWB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397856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SFENCE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404911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72E82B75-C902-46E8-89FF-F24719214C1F}"/>
              </a:ext>
            </a:extLst>
          </p:cNvPr>
          <p:cNvSpPr txBox="1"/>
          <p:nvPr/>
        </p:nvSpPr>
        <p:spPr>
          <a:xfrm>
            <a:off x="7652675" y="2795232"/>
            <a:ext cx="19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Instruction Trace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74928A-CB31-4D2B-816A-043D2FBF4F4C}"/>
              </a:ext>
            </a:extLst>
          </p:cNvPr>
          <p:cNvSpPr/>
          <p:nvPr/>
        </p:nvSpPr>
        <p:spPr>
          <a:xfrm>
            <a:off x="446508" y="1706889"/>
            <a:ext cx="11298982" cy="473087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4F7D8C-0B24-4399-BE5B-6C41D9A7F50A}"/>
              </a:ext>
            </a:extLst>
          </p:cNvPr>
          <p:cNvSpPr/>
          <p:nvPr/>
        </p:nvSpPr>
        <p:spPr>
          <a:xfrm>
            <a:off x="1117934" y="5148868"/>
            <a:ext cx="9956131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Store instructions predict future PM writebacks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8B5C65-5FC6-4113-A47D-780CF690EA72}"/>
              </a:ext>
            </a:extLst>
          </p:cNvPr>
          <p:cNvSpPr/>
          <p:nvPr/>
        </p:nvSpPr>
        <p:spPr>
          <a:xfrm>
            <a:off x="1985988" y="4109498"/>
            <a:ext cx="2232098" cy="1947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32" grpId="0"/>
      <p:bldP spid="34" grpId="0" animBg="1"/>
      <p:bldP spid="33" grpId="0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3C7054-0538-43E3-A9B0-CA19054B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-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00196-0E4F-4D15-9CFE-992197E4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re Overlay">
            <a:extLst>
              <a:ext uri="{FF2B5EF4-FFF2-40B4-BE49-F238E27FC236}">
                <a16:creationId xmlns:a16="http://schemas.microsoft.com/office/drawing/2014/main" id="{C6133EDD-A9D9-4CAD-B89C-8F40E9182A95}"/>
              </a:ext>
            </a:extLst>
          </p:cNvPr>
          <p:cNvSpPr/>
          <p:nvPr/>
        </p:nvSpPr>
        <p:spPr>
          <a:xfrm>
            <a:off x="2905128" y="2043939"/>
            <a:ext cx="1529330" cy="7267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F52EFF-2DA7-4D95-BBCA-27BBEB04E842}"/>
              </a:ext>
            </a:extLst>
          </p:cNvPr>
          <p:cNvSpPr/>
          <p:nvPr/>
        </p:nvSpPr>
        <p:spPr>
          <a:xfrm>
            <a:off x="2905126" y="3645712"/>
            <a:ext cx="1529332" cy="63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280FA1-90F4-4B99-8CA6-3C7E441283F5}"/>
              </a:ext>
            </a:extLst>
          </p:cNvPr>
          <p:cNvSpPr txBox="1"/>
          <p:nvPr/>
        </p:nvSpPr>
        <p:spPr>
          <a:xfrm>
            <a:off x="2422494" y="4590441"/>
            <a:ext cx="2494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Helvetica" pitchFamily="50" charset="0"/>
              </a:rPr>
              <a:t>Challenge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B5A01A-0CF9-4113-9A12-5D68598AF9F8}"/>
              </a:ext>
            </a:extLst>
          </p:cNvPr>
          <p:cNvSpPr txBox="1"/>
          <p:nvPr/>
        </p:nvSpPr>
        <p:spPr>
          <a:xfrm>
            <a:off x="1751381" y="5297038"/>
            <a:ext cx="3836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dobe Garamond Pro" panose="02020502060506020403" pitchFamily="18" charset="0"/>
              </a:rPr>
              <a:t>Predicting PM Writebacks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E13B9F-B35C-424C-BF96-CAFCDC773A23}"/>
              </a:ext>
            </a:extLst>
          </p:cNvPr>
          <p:cNvSpPr/>
          <p:nvPr/>
        </p:nvSpPr>
        <p:spPr>
          <a:xfrm>
            <a:off x="8453860" y="2608798"/>
            <a:ext cx="886327" cy="1371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B61457-21A8-488D-87C8-DE3F8311CC5E}"/>
              </a:ext>
            </a:extLst>
          </p:cNvPr>
          <p:cNvGrpSpPr/>
          <p:nvPr/>
        </p:nvGrpSpPr>
        <p:grpSpPr>
          <a:xfrm rot="21401305">
            <a:off x="8774482" y="3097932"/>
            <a:ext cx="209725" cy="509825"/>
            <a:chOff x="3568368" y="3759653"/>
            <a:chExt cx="263695" cy="68708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B74A33-F710-4091-BE5B-84C22573F314}"/>
                </a:ext>
              </a:extLst>
            </p:cNvPr>
            <p:cNvSpPr/>
            <p:nvPr/>
          </p:nvSpPr>
          <p:spPr>
            <a:xfrm rot="21258049">
              <a:off x="3685414" y="3759653"/>
              <a:ext cx="146649" cy="599641"/>
            </a:xfrm>
            <a:custGeom>
              <a:avLst/>
              <a:gdLst>
                <a:gd name="connsiteX0" fmla="*/ 102594 w 132673"/>
                <a:gd name="connsiteY0" fmla="*/ 0 h 1335505"/>
                <a:gd name="connsiteX1" fmla="*/ 326 w 132673"/>
                <a:gd name="connsiteY1" fmla="*/ 427121 h 1335505"/>
                <a:gd name="connsiteX2" fmla="*/ 132673 w 132673"/>
                <a:gd name="connsiteY2" fmla="*/ 872289 h 1335505"/>
                <a:gd name="connsiteX3" fmla="*/ 326 w 132673"/>
                <a:gd name="connsiteY3" fmla="*/ 1335505 h 13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73" h="1335505">
                  <a:moveTo>
                    <a:pt x="102594" y="0"/>
                  </a:moveTo>
                  <a:cubicBezTo>
                    <a:pt x="48953" y="140870"/>
                    <a:pt x="-4687" y="281740"/>
                    <a:pt x="326" y="427121"/>
                  </a:cubicBezTo>
                  <a:cubicBezTo>
                    <a:pt x="5339" y="572502"/>
                    <a:pt x="132673" y="720892"/>
                    <a:pt x="132673" y="872289"/>
                  </a:cubicBezTo>
                  <a:cubicBezTo>
                    <a:pt x="132673" y="1023686"/>
                    <a:pt x="14363" y="1258302"/>
                    <a:pt x="326" y="1335505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2650F3E-50B9-4621-9540-C70C4F6EDBD8}"/>
                </a:ext>
              </a:extLst>
            </p:cNvPr>
            <p:cNvSpPr/>
            <p:nvPr/>
          </p:nvSpPr>
          <p:spPr>
            <a:xfrm rot="20352288">
              <a:off x="3568368" y="4291163"/>
              <a:ext cx="180474" cy="155579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1587D59-819B-494E-B815-89CF2DC97EDA}"/>
              </a:ext>
            </a:extLst>
          </p:cNvPr>
          <p:cNvSpPr txBox="1"/>
          <p:nvPr/>
        </p:nvSpPr>
        <p:spPr>
          <a:xfrm>
            <a:off x="7750088" y="4588447"/>
            <a:ext cx="2494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Helvetica" pitchFamily="50" charset="0"/>
              </a:rPr>
              <a:t>Challenge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0EE83-9511-43E6-A851-93F13389809C}"/>
              </a:ext>
            </a:extLst>
          </p:cNvPr>
          <p:cNvSpPr txBox="1"/>
          <p:nvPr/>
        </p:nvSpPr>
        <p:spPr>
          <a:xfrm>
            <a:off x="7274914" y="5297038"/>
            <a:ext cx="3244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dobe Garamond Pro" panose="02020502060506020403" pitchFamily="18" charset="0"/>
              </a:rPr>
              <a:t>Triggering predictions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737A07-6F2A-4130-B40E-03482ACEB085}"/>
              </a:ext>
            </a:extLst>
          </p:cNvPr>
          <p:cNvSpPr txBox="1"/>
          <p:nvPr/>
        </p:nvSpPr>
        <p:spPr>
          <a:xfrm>
            <a:off x="4296392" y="28454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Helvetica" pitchFamily="50" charset="0"/>
              </a:rPr>
              <a:t>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3EAAC2-4E6B-4556-8FD3-59C6B91ED91F}"/>
              </a:ext>
            </a:extLst>
          </p:cNvPr>
          <p:cNvCxnSpPr>
            <a:cxnSpLocks/>
          </p:cNvCxnSpPr>
          <p:nvPr/>
        </p:nvCxnSpPr>
        <p:spPr>
          <a:xfrm>
            <a:off x="4317094" y="2717084"/>
            <a:ext cx="0" cy="937549"/>
          </a:xfrm>
          <a:prstGeom prst="straightConnector1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A86EA2-A36F-42CB-8731-4E97881958F7}"/>
              </a:ext>
            </a:extLst>
          </p:cNvPr>
          <p:cNvGrpSpPr/>
          <p:nvPr/>
        </p:nvGrpSpPr>
        <p:grpSpPr>
          <a:xfrm>
            <a:off x="8506998" y="2631916"/>
            <a:ext cx="779874" cy="445428"/>
            <a:chOff x="8506998" y="2631916"/>
            <a:chExt cx="779874" cy="44542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FD11CB7-E955-455D-B986-40C436591679}"/>
                </a:ext>
              </a:extLst>
            </p:cNvPr>
            <p:cNvGrpSpPr/>
            <p:nvPr/>
          </p:nvGrpSpPr>
          <p:grpSpPr>
            <a:xfrm>
              <a:off x="8506998" y="2762323"/>
              <a:ext cx="779874" cy="190250"/>
              <a:chOff x="8526048" y="2762323"/>
              <a:chExt cx="715880" cy="19025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2641E2E-2461-48FE-90B0-CCA384A918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6049" y="2762323"/>
                <a:ext cx="715879" cy="0"/>
              </a:xfrm>
              <a:prstGeom prst="line">
                <a:avLst/>
              </a:prstGeom>
              <a:ln w="1587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8F0339C-8A8D-4B39-8974-8FC80314B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6048" y="2952573"/>
                <a:ext cx="715879" cy="0"/>
              </a:xfrm>
              <a:prstGeom prst="line">
                <a:avLst/>
              </a:prstGeom>
              <a:ln w="1587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16C4D2E-F1CB-4E05-B2F8-2432B8D85CE1}"/>
                </a:ext>
              </a:extLst>
            </p:cNvPr>
            <p:cNvGrpSpPr/>
            <p:nvPr/>
          </p:nvGrpSpPr>
          <p:grpSpPr>
            <a:xfrm>
              <a:off x="8523758" y="2631916"/>
              <a:ext cx="734496" cy="445428"/>
              <a:chOff x="8523758" y="2631916"/>
              <a:chExt cx="734496" cy="44542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06266E-9887-43B0-9A9D-4EDD73A073DA}"/>
                  </a:ext>
                </a:extLst>
              </p:cNvPr>
              <p:cNvSpPr txBox="1"/>
              <p:nvPr/>
            </p:nvSpPr>
            <p:spPr>
              <a:xfrm>
                <a:off x="8523758" y="2631916"/>
                <a:ext cx="7344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chemeClr val="accent6">
                        <a:lumMod val="50000"/>
                      </a:schemeClr>
                    </a:solidFill>
                    <a:latin typeface="Cascadia Code" panose="020B0609020000020004" pitchFamily="49" charset="0"/>
                    <a:ea typeface="Cascadia Code" panose="020B0609020000020004" pitchFamily="49" charset="0"/>
                    <a:cs typeface="Cascadia Code" panose="020B0609020000020004" pitchFamily="49" charset="0"/>
                  </a:rPr>
                  <a:t>store 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C9DC6D7-7969-428A-B260-8BF3353BB840}"/>
                  </a:ext>
                </a:extLst>
              </p:cNvPr>
              <p:cNvSpPr txBox="1"/>
              <p:nvPr/>
            </p:nvSpPr>
            <p:spPr>
              <a:xfrm>
                <a:off x="8523758" y="2823428"/>
                <a:ext cx="7344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chemeClr val="accent6">
                        <a:lumMod val="50000"/>
                      </a:schemeClr>
                    </a:solidFill>
                    <a:latin typeface="Cascadia Code" panose="020B0609020000020004" pitchFamily="49" charset="0"/>
                    <a:ea typeface="Cascadia Code" panose="020B0609020000020004" pitchFamily="49" charset="0"/>
                    <a:cs typeface="Cascadia Code" panose="020B0609020000020004" pitchFamily="49" charset="0"/>
                  </a:rPr>
                  <a:t>store 2</a:t>
                </a:r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96DF326-EE6A-4103-ACDC-11C33D532399}"/>
              </a:ext>
            </a:extLst>
          </p:cNvPr>
          <p:cNvSpPr txBox="1"/>
          <p:nvPr/>
        </p:nvSpPr>
        <p:spPr>
          <a:xfrm>
            <a:off x="3025760" y="2908735"/>
            <a:ext cx="12041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writeback</a:t>
            </a:r>
          </a:p>
          <a:p>
            <a:pPr algn="ctr"/>
            <a:r>
              <a:rPr lang="en-US" sz="1200" dirty="0">
                <a:solidFill>
                  <a:srgbClr val="4472C4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4472C4"/>
                </a:solidFill>
                <a:latin typeface="Consolas" panose="020B0609020204030204" pitchFamily="49" charset="0"/>
              </a:rPr>
              <a:t>addr</a:t>
            </a:r>
            <a:r>
              <a:rPr lang="en-US" sz="1200" dirty="0">
                <a:solidFill>
                  <a:srgbClr val="4472C4"/>
                </a:solidFill>
                <a:latin typeface="Consolas" panose="020B0609020204030204" pitchFamily="49" charset="0"/>
              </a:rPr>
              <a:t>, data)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AB3693C-775F-4C43-A8A6-E035E373B042}"/>
              </a:ext>
            </a:extLst>
          </p:cNvPr>
          <p:cNvGrpSpPr/>
          <p:nvPr/>
        </p:nvGrpSpPr>
        <p:grpSpPr>
          <a:xfrm>
            <a:off x="8457910" y="3699282"/>
            <a:ext cx="891591" cy="253916"/>
            <a:chOff x="8457910" y="3699282"/>
            <a:chExt cx="891591" cy="25391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7FC8F8-3062-41AE-89F0-021BD88CE3C3}"/>
                </a:ext>
              </a:extLst>
            </p:cNvPr>
            <p:cNvCxnSpPr>
              <a:cxnSpLocks/>
            </p:cNvCxnSpPr>
            <p:nvPr/>
          </p:nvCxnSpPr>
          <p:spPr>
            <a:xfrm>
              <a:off x="8506998" y="3826240"/>
              <a:ext cx="779873" cy="0"/>
            </a:xfrm>
            <a:prstGeom prst="line">
              <a:avLst/>
            </a:prstGeom>
            <a:ln w="1587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985C13-9C18-4980-8866-B79C004ED0AE}"/>
                </a:ext>
              </a:extLst>
            </p:cNvPr>
            <p:cNvSpPr txBox="1"/>
            <p:nvPr/>
          </p:nvSpPr>
          <p:spPr>
            <a:xfrm>
              <a:off x="8457910" y="3699282"/>
              <a:ext cx="8915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6">
                      <a:lumMod val="50000"/>
                    </a:schemeClr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writeback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5D7BC7E-9757-4EB6-8145-091FB9655D21}"/>
              </a:ext>
            </a:extLst>
          </p:cNvPr>
          <p:cNvGrpSpPr/>
          <p:nvPr/>
        </p:nvGrpSpPr>
        <p:grpSpPr>
          <a:xfrm>
            <a:off x="8997385" y="3080860"/>
            <a:ext cx="1103014" cy="793010"/>
            <a:chOff x="8997385" y="3080860"/>
            <a:chExt cx="1103014" cy="7930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1D8CBE8-CFCC-435A-B83F-221CBF104F07}"/>
                </a:ext>
              </a:extLst>
            </p:cNvPr>
            <p:cNvGrpSpPr/>
            <p:nvPr/>
          </p:nvGrpSpPr>
          <p:grpSpPr>
            <a:xfrm>
              <a:off x="8997385" y="3080860"/>
              <a:ext cx="606492" cy="793010"/>
              <a:chOff x="8997385" y="3080860"/>
              <a:chExt cx="606492" cy="793010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8B75B04-D595-42A4-9CC3-B537AD6A3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3877" y="3294723"/>
                <a:ext cx="0" cy="579147"/>
              </a:xfrm>
              <a:prstGeom prst="straightConnector1">
                <a:avLst/>
              </a:prstGeom>
              <a:ln w="57150">
                <a:solidFill>
                  <a:srgbClr val="2F5597"/>
                </a:solidFill>
                <a:prstDash val="sysDot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A4BAC4-1052-4A78-AB0B-F04D4FB068BF}"/>
                  </a:ext>
                </a:extLst>
              </p:cNvPr>
              <p:cNvSpPr txBox="1"/>
              <p:nvPr/>
            </p:nvSpPr>
            <p:spPr>
              <a:xfrm>
                <a:off x="8997385" y="308086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2F5597"/>
                    </a:solidFill>
                    <a:latin typeface="Helvetica" pitchFamily="50" charset="0"/>
                  </a:rPr>
                  <a:t>?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A92F164-873E-453E-9EE4-404690370CAE}"/>
                </a:ext>
              </a:extLst>
            </p:cNvPr>
            <p:cNvSpPr txBox="1"/>
            <p:nvPr/>
          </p:nvSpPr>
          <p:spPr>
            <a:xfrm>
              <a:off x="9258254" y="3133358"/>
              <a:ext cx="842145" cy="2419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prediction</a:t>
              </a:r>
              <a:endParaRPr lang="en-US" sz="1100" dirty="0">
                <a:solidFill>
                  <a:srgbClr val="4472C4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AC4DCB2-3588-444A-9188-9921320221C3}"/>
              </a:ext>
            </a:extLst>
          </p:cNvPr>
          <p:cNvSpPr/>
          <p:nvPr/>
        </p:nvSpPr>
        <p:spPr>
          <a:xfrm>
            <a:off x="218541" y="1825625"/>
            <a:ext cx="6153684" cy="473087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6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B9B9-36D2-40CE-BA10-8162EC9B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 - 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BE945-C150-4EDD-A7FB-4A17C92E6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trigger a prediction?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252C9-A594-4CA8-B29E-1622D367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1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D35793-331C-4F19-BF84-6D4B4CC6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– Prediction Trigger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5BA2B-5C96-45F0-9864-0ABEA897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8789"/>
          </a:xfrm>
        </p:spPr>
        <p:txBody>
          <a:bodyPr>
            <a:normAutofit/>
          </a:bodyPr>
          <a:lstStyle/>
          <a:p>
            <a:r>
              <a:rPr lang="en-US" dirty="0"/>
              <a:t>PM Transaction 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83E50-4CC0-49AA-87D0-C0F4B31D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de">
            <a:extLst>
              <a:ext uri="{FF2B5EF4-FFF2-40B4-BE49-F238E27FC236}">
                <a16:creationId xmlns:a16="http://schemas.microsoft.com/office/drawing/2014/main" id="{3F1DD7DD-8FFD-4FCC-8313-D47930BB9074}"/>
              </a:ext>
            </a:extLst>
          </p:cNvPr>
          <p:cNvSpPr txBox="1"/>
          <p:nvPr/>
        </p:nvSpPr>
        <p:spPr>
          <a:xfrm>
            <a:off x="1390236" y="2719079"/>
            <a:ext cx="626618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991B6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void</a:t>
            </a:r>
            <a:r>
              <a:rPr lang="en-US" sz="1400" b="0" dirty="0">
                <a:solidFill>
                  <a:srgbClr val="383A42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 </a:t>
            </a:r>
            <a:r>
              <a:rPr lang="en-US" sz="1400" b="0" dirty="0" err="1">
                <a:solidFill>
                  <a:srgbClr val="7EB233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listInsert</a:t>
            </a:r>
            <a:r>
              <a:rPr lang="en-US" sz="1400" dirty="0" err="1">
                <a:solidFill>
                  <a:srgbClr val="7EB233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Head</a:t>
            </a:r>
            <a:r>
              <a:rPr lang="en-US" sz="1400" b="0" dirty="0">
                <a:solidFill>
                  <a:srgbClr val="383A42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400" b="0" dirty="0">
                <a:solidFill>
                  <a:srgbClr val="DC3EB7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b="0" dirty="0">
                <a:solidFill>
                  <a:srgbClr val="383A42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 </a:t>
            </a:r>
            <a:r>
              <a:rPr lang="en-US" sz="1400" b="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new_data</a:t>
            </a:r>
            <a:r>
              <a:rPr lang="en-US" sz="1400" b="0" dirty="0">
                <a:solidFill>
                  <a:srgbClr val="383A42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 {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TX_BEGIN </a:t>
            </a:r>
            <a:r>
              <a:rPr lang="en-US" sz="14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{</a:t>
            </a:r>
          </a:p>
          <a:p>
            <a:endParaRPr lang="en-US" sz="1400" b="0" dirty="0">
              <a:solidFill>
                <a:srgbClr val="383A42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dirty="0">
                <a:solidFill>
                  <a:srgbClr val="383A42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auto *node = TX_NEW(</a:t>
            </a:r>
            <a:r>
              <a:rPr lang="en-US" sz="1400" dirty="0" err="1">
                <a:solidFill>
                  <a:srgbClr val="383A42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node_t</a:t>
            </a:r>
            <a:r>
              <a:rPr lang="en-US" sz="1400" dirty="0">
                <a:solidFill>
                  <a:srgbClr val="383A42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</a:t>
            </a:r>
            <a:r>
              <a:rPr lang="en-US" sz="1400" dirty="0">
                <a:solidFill>
                  <a:srgbClr val="AFABAB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Allocate new node</a:t>
            </a:r>
            <a:endParaRPr lang="en-US" sz="1400" b="0" dirty="0">
              <a:solidFill>
                <a:srgbClr val="AFABAB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// Init the new node</a:t>
            </a: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</a:t>
            </a:r>
            <a:r>
              <a:rPr lang="en-US" sz="14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...</a:t>
            </a:r>
            <a:endParaRPr lang="en-US" sz="1400" b="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</a:t>
            </a:r>
            <a:r>
              <a:rPr lang="en-US" sz="14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TX_ADD(head-&gt;next);</a:t>
            </a:r>
            <a:endParaRPr lang="en-US" sz="1400" b="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</a:t>
            </a:r>
            <a:r>
              <a:rPr lang="en-US" sz="14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head-&gt;next = node;</a:t>
            </a:r>
          </a:p>
          <a:p>
            <a:endParaRPr lang="en-US" sz="1400" b="0" dirty="0">
              <a:solidFill>
                <a:schemeClr val="bg2">
                  <a:lumMod val="75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</a:t>
            </a:r>
            <a:r>
              <a:rPr lang="en-US" sz="14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TX_ADD(head);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Backup head</a:t>
            </a:r>
            <a:endParaRPr lang="en-US" sz="1400" b="0" dirty="0">
              <a:solidFill>
                <a:srgbClr val="383A42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        head </a:t>
            </a:r>
            <a:r>
              <a:rPr lang="en-US" sz="1400" b="0" dirty="0">
                <a:solidFill>
                  <a:srgbClr val="7B30D0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 </a:t>
            </a:r>
            <a:r>
              <a:rPr lang="en-US" sz="1400" b="0" dirty="0">
                <a:solidFill>
                  <a:srgbClr val="383A42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node; </a:t>
            </a:r>
            <a:endParaRPr lang="en-US" sz="1400" dirty="0">
              <a:solidFill>
                <a:srgbClr val="383A42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en-US" sz="1400" b="0" dirty="0">
              <a:solidFill>
                <a:schemeClr val="bg2">
                  <a:lumMod val="75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 </a:t>
            </a:r>
            <a:r>
              <a:rPr lang="en-US" sz="14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TX_END</a:t>
            </a:r>
            <a:endParaRPr lang="en-US" sz="1400" b="1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270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CC5CC-00A6-46D7-A940-C7BF66E5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BB36F-D914-41BB-BD15-779F4BF76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Helvetica" pitchFamily="50" charset="0"/>
              </a:rPr>
              <a:t>Motivation</a:t>
            </a:r>
          </a:p>
          <a:p>
            <a:r>
              <a:rPr lang="en-US" dirty="0"/>
              <a:t>Persistent memory (PM) is a non-volatile, byte-addressable memory</a:t>
            </a:r>
          </a:p>
          <a:p>
            <a:r>
              <a:rPr lang="en-US" dirty="0"/>
              <a:t>PM programs need </a:t>
            </a:r>
            <a:r>
              <a:rPr lang="en-US" b="1" dirty="0">
                <a:solidFill>
                  <a:srgbClr val="C00000"/>
                </a:solidFill>
              </a:rPr>
              <a:t>explicit store ordering</a:t>
            </a:r>
            <a:r>
              <a:rPr lang="en-US" dirty="0"/>
              <a:t> for recoverability</a:t>
            </a:r>
          </a:p>
          <a:p>
            <a:r>
              <a:rPr lang="en-US" dirty="0"/>
              <a:t>PM stores also need support for encryption, deduplication…</a:t>
            </a:r>
          </a:p>
          <a:p>
            <a:r>
              <a:rPr lang="en-US" dirty="0"/>
              <a:t>Ordering and PM-support operations leads to </a:t>
            </a:r>
            <a:r>
              <a:rPr lang="en-US" b="1" dirty="0">
                <a:solidFill>
                  <a:srgbClr val="C00000"/>
                </a:solidFill>
              </a:rPr>
              <a:t>application slowdown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latin typeface="Helvetica" pitchFamily="50" charset="0"/>
              </a:rPr>
              <a:t>Solution: </a:t>
            </a:r>
            <a:r>
              <a:rPr lang="en-US" b="1" dirty="0" err="1">
                <a:latin typeface="Helvetica" pitchFamily="50" charset="0"/>
              </a:rPr>
              <a:t>PMWeaver</a:t>
            </a:r>
            <a:endParaRPr lang="en-US" b="1" dirty="0">
              <a:latin typeface="Helvetica" pitchFamily="50" charset="0"/>
            </a:endParaRPr>
          </a:p>
          <a:p>
            <a:r>
              <a:rPr lang="en-US" b="1" dirty="0">
                <a:solidFill>
                  <a:srgbClr val="2F5597"/>
                </a:solidFill>
              </a:rPr>
              <a:t>Predicts PM stores </a:t>
            </a:r>
            <a:r>
              <a:rPr lang="en-US" dirty="0"/>
              <a:t>and hides the extra latency using precomputation</a:t>
            </a:r>
          </a:p>
          <a:p>
            <a:r>
              <a:rPr lang="en-US" dirty="0" err="1"/>
              <a:t>PMWeaver</a:t>
            </a:r>
            <a:r>
              <a:rPr lang="en-US" dirty="0"/>
              <a:t>: Software transparent PM write prediction</a:t>
            </a:r>
          </a:p>
          <a:p>
            <a:pPr marL="0" indent="0">
              <a:buNone/>
            </a:pPr>
            <a:r>
              <a:rPr lang="en-US" b="1" dirty="0">
                <a:latin typeface="Helvetica" pitchFamily="50" charset="0"/>
              </a:rPr>
              <a:t>Performance</a:t>
            </a:r>
          </a:p>
          <a:p>
            <a:r>
              <a:rPr lang="en-US" b="1" dirty="0">
                <a:solidFill>
                  <a:schemeClr val="accent6"/>
                </a:solidFill>
              </a:rPr>
              <a:t>1.63x improvement </a:t>
            </a:r>
            <a:r>
              <a:rPr lang="en-US" dirty="0"/>
              <a:t>in performance over baseline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B7DE4-6CF7-488F-8F2A-DA03A6B8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8E446E-EFC4-4B52-B83C-D52AEC7F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 - Trigger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5B47D-A48E-4F91-8E50-412B9C48D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Naïve Solution</a:t>
            </a:r>
            <a:r>
              <a:rPr lang="en-US" dirty="0"/>
              <a:t>: Trigger predictions with the first store.</a:t>
            </a:r>
          </a:p>
          <a:p>
            <a:pPr marL="0" indent="0">
              <a:buNone/>
            </a:pPr>
            <a:r>
              <a:rPr lang="en-US" b="1" dirty="0"/>
              <a:t>Problem</a:t>
            </a:r>
            <a:r>
              <a:rPr lang="en-US" dirty="0"/>
              <a:t>: Trigger instruction shared across different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5911C-4F12-4FF6-9654-E8CE9F73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1" name="Highlight-InsertEmpty">
            <a:extLst>
              <a:ext uri="{FF2B5EF4-FFF2-40B4-BE49-F238E27FC236}">
                <a16:creationId xmlns:a16="http://schemas.microsoft.com/office/drawing/2014/main" id="{072BE100-3B1D-4DC7-A11D-0BE51A602397}"/>
              </a:ext>
            </a:extLst>
          </p:cNvPr>
          <p:cNvSpPr/>
          <p:nvPr/>
        </p:nvSpPr>
        <p:spPr>
          <a:xfrm>
            <a:off x="7409320" y="3662364"/>
            <a:ext cx="2987040" cy="211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ighlight-InsertData">
            <a:extLst>
              <a:ext uri="{FF2B5EF4-FFF2-40B4-BE49-F238E27FC236}">
                <a16:creationId xmlns:a16="http://schemas.microsoft.com/office/drawing/2014/main" id="{C5CABC08-B190-4BEE-A1A1-827238F4D559}"/>
              </a:ext>
            </a:extLst>
          </p:cNvPr>
          <p:cNvSpPr/>
          <p:nvPr/>
        </p:nvSpPr>
        <p:spPr>
          <a:xfrm>
            <a:off x="2345108" y="4297009"/>
            <a:ext cx="2987040" cy="211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de">
            <a:extLst>
              <a:ext uri="{FF2B5EF4-FFF2-40B4-BE49-F238E27FC236}">
                <a16:creationId xmlns:a16="http://schemas.microsoft.com/office/drawing/2014/main" id="{03271389-2F66-42C3-9F91-17028187585A}"/>
              </a:ext>
            </a:extLst>
          </p:cNvPr>
          <p:cNvSpPr txBox="1"/>
          <p:nvPr/>
        </p:nvSpPr>
        <p:spPr>
          <a:xfrm>
            <a:off x="1390236" y="3186002"/>
            <a:ext cx="43371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991B6"/>
                </a:solidFill>
                <a:effectLst/>
                <a:latin typeface=" Cascadia Code"/>
              </a:rPr>
              <a:t>void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 err="1">
                <a:solidFill>
                  <a:srgbClr val="7EB233"/>
                </a:solidFill>
                <a:effectLst/>
                <a:latin typeface=" Cascadia Code"/>
              </a:rPr>
              <a:t>listInsert</a:t>
            </a:r>
            <a:r>
              <a:rPr lang="en-US" sz="1400" dirty="0" err="1">
                <a:solidFill>
                  <a:srgbClr val="7EB233"/>
                </a:solidFill>
                <a:latin typeface=" Cascadia Code"/>
              </a:rPr>
              <a:t>Data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(</a:t>
            </a:r>
            <a:r>
              <a:rPr lang="en-US" sz="1400" dirty="0">
                <a:solidFill>
                  <a:srgbClr val="DC3EB7"/>
                </a:solidFill>
                <a:latin typeface=" Cascadia Code"/>
              </a:rPr>
              <a:t>string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 err="1">
                <a:effectLst/>
                <a:latin typeface=" Cascadia Code"/>
              </a:rPr>
              <a:t>new_data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) {</a:t>
            </a:r>
          </a:p>
          <a:p>
            <a:r>
              <a:rPr lang="en-US" sz="1400" dirty="0">
                <a:solidFill>
                  <a:srgbClr val="383A42"/>
                </a:solidFill>
                <a:latin typeface=" Cascadia Code"/>
              </a:rPr>
              <a:t>    </a:t>
            </a:r>
            <a:r>
              <a:rPr lang="en-US" sz="1400" dirty="0">
                <a:solidFill>
                  <a:srgbClr val="DC3EB7"/>
                </a:solidFill>
                <a:latin typeface=" Cascadia Code"/>
              </a:rPr>
              <a:t>string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 </a:t>
            </a:r>
            <a:r>
              <a:rPr lang="en-US" sz="1400" dirty="0" err="1">
                <a:solidFill>
                  <a:srgbClr val="383A42"/>
                </a:solidFill>
                <a:latin typeface=" Cascadia Code"/>
              </a:rPr>
              <a:t>val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 = compute(</a:t>
            </a:r>
            <a:r>
              <a:rPr lang="en-US" sz="1400" dirty="0" err="1">
                <a:solidFill>
                  <a:srgbClr val="383A42"/>
                </a:solidFill>
                <a:latin typeface=" Cascadia Code"/>
              </a:rPr>
              <a:t>new_data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);</a:t>
            </a:r>
          </a:p>
          <a:p>
            <a:r>
              <a:rPr lang="en-US" sz="1400" dirty="0">
                <a:solidFill>
                  <a:srgbClr val="383A42"/>
                </a:solidFill>
                <a:latin typeface=" Cascadia Code"/>
              </a:rPr>
              <a:t>    </a:t>
            </a:r>
            <a:r>
              <a:rPr lang="en-US" sz="1400" dirty="0">
                <a:solidFill>
                  <a:srgbClr val="DC3EB7"/>
                </a:solidFill>
                <a:latin typeface=" Cascadia Code"/>
              </a:rPr>
              <a:t>int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 </a:t>
            </a:r>
            <a:r>
              <a:rPr lang="en-US" sz="1400" dirty="0" err="1">
                <a:solidFill>
                  <a:srgbClr val="383A42"/>
                </a:solidFill>
                <a:latin typeface=" Cascadia Code"/>
              </a:rPr>
              <a:t>len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 = </a:t>
            </a:r>
            <a:r>
              <a:rPr lang="en-US" sz="1400" dirty="0" err="1">
                <a:solidFill>
                  <a:srgbClr val="383A42"/>
                </a:solidFill>
                <a:latin typeface=" Cascadia Code"/>
              </a:rPr>
              <a:t>len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(</a:t>
            </a:r>
            <a:r>
              <a:rPr lang="en-US" sz="1400" dirty="0" err="1">
                <a:solidFill>
                  <a:srgbClr val="383A42"/>
                </a:solidFill>
                <a:latin typeface=" Cascadia Code"/>
              </a:rPr>
              <a:t>new_data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);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</a:t>
            </a:r>
            <a:r>
              <a:rPr lang="en-US" sz="1400" b="1" dirty="0">
                <a:latin typeface=" Cascadia Code"/>
              </a:rPr>
              <a:t>TX_BEGIN</a:t>
            </a:r>
            <a:r>
              <a:rPr lang="en-US" sz="1400" dirty="0">
                <a:latin typeface=" Cascadia Code"/>
              </a:rPr>
              <a:t> {</a:t>
            </a:r>
            <a:endParaRPr lang="en-US" sz="1400" b="0" dirty="0">
              <a:solidFill>
                <a:srgbClr val="383A42"/>
              </a:solidFill>
              <a:effectLst/>
              <a:latin typeface=" Cascadia Code"/>
            </a:endParaRPr>
          </a:p>
          <a:p>
            <a:r>
              <a:rPr lang="en-US" sz="1400" dirty="0">
                <a:solidFill>
                  <a:srgbClr val="383A42"/>
                </a:solidFill>
                <a:latin typeface=" Cascadia Code"/>
              </a:rPr>
              <a:t>	auto *node = TX_NEW(</a:t>
            </a:r>
            <a:r>
              <a:rPr lang="en-US" sz="1400" dirty="0" err="1">
                <a:solidFill>
                  <a:srgbClr val="383A42"/>
                </a:solidFill>
                <a:latin typeface=" Cascadia Code"/>
              </a:rPr>
              <a:t>node_t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);</a:t>
            </a: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	</a:t>
            </a:r>
            <a:r>
              <a:rPr lang="en-US" sz="1400" dirty="0">
                <a:latin typeface=" Cascadia Code"/>
              </a:rPr>
              <a:t>...</a:t>
            </a:r>
            <a:r>
              <a:rPr lang="en-US" sz="1400" b="0" dirty="0">
                <a:effectLst/>
                <a:latin typeface=" Cascadia Code"/>
              </a:rPr>
              <a:t> </a:t>
            </a:r>
            <a:endParaRPr lang="en-US" sz="1400" b="0" dirty="0">
              <a:solidFill>
                <a:schemeClr val="bg2">
                  <a:lumMod val="75000"/>
                </a:schemeClr>
              </a:solidFill>
              <a:effectLst/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</a:t>
            </a:r>
            <a:r>
              <a:rPr lang="en-US" sz="1400" dirty="0">
                <a:latin typeface=" Cascadia Code"/>
              </a:rPr>
              <a:t>} </a:t>
            </a:r>
            <a:r>
              <a:rPr lang="en-US" sz="1400" b="1" dirty="0">
                <a:latin typeface=" Cascadia Code"/>
              </a:rPr>
              <a:t>TX_END</a:t>
            </a:r>
            <a:endParaRPr lang="en-US" sz="1400" b="1" dirty="0">
              <a:effectLst/>
              <a:latin typeface=" Cascadia Code"/>
            </a:endParaRP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}</a:t>
            </a:r>
          </a:p>
        </p:txBody>
      </p:sp>
      <p:sp>
        <p:nvSpPr>
          <p:cNvPr id="24" name="Code">
            <a:extLst>
              <a:ext uri="{FF2B5EF4-FFF2-40B4-BE49-F238E27FC236}">
                <a16:creationId xmlns:a16="http://schemas.microsoft.com/office/drawing/2014/main" id="{D70C6BA2-A1CF-48E0-B349-EEC1CD53E987}"/>
              </a:ext>
            </a:extLst>
          </p:cNvPr>
          <p:cNvSpPr txBox="1"/>
          <p:nvPr/>
        </p:nvSpPr>
        <p:spPr>
          <a:xfrm>
            <a:off x="6439609" y="3186001"/>
            <a:ext cx="43371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991B6"/>
                </a:solidFill>
                <a:effectLst/>
                <a:latin typeface=" Cascadia Code"/>
              </a:rPr>
              <a:t>void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 err="1">
                <a:solidFill>
                  <a:srgbClr val="7EB233"/>
                </a:solidFill>
                <a:effectLst/>
                <a:latin typeface=" Cascadia Code"/>
              </a:rPr>
              <a:t>listInsertEmpty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() {</a:t>
            </a:r>
          </a:p>
          <a:p>
            <a:r>
              <a:rPr lang="en-US" sz="1400" b="1" dirty="0">
                <a:latin typeface=" Cascadia Code"/>
              </a:rPr>
              <a:t>    TX_BEGIN</a:t>
            </a:r>
            <a:r>
              <a:rPr lang="en-US" sz="1400" dirty="0">
                <a:latin typeface=" Cascadia Code"/>
              </a:rPr>
              <a:t> {</a:t>
            </a:r>
            <a:endParaRPr lang="en-US" sz="1400" b="0" dirty="0">
              <a:solidFill>
                <a:srgbClr val="383A42"/>
              </a:solidFill>
              <a:effectLst/>
              <a:latin typeface=" Cascadia Code"/>
            </a:endParaRPr>
          </a:p>
          <a:p>
            <a:r>
              <a:rPr lang="en-US" sz="1400" dirty="0">
                <a:solidFill>
                  <a:srgbClr val="383A42"/>
                </a:solidFill>
                <a:latin typeface=" Cascadia Code"/>
              </a:rPr>
              <a:t>	auto *node = TX_NEW(</a:t>
            </a:r>
            <a:r>
              <a:rPr lang="en-US" sz="1400" dirty="0" err="1">
                <a:solidFill>
                  <a:srgbClr val="383A42"/>
                </a:solidFill>
                <a:latin typeface=" Cascadia Code"/>
              </a:rPr>
              <a:t>node_t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);</a:t>
            </a: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	</a:t>
            </a:r>
            <a:r>
              <a:rPr lang="en-US" sz="1400" dirty="0">
                <a:latin typeface=" Cascadia Code"/>
              </a:rPr>
              <a:t>...</a:t>
            </a:r>
            <a:r>
              <a:rPr lang="en-US" sz="1400" b="0" dirty="0">
                <a:effectLst/>
                <a:latin typeface=" Cascadia Code"/>
              </a:rPr>
              <a:t> </a:t>
            </a:r>
            <a:endParaRPr lang="en-US" sz="1400" b="0" dirty="0">
              <a:solidFill>
                <a:schemeClr val="bg2">
                  <a:lumMod val="75000"/>
                </a:schemeClr>
              </a:solidFill>
              <a:effectLst/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</a:t>
            </a:r>
            <a:r>
              <a:rPr lang="en-US" sz="1400" dirty="0">
                <a:latin typeface=" Cascadia Code"/>
              </a:rPr>
              <a:t>} </a:t>
            </a:r>
            <a:r>
              <a:rPr lang="en-US" sz="1400" b="1" dirty="0">
                <a:latin typeface=" Cascadia Code"/>
              </a:rPr>
              <a:t>TX_END</a:t>
            </a:r>
            <a:endParaRPr lang="en-US" sz="1400" b="1" dirty="0">
              <a:effectLst/>
              <a:latin typeface=" Cascadia Code"/>
            </a:endParaRP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}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6BC468-4BC3-4D33-A895-EDB508AD5F08}"/>
              </a:ext>
            </a:extLst>
          </p:cNvPr>
          <p:cNvGrpSpPr/>
          <p:nvPr/>
        </p:nvGrpSpPr>
        <p:grpSpPr>
          <a:xfrm>
            <a:off x="4560603" y="3874295"/>
            <a:ext cx="3070794" cy="2023599"/>
            <a:chOff x="4560603" y="3874295"/>
            <a:chExt cx="3070794" cy="202359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FE9C077-1303-46A8-888F-8FD7907974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2148" y="4508941"/>
              <a:ext cx="498066" cy="589753"/>
            </a:xfrm>
            <a:prstGeom prst="straightConnector1">
              <a:avLst/>
            </a:prstGeom>
            <a:ln w="50800">
              <a:solidFill>
                <a:srgbClr val="2F528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A4624C8-29DD-4D5D-A358-91576A4B4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874295"/>
              <a:ext cx="1313320" cy="1224399"/>
            </a:xfrm>
            <a:prstGeom prst="straightConnector1">
              <a:avLst/>
            </a:prstGeom>
            <a:ln w="50800">
              <a:solidFill>
                <a:srgbClr val="2F528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2E7AD37-D542-41D4-A522-11700527DF0D}"/>
                </a:ext>
              </a:extLst>
            </p:cNvPr>
            <p:cNvSpPr/>
            <p:nvPr/>
          </p:nvSpPr>
          <p:spPr>
            <a:xfrm>
              <a:off x="4560603" y="5082812"/>
              <a:ext cx="3070794" cy="81508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False trigger sharing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3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1" grpId="0" animBg="1"/>
      <p:bldP spid="22" grpId="0" animBg="1"/>
      <p:bldP spid="23" grpId="0" uiExpand="1" build="p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3191-CDB5-4193-8B97-AC35B394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Prediction are unique to their context</a:t>
            </a:r>
          </a:p>
          <a:p>
            <a:r>
              <a:rPr lang="en-US" dirty="0"/>
              <a:t>Using sequence of store PCs leading to the first contributing store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FAB93-02FB-4A39-938F-DFD939D4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AD002-7AA1-4EFC-883E-640421C6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21</a:t>
            </a:fld>
            <a:endParaRPr lang="en-US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A7E5236-B5B2-4852-A6CC-17EBA923AF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8DD48-D4A1-4ACE-9703-92276561C26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E1DAD68F-CFA0-481F-B465-F664718B91B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8DD48-D4A1-4ACE-9703-92276561C26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C26BA0F-AF54-4044-B2EB-3CAEA58D9C4E}"/>
              </a:ext>
            </a:extLst>
          </p:cNvPr>
          <p:cNvSpPr/>
          <p:nvPr/>
        </p:nvSpPr>
        <p:spPr>
          <a:xfrm>
            <a:off x="674833" y="5266081"/>
            <a:ext cx="11199668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Use </a:t>
            </a:r>
            <a:r>
              <a:rPr lang="en-US" sz="2800" b="1" i="1" dirty="0">
                <a:solidFill>
                  <a:schemeClr val="tx1"/>
                </a:solidFill>
                <a:latin typeface="Helvetica" pitchFamily="50" charset="0"/>
              </a:rPr>
              <a:t>n</a:t>
            </a:r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 store PCs leading to the first contributing store as trigger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11E6E5-AEDD-4121-B67B-3D9A419776EE}"/>
              </a:ext>
            </a:extLst>
          </p:cNvPr>
          <p:cNvGrpSpPr/>
          <p:nvPr/>
        </p:nvGrpSpPr>
        <p:grpSpPr>
          <a:xfrm>
            <a:off x="1390236" y="3186001"/>
            <a:ext cx="9386494" cy="2031326"/>
            <a:chOff x="1390236" y="3186001"/>
            <a:chExt cx="9386494" cy="203132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94F44A4-46E4-4961-9F85-38FA3F66BE8E}"/>
                </a:ext>
              </a:extLst>
            </p:cNvPr>
            <p:cNvSpPr/>
            <p:nvPr/>
          </p:nvSpPr>
          <p:spPr>
            <a:xfrm>
              <a:off x="7409320" y="3662364"/>
              <a:ext cx="2987040" cy="2119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C3154AF-A9C8-4EB8-A760-0560BABCDF97}"/>
                </a:ext>
              </a:extLst>
            </p:cNvPr>
            <p:cNvSpPr/>
            <p:nvPr/>
          </p:nvSpPr>
          <p:spPr>
            <a:xfrm>
              <a:off x="2345108" y="4297009"/>
              <a:ext cx="2987040" cy="2119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de">
              <a:extLst>
                <a:ext uri="{FF2B5EF4-FFF2-40B4-BE49-F238E27FC236}">
                  <a16:creationId xmlns:a16="http://schemas.microsoft.com/office/drawing/2014/main" id="{22E6258F-0E9B-4FAC-B130-B321721A434E}"/>
                </a:ext>
              </a:extLst>
            </p:cNvPr>
            <p:cNvSpPr txBox="1"/>
            <p:nvPr/>
          </p:nvSpPr>
          <p:spPr>
            <a:xfrm>
              <a:off x="1390236" y="3186002"/>
              <a:ext cx="4337121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dirty="0">
                  <a:solidFill>
                    <a:srgbClr val="0991B6"/>
                  </a:solidFill>
                  <a:effectLst/>
                  <a:latin typeface=" Cascadia Code"/>
                </a:rPr>
                <a:t>void</a:t>
              </a:r>
              <a:r>
                <a:rPr lang="en-US" sz="1400" b="0" dirty="0">
                  <a:solidFill>
                    <a:srgbClr val="383A42"/>
                  </a:solidFill>
                  <a:effectLst/>
                  <a:latin typeface=" Cascadia Code"/>
                </a:rPr>
                <a:t> </a:t>
              </a:r>
              <a:r>
                <a:rPr lang="en-US" sz="1400" b="0" dirty="0" err="1">
                  <a:solidFill>
                    <a:srgbClr val="7EB233"/>
                  </a:solidFill>
                  <a:effectLst/>
                  <a:latin typeface=" Cascadia Code"/>
                </a:rPr>
                <a:t>listInsert</a:t>
              </a:r>
              <a:r>
                <a:rPr lang="en-US" sz="1400" dirty="0" err="1">
                  <a:solidFill>
                    <a:srgbClr val="7EB233"/>
                  </a:solidFill>
                  <a:latin typeface=" Cascadia Code"/>
                </a:rPr>
                <a:t>Data</a:t>
              </a:r>
              <a:r>
                <a:rPr lang="en-US" sz="1400" b="0" dirty="0">
                  <a:solidFill>
                    <a:srgbClr val="383A42"/>
                  </a:solidFill>
                  <a:effectLst/>
                  <a:latin typeface=" Cascadia Code"/>
                </a:rPr>
                <a:t>(</a:t>
              </a:r>
              <a:r>
                <a:rPr lang="en-US" sz="1400" dirty="0">
                  <a:solidFill>
                    <a:srgbClr val="DC3EB7"/>
                  </a:solidFill>
                  <a:latin typeface=" Cascadia Code"/>
                </a:rPr>
                <a:t>string</a:t>
              </a:r>
              <a:r>
                <a:rPr lang="en-US" sz="1400" b="0" dirty="0">
                  <a:solidFill>
                    <a:srgbClr val="383A42"/>
                  </a:solidFill>
                  <a:effectLst/>
                  <a:latin typeface=" Cascadia Code"/>
                </a:rPr>
                <a:t> </a:t>
              </a:r>
              <a:r>
                <a:rPr lang="en-US" sz="1400" b="0" dirty="0" err="1">
                  <a:effectLst/>
                  <a:latin typeface=" Cascadia Code"/>
                </a:rPr>
                <a:t>new_data</a:t>
              </a:r>
              <a:r>
                <a:rPr lang="en-US" sz="1400" b="0" dirty="0">
                  <a:solidFill>
                    <a:srgbClr val="383A42"/>
                  </a:solidFill>
                  <a:effectLst/>
                  <a:latin typeface=" Cascadia Code"/>
                </a:rPr>
                <a:t>) {</a:t>
              </a:r>
            </a:p>
            <a:p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    </a:t>
              </a:r>
              <a:r>
                <a:rPr lang="en-US" sz="1400" dirty="0">
                  <a:solidFill>
                    <a:srgbClr val="DC3EB7"/>
                  </a:solidFill>
                  <a:latin typeface=" Cascadia Code"/>
                </a:rPr>
                <a:t>string</a:t>
              </a:r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 </a:t>
              </a:r>
              <a:r>
                <a:rPr lang="en-US" sz="1400" dirty="0" err="1">
                  <a:solidFill>
                    <a:srgbClr val="383A42"/>
                  </a:solidFill>
                  <a:latin typeface=" Cascadia Code"/>
                </a:rPr>
                <a:t>val</a:t>
              </a:r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 = compute(</a:t>
              </a:r>
              <a:r>
                <a:rPr lang="en-US" sz="1400" dirty="0" err="1">
                  <a:solidFill>
                    <a:srgbClr val="383A42"/>
                  </a:solidFill>
                  <a:latin typeface=" Cascadia Code"/>
                </a:rPr>
                <a:t>new_data</a:t>
              </a:r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);</a:t>
              </a:r>
            </a:p>
            <a:p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    </a:t>
              </a:r>
              <a:r>
                <a:rPr lang="en-US" sz="1400" dirty="0">
                  <a:solidFill>
                    <a:srgbClr val="DC3EB7"/>
                  </a:solidFill>
                  <a:latin typeface=" Cascadia Code"/>
                </a:rPr>
                <a:t>int</a:t>
              </a:r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 </a:t>
              </a:r>
              <a:r>
                <a:rPr lang="en-US" sz="1400" dirty="0" err="1">
                  <a:solidFill>
                    <a:srgbClr val="383A42"/>
                  </a:solidFill>
                  <a:latin typeface=" Cascadia Code"/>
                </a:rPr>
                <a:t>len</a:t>
              </a:r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 = </a:t>
              </a:r>
              <a:r>
                <a:rPr lang="en-US" sz="1400" dirty="0" err="1">
                  <a:solidFill>
                    <a:srgbClr val="383A42"/>
                  </a:solidFill>
                  <a:latin typeface=" Cascadia Code"/>
                </a:rPr>
                <a:t>len</a:t>
              </a:r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(</a:t>
              </a:r>
              <a:r>
                <a:rPr lang="en-US" sz="1400" dirty="0" err="1">
                  <a:solidFill>
                    <a:srgbClr val="383A42"/>
                  </a:solidFill>
                  <a:latin typeface=" Cascadia Code"/>
                </a:rPr>
                <a:t>new_data</a:t>
              </a:r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);</a:t>
              </a:r>
            </a:p>
            <a:p>
              <a:endPara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endParaRPr>
            </a:p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 Cascadia Code"/>
                </a:rPr>
                <a:t>    </a:t>
              </a:r>
              <a:r>
                <a:rPr lang="en-US" sz="1400" b="1" dirty="0">
                  <a:latin typeface=" Cascadia Code"/>
                </a:rPr>
                <a:t>TX_BEGIN</a:t>
              </a:r>
              <a:r>
                <a:rPr lang="en-US" sz="1400" dirty="0">
                  <a:latin typeface=" Cascadia Code"/>
                </a:rPr>
                <a:t> {</a:t>
              </a:r>
              <a:endParaRPr lang="en-US" sz="1400" b="0" dirty="0">
                <a:solidFill>
                  <a:srgbClr val="383A42"/>
                </a:solidFill>
                <a:effectLst/>
                <a:latin typeface=" Cascadia Code"/>
              </a:endParaRPr>
            </a:p>
            <a:p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	auto *node = TX_NEW(</a:t>
              </a:r>
              <a:r>
                <a:rPr lang="en-US" sz="1400" dirty="0" err="1">
                  <a:solidFill>
                    <a:srgbClr val="383A42"/>
                  </a:solidFill>
                  <a:latin typeface=" Cascadia Code"/>
                </a:rPr>
                <a:t>node_t</a:t>
              </a:r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);</a:t>
              </a:r>
            </a:p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 Cascadia Code"/>
                </a:rPr>
                <a:t>	</a:t>
              </a:r>
              <a:r>
                <a:rPr lang="en-US" sz="1400" dirty="0">
                  <a:latin typeface=" Cascadia Code"/>
                </a:rPr>
                <a:t>...</a:t>
              </a:r>
              <a:r>
                <a:rPr lang="en-US" sz="1400" b="0" dirty="0">
                  <a:effectLst/>
                  <a:latin typeface=" Cascadia Code"/>
                </a:rPr>
                <a:t> </a:t>
              </a:r>
              <a:endParaRPr lang="en-US" sz="1400" b="0" dirty="0">
                <a:solidFill>
                  <a:schemeClr val="bg2">
                    <a:lumMod val="75000"/>
                  </a:schemeClr>
                </a:solidFill>
                <a:effectLst/>
                <a:latin typeface=" Cascadia Code"/>
              </a:endParaRPr>
            </a:p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 Cascadia Code"/>
                </a:rPr>
                <a:t>    </a:t>
              </a:r>
              <a:r>
                <a:rPr lang="en-US" sz="1400" dirty="0">
                  <a:latin typeface=" Cascadia Code"/>
                </a:rPr>
                <a:t>} </a:t>
              </a:r>
              <a:r>
                <a:rPr lang="en-US" sz="1400" b="1" dirty="0">
                  <a:latin typeface=" Cascadia Code"/>
                </a:rPr>
                <a:t>TX_END</a:t>
              </a:r>
              <a:endParaRPr lang="en-US" sz="1400" b="1" dirty="0">
                <a:effectLst/>
                <a:latin typeface=" Cascadia Code"/>
              </a:endParaRPr>
            </a:p>
            <a:p>
              <a:r>
                <a:rPr lang="en-US" sz="1400" b="0" dirty="0">
                  <a:solidFill>
                    <a:srgbClr val="383A42"/>
                  </a:solidFill>
                  <a:effectLst/>
                  <a:latin typeface=" Cascadia Code"/>
                </a:rPr>
                <a:t>}</a:t>
              </a:r>
            </a:p>
          </p:txBody>
        </p:sp>
        <p:sp>
          <p:nvSpPr>
            <p:cNvPr id="21" name="Code">
              <a:extLst>
                <a:ext uri="{FF2B5EF4-FFF2-40B4-BE49-F238E27FC236}">
                  <a16:creationId xmlns:a16="http://schemas.microsoft.com/office/drawing/2014/main" id="{BF331EAF-ACC0-4FE0-BE32-3E0AF701B808}"/>
                </a:ext>
              </a:extLst>
            </p:cNvPr>
            <p:cNvSpPr txBox="1"/>
            <p:nvPr/>
          </p:nvSpPr>
          <p:spPr>
            <a:xfrm>
              <a:off x="6439609" y="3186001"/>
              <a:ext cx="4337121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dirty="0">
                  <a:solidFill>
                    <a:srgbClr val="0991B6"/>
                  </a:solidFill>
                  <a:effectLst/>
                  <a:latin typeface=" Cascadia Code"/>
                </a:rPr>
                <a:t>void</a:t>
              </a:r>
              <a:r>
                <a:rPr lang="en-US" sz="1400" b="0" dirty="0">
                  <a:solidFill>
                    <a:srgbClr val="383A42"/>
                  </a:solidFill>
                  <a:effectLst/>
                  <a:latin typeface=" Cascadia Code"/>
                </a:rPr>
                <a:t> </a:t>
              </a:r>
              <a:r>
                <a:rPr lang="en-US" sz="1400" b="0" dirty="0" err="1">
                  <a:solidFill>
                    <a:srgbClr val="7EB233"/>
                  </a:solidFill>
                  <a:effectLst/>
                  <a:latin typeface=" Cascadia Code"/>
                </a:rPr>
                <a:t>listInsertEmpty</a:t>
              </a:r>
              <a:r>
                <a:rPr lang="en-US" sz="1400" b="0" dirty="0">
                  <a:solidFill>
                    <a:srgbClr val="383A42"/>
                  </a:solidFill>
                  <a:effectLst/>
                  <a:latin typeface=" Cascadia Code"/>
                </a:rPr>
                <a:t>() {</a:t>
              </a:r>
            </a:p>
            <a:p>
              <a:r>
                <a:rPr lang="en-US" sz="1400" b="1" dirty="0">
                  <a:latin typeface=" Cascadia Code"/>
                </a:rPr>
                <a:t>    TX_BEGIN</a:t>
              </a:r>
              <a:r>
                <a:rPr lang="en-US" sz="1400" dirty="0">
                  <a:latin typeface=" Cascadia Code"/>
                </a:rPr>
                <a:t> {</a:t>
              </a:r>
              <a:endParaRPr lang="en-US" sz="1400" b="0" dirty="0">
                <a:solidFill>
                  <a:srgbClr val="383A42"/>
                </a:solidFill>
                <a:effectLst/>
                <a:latin typeface=" Cascadia Code"/>
              </a:endParaRPr>
            </a:p>
            <a:p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	auto *node = TX_NEW(</a:t>
              </a:r>
              <a:r>
                <a:rPr lang="en-US" sz="1400" dirty="0" err="1">
                  <a:solidFill>
                    <a:srgbClr val="383A42"/>
                  </a:solidFill>
                  <a:latin typeface=" Cascadia Code"/>
                </a:rPr>
                <a:t>node_t</a:t>
              </a:r>
              <a:r>
                <a:rPr lang="en-US" sz="1400" dirty="0">
                  <a:solidFill>
                    <a:srgbClr val="383A42"/>
                  </a:solidFill>
                  <a:latin typeface=" Cascadia Code"/>
                </a:rPr>
                <a:t>);</a:t>
              </a:r>
            </a:p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 Cascadia Code"/>
                </a:rPr>
                <a:t>	</a:t>
              </a:r>
              <a:r>
                <a:rPr lang="en-US" sz="1400" dirty="0">
                  <a:latin typeface=" Cascadia Code"/>
                </a:rPr>
                <a:t>...</a:t>
              </a:r>
              <a:r>
                <a:rPr lang="en-US" sz="1400" b="0" dirty="0">
                  <a:effectLst/>
                  <a:latin typeface=" Cascadia Code"/>
                </a:rPr>
                <a:t> </a:t>
              </a:r>
              <a:endParaRPr lang="en-US" sz="1400" b="0" dirty="0">
                <a:solidFill>
                  <a:schemeClr val="bg2">
                    <a:lumMod val="75000"/>
                  </a:schemeClr>
                </a:solidFill>
                <a:effectLst/>
                <a:latin typeface=" Cascadia Code"/>
              </a:endParaRPr>
            </a:p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 Cascadia Code"/>
                </a:rPr>
                <a:t>    </a:t>
              </a:r>
              <a:r>
                <a:rPr lang="en-US" sz="1400" dirty="0">
                  <a:latin typeface=" Cascadia Code"/>
                </a:rPr>
                <a:t>} </a:t>
              </a:r>
              <a:r>
                <a:rPr lang="en-US" sz="1400" b="1" dirty="0">
                  <a:latin typeface=" Cascadia Code"/>
                </a:rPr>
                <a:t>TX_END</a:t>
              </a:r>
              <a:endParaRPr lang="en-US" sz="1400" b="1" dirty="0">
                <a:effectLst/>
                <a:latin typeface=" Cascadia Code"/>
              </a:endParaRPr>
            </a:p>
            <a:p>
              <a:r>
                <a:rPr lang="en-US" sz="1400" b="0" dirty="0">
                  <a:solidFill>
                    <a:srgbClr val="383A42"/>
                  </a:solidFill>
                  <a:effectLst/>
                  <a:latin typeface=" Cascadia Code"/>
                </a:rPr>
                <a:t>}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F89C598-4419-4B6B-8BEE-21D44161FDF5}"/>
              </a:ext>
            </a:extLst>
          </p:cNvPr>
          <p:cNvSpPr txBox="1"/>
          <p:nvPr/>
        </p:nvSpPr>
        <p:spPr>
          <a:xfrm>
            <a:off x="50155" y="3479849"/>
            <a:ext cx="167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85723"/>
                </a:solidFill>
              </a:rPr>
              <a:t>Unique Context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D3ACA3-8187-4400-905E-EB9866A50EE3}"/>
              </a:ext>
            </a:extLst>
          </p:cNvPr>
          <p:cNvGrpSpPr/>
          <p:nvPr/>
        </p:nvGrpSpPr>
        <p:grpSpPr>
          <a:xfrm>
            <a:off x="1704200" y="3479849"/>
            <a:ext cx="182880" cy="543670"/>
            <a:chOff x="1704200" y="3479849"/>
            <a:chExt cx="182880" cy="54367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4DBBC2-D911-4AAE-82EF-D1FAEDC63954}"/>
                </a:ext>
              </a:extLst>
            </p:cNvPr>
            <p:cNvSpPr/>
            <p:nvPr/>
          </p:nvSpPr>
          <p:spPr>
            <a:xfrm>
              <a:off x="1739590" y="3479849"/>
              <a:ext cx="120743" cy="453185"/>
            </a:xfrm>
            <a:custGeom>
              <a:avLst/>
              <a:gdLst>
                <a:gd name="connsiteX0" fmla="*/ 510902 w 585183"/>
                <a:gd name="connsiteY0" fmla="*/ 0 h 1219200"/>
                <a:gd name="connsiteX1" fmla="*/ 362 w 585183"/>
                <a:gd name="connsiteY1" fmla="*/ 274320 h 1219200"/>
                <a:gd name="connsiteX2" fmla="*/ 579482 w 585183"/>
                <a:gd name="connsiteY2" fmla="*/ 571500 h 1219200"/>
                <a:gd name="connsiteX3" fmla="*/ 297542 w 585183"/>
                <a:gd name="connsiteY3" fmla="*/ 899160 h 1219200"/>
                <a:gd name="connsiteX4" fmla="*/ 320402 w 585183"/>
                <a:gd name="connsiteY4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183" h="1219200">
                  <a:moveTo>
                    <a:pt x="510902" y="0"/>
                  </a:moveTo>
                  <a:cubicBezTo>
                    <a:pt x="249917" y="89535"/>
                    <a:pt x="-11068" y="179070"/>
                    <a:pt x="362" y="274320"/>
                  </a:cubicBezTo>
                  <a:cubicBezTo>
                    <a:pt x="11792" y="369570"/>
                    <a:pt x="529952" y="467360"/>
                    <a:pt x="579482" y="571500"/>
                  </a:cubicBezTo>
                  <a:cubicBezTo>
                    <a:pt x="629012" y="675640"/>
                    <a:pt x="340722" y="791210"/>
                    <a:pt x="297542" y="899160"/>
                  </a:cubicBezTo>
                  <a:cubicBezTo>
                    <a:pt x="254362" y="1007110"/>
                    <a:pt x="287382" y="1113155"/>
                    <a:pt x="320402" y="1219200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92535609-122A-442B-849C-626051149DC6}"/>
                </a:ext>
              </a:extLst>
            </p:cNvPr>
            <p:cNvSpPr/>
            <p:nvPr/>
          </p:nvSpPr>
          <p:spPr>
            <a:xfrm rot="10800000">
              <a:off x="1704200" y="3865864"/>
              <a:ext cx="182880" cy="157655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Speech Bubble: Oval 63">
            <a:extLst>
              <a:ext uri="{FF2B5EF4-FFF2-40B4-BE49-F238E27FC236}">
                <a16:creationId xmlns:a16="http://schemas.microsoft.com/office/drawing/2014/main" id="{96095CE6-7F58-43C4-A412-5D7977B54260}"/>
              </a:ext>
            </a:extLst>
          </p:cNvPr>
          <p:cNvSpPr/>
          <p:nvPr/>
        </p:nvSpPr>
        <p:spPr>
          <a:xfrm>
            <a:off x="125948" y="2459525"/>
            <a:ext cx="1976541" cy="815082"/>
          </a:xfrm>
          <a:prstGeom prst="wedgeEllipseCallout">
            <a:avLst>
              <a:gd name="adj1" fmla="val 31724"/>
              <a:gd name="adj2" fmla="val 72051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PC Path</a:t>
            </a:r>
          </a:p>
        </p:txBody>
      </p:sp>
    </p:spTree>
    <p:extLst>
      <p:ext uri="{BB962C8B-B14F-4D97-AF65-F5344CB8AC3E}">
        <p14:creationId xmlns:p14="http://schemas.microsoft.com/office/powerpoint/2010/main" val="6707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5" grpId="0" animBg="1"/>
      <p:bldP spid="6" grpId="0"/>
      <p:bldP spid="6" grpId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C65B30-751C-4134-9921-6095943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PMWeaver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854DC-F3F7-483D-B63A-3A992E0B7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Write Prediction for Persistent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B7676-28E4-4ABC-AA24-DDAAD28A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8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A4B6-8834-41E3-A6A8-0078745B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19E2D-AAF5-455A-9CBB-2FD456EB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A1F27-E897-460E-82D1-30BA29164646}"/>
              </a:ext>
            </a:extLst>
          </p:cNvPr>
          <p:cNvSpPr txBox="1"/>
          <p:nvPr/>
        </p:nvSpPr>
        <p:spPr>
          <a:xfrm>
            <a:off x="854642" y="492252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1: Learner</a:t>
            </a:r>
          </a:p>
        </p:txBody>
      </p:sp>
      <p:pic>
        <p:nvPicPr>
          <p:cNvPr id="20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9D068F44-F968-4206-AD98-99EB7BBAC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82" y="2904014"/>
            <a:ext cx="1828800" cy="1828800"/>
          </a:xfrm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ED7481F8-FADC-42FC-AEFE-9862D398AF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PMWeaver</a:t>
            </a:r>
            <a:r>
              <a:rPr lang="en-US"/>
              <a:t> works in three stages: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798D73-A5B5-455E-8CD4-E1979FD6A60E}"/>
              </a:ext>
            </a:extLst>
          </p:cNvPr>
          <p:cNvGrpSpPr/>
          <p:nvPr/>
        </p:nvGrpSpPr>
        <p:grpSpPr>
          <a:xfrm>
            <a:off x="4112598" y="3096284"/>
            <a:ext cx="3422379" cy="2349456"/>
            <a:chOff x="4112598" y="3096284"/>
            <a:chExt cx="3422379" cy="23494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AAD806-AE58-4D97-BD65-7F34AF29CEEF}"/>
                </a:ext>
              </a:extLst>
            </p:cNvPr>
            <p:cNvSpPr txBox="1"/>
            <p:nvPr/>
          </p:nvSpPr>
          <p:spPr>
            <a:xfrm>
              <a:off x="4608897" y="4922520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2: Predictor</a:t>
              </a: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C0CF3C92-A905-4FDB-A374-9BD6DF425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41357" y="3096284"/>
              <a:ext cx="1661160" cy="1661160"/>
            </a:xfrm>
            <a:prstGeom prst="rect">
              <a:avLst/>
            </a:prstGeom>
          </p:spPr>
        </p:pic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0EA4599B-DAEA-45E7-A35F-8DDE113AC55B}"/>
                </a:ext>
              </a:extLst>
            </p:cNvPr>
            <p:cNvSpPr/>
            <p:nvPr/>
          </p:nvSpPr>
          <p:spPr>
            <a:xfrm>
              <a:off x="4112598" y="3674134"/>
              <a:ext cx="579120" cy="505459"/>
            </a:xfrm>
            <a:prstGeom prst="rightArrow">
              <a:avLst/>
            </a:prstGeom>
            <a:solidFill>
              <a:srgbClr val="546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A6457-60B3-48AC-B20D-C69B1A4CCA96}"/>
              </a:ext>
            </a:extLst>
          </p:cNvPr>
          <p:cNvGrpSpPr/>
          <p:nvPr/>
        </p:nvGrpSpPr>
        <p:grpSpPr>
          <a:xfrm>
            <a:off x="7894000" y="3473269"/>
            <a:ext cx="3352721" cy="1972471"/>
            <a:chOff x="7894000" y="3473269"/>
            <a:chExt cx="3352721" cy="19724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8B7B6C-5037-4A97-8264-FB8518658754}"/>
                </a:ext>
              </a:extLst>
            </p:cNvPr>
            <p:cNvSpPr txBox="1"/>
            <p:nvPr/>
          </p:nvSpPr>
          <p:spPr>
            <a:xfrm>
              <a:off x="8320641" y="4922520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3. Validator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58BEA76-1280-4058-A47F-787EDB1F946C}"/>
                </a:ext>
              </a:extLst>
            </p:cNvPr>
            <p:cNvGrpSpPr/>
            <p:nvPr/>
          </p:nvGrpSpPr>
          <p:grpSpPr>
            <a:xfrm>
              <a:off x="9361649" y="3473269"/>
              <a:ext cx="1111358" cy="1100501"/>
              <a:chOff x="8081888" y="3709322"/>
              <a:chExt cx="1111358" cy="110050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7905AC9-A206-4072-B686-031B4D8F1A2D}"/>
                  </a:ext>
                </a:extLst>
              </p:cNvPr>
              <p:cNvGrpSpPr/>
              <p:nvPr/>
            </p:nvGrpSpPr>
            <p:grpSpPr>
              <a:xfrm>
                <a:off x="8081888" y="3709322"/>
                <a:ext cx="708660" cy="666830"/>
                <a:chOff x="4435253" y="3292180"/>
                <a:chExt cx="727911" cy="66683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6650E22-5324-42C6-9B50-96CBDD67D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7285" y="329218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45FF4B0-F094-49A2-B75B-0D43568E8E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1270" y="3430543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052ABBCF-B0E1-4B00-BF95-5DDEAE6A09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1269" y="355888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947EB0D8-5092-4B06-BB20-D37E615E8F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1269" y="369231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5F23971-1B6E-45D9-B527-807973D7CB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5254" y="3830673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8073329-586F-441A-B9F1-0A20E3919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5253" y="395901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8" name="Picture 47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FED32143-123E-4E4B-9A08-19B0AF1C5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300" y="4112877"/>
                <a:ext cx="696946" cy="696946"/>
              </a:xfrm>
              <a:prstGeom prst="rect">
                <a:avLst/>
              </a:prstGeom>
            </p:spPr>
          </p:pic>
        </p:grp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89F4969F-2D2B-461B-87E3-7C44CB621BAF}"/>
                </a:ext>
              </a:extLst>
            </p:cNvPr>
            <p:cNvSpPr/>
            <p:nvPr/>
          </p:nvSpPr>
          <p:spPr>
            <a:xfrm>
              <a:off x="7894000" y="3620669"/>
              <a:ext cx="579120" cy="505459"/>
            </a:xfrm>
            <a:prstGeom prst="rightArrow">
              <a:avLst/>
            </a:prstGeom>
            <a:solidFill>
              <a:srgbClr val="546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B885931-2867-4EB3-8DAB-A42B7B650A5C}"/>
              </a:ext>
            </a:extLst>
          </p:cNvPr>
          <p:cNvSpPr txBox="1"/>
          <p:nvPr/>
        </p:nvSpPr>
        <p:spPr>
          <a:xfrm>
            <a:off x="744152" y="5530632"/>
            <a:ext cx="314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dobe Garamond Pro" panose="02020502060506020403" pitchFamily="18" charset="0"/>
              </a:rPr>
              <a:t>Learn relation between store instructions and PM writebacks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6E0BC5-C95B-4585-BAB6-5EF4EFE4409B}"/>
              </a:ext>
            </a:extLst>
          </p:cNvPr>
          <p:cNvSpPr txBox="1"/>
          <p:nvPr/>
        </p:nvSpPr>
        <p:spPr>
          <a:xfrm>
            <a:off x="4206240" y="5530632"/>
            <a:ext cx="373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dobe Garamond Pro" panose="02020502060506020403" pitchFamily="18" charset="0"/>
              </a:rPr>
              <a:t>Combine learned combination of store instructions to a writeback prediction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F8E66-FA6C-4CD0-88D5-A3D12DF505A9}"/>
              </a:ext>
            </a:extLst>
          </p:cNvPr>
          <p:cNvSpPr txBox="1"/>
          <p:nvPr/>
        </p:nvSpPr>
        <p:spPr>
          <a:xfrm>
            <a:off x="8210151" y="5530631"/>
            <a:ext cx="314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dobe Garamond Pro" panose="02020502060506020403" pitchFamily="18" charset="0"/>
              </a:rPr>
              <a:t>Resolve mispredictions on the arrival of the real writeback</a:t>
            </a:r>
          </a:p>
        </p:txBody>
      </p:sp>
    </p:spTree>
    <p:extLst>
      <p:ext uri="{BB962C8B-B14F-4D97-AF65-F5344CB8AC3E}">
        <p14:creationId xmlns:p14="http://schemas.microsoft.com/office/powerpoint/2010/main" val="17770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7" grpId="0"/>
      <p:bldP spid="60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0E554AD1-D3A3-4611-8052-C1EC2DB7DCCE}"/>
              </a:ext>
            </a:extLst>
          </p:cNvPr>
          <p:cNvSpPr/>
          <p:nvPr/>
        </p:nvSpPr>
        <p:spPr>
          <a:xfrm>
            <a:off x="9723052" y="3225915"/>
            <a:ext cx="1005564" cy="278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86B66E4-8933-4DF7-95F6-A621FE7C04C4}"/>
              </a:ext>
            </a:extLst>
          </p:cNvPr>
          <p:cNvSpPr/>
          <p:nvPr/>
        </p:nvSpPr>
        <p:spPr>
          <a:xfrm>
            <a:off x="7844668" y="3776780"/>
            <a:ext cx="1879567" cy="278207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F8ED933-A025-4E97-8FAD-4DF4EF2A16BB}"/>
              </a:ext>
            </a:extLst>
          </p:cNvPr>
          <p:cNvSpPr/>
          <p:nvPr/>
        </p:nvSpPr>
        <p:spPr>
          <a:xfrm>
            <a:off x="7844668" y="3505471"/>
            <a:ext cx="1879567" cy="27820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DBD1C86-006F-4C61-B92C-083F608CB275}"/>
              </a:ext>
            </a:extLst>
          </p:cNvPr>
          <p:cNvSpPr/>
          <p:nvPr/>
        </p:nvSpPr>
        <p:spPr>
          <a:xfrm>
            <a:off x="7845458" y="3229349"/>
            <a:ext cx="1879567" cy="27820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EC5FBE-3D02-4C1D-B531-08BE762BA2F0}"/>
              </a:ext>
            </a:extLst>
          </p:cNvPr>
          <p:cNvSpPr/>
          <p:nvPr/>
        </p:nvSpPr>
        <p:spPr>
          <a:xfrm>
            <a:off x="725040" y="4117428"/>
            <a:ext cx="2845391" cy="25799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A64796-04E5-43D7-88F7-16510951CAF0}"/>
              </a:ext>
            </a:extLst>
          </p:cNvPr>
          <p:cNvSpPr/>
          <p:nvPr/>
        </p:nvSpPr>
        <p:spPr>
          <a:xfrm>
            <a:off x="730986" y="3859601"/>
            <a:ext cx="2845391" cy="25799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EA2BB9-28F2-4481-988D-6028E6257531}"/>
              </a:ext>
            </a:extLst>
          </p:cNvPr>
          <p:cNvSpPr/>
          <p:nvPr/>
        </p:nvSpPr>
        <p:spPr>
          <a:xfrm>
            <a:off x="727196" y="3085106"/>
            <a:ext cx="2845391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126645-D0E9-4F42-8E59-226FDCE8EDE9}"/>
              </a:ext>
            </a:extLst>
          </p:cNvPr>
          <p:cNvSpPr/>
          <p:nvPr/>
        </p:nvSpPr>
        <p:spPr>
          <a:xfrm>
            <a:off x="730986" y="3343926"/>
            <a:ext cx="2845391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415DA9-9D02-4094-904B-3A8B75288AB3}"/>
              </a:ext>
            </a:extLst>
          </p:cNvPr>
          <p:cNvSpPr/>
          <p:nvPr/>
        </p:nvSpPr>
        <p:spPr>
          <a:xfrm>
            <a:off x="723456" y="3601753"/>
            <a:ext cx="2845391" cy="257997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FCF59-33D4-497B-BE39-8E85AE1E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Walkthrough - Learner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B2D11-F974-4131-AC84-9AA7EC54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5303" y="6352143"/>
            <a:ext cx="2743200" cy="365125"/>
          </a:xfrm>
        </p:spPr>
        <p:txBody>
          <a:bodyPr/>
          <a:lstStyle/>
          <a:p>
            <a:fld id="{51E8DD48-D4A1-4ACE-9703-92276561C26A}" type="slidenum">
              <a:rPr lang="en-US" smtClean="0"/>
              <a:t>24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2EF3BD-60FC-479E-8624-9F37911BFD3B}"/>
              </a:ext>
            </a:extLst>
          </p:cNvPr>
          <p:cNvSpPr txBox="1"/>
          <p:nvPr/>
        </p:nvSpPr>
        <p:spPr>
          <a:xfrm>
            <a:off x="719950" y="2771881"/>
            <a:ext cx="3832019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PC	</a:t>
            </a:r>
            <a:r>
              <a:rPr lang="en-US" b="1" dirty="0" err="1">
                <a:latin typeface="Consolas" panose="020B0609020204030204" pitchFamily="49" charset="0"/>
              </a:rPr>
              <a:t>Addr</a:t>
            </a:r>
            <a:r>
              <a:rPr lang="en-US" b="1" dirty="0">
                <a:latin typeface="Consolas" panose="020B0609020204030204" pitchFamily="49" charset="0"/>
              </a:rPr>
              <a:t>	 Data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nsolas" panose="020B0609020204030204" pitchFamily="49" charset="0"/>
              </a:rPr>
              <a:t>PC-1	A1	0xaaaa</a:t>
            </a:r>
            <a:r>
              <a:rPr lang="en-US" dirty="0">
                <a:solidFill>
                  <a:srgbClr val="FFB9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nsolas" panose="020B0609020204030204" pitchFamily="49" charset="0"/>
              </a:rPr>
              <a:t>PC-2	A2	0xbbbb 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nsolas" panose="020B0609020204030204" pitchFamily="49" charset="0"/>
              </a:rPr>
              <a:t>PC-3	A3	0x1000 </a:t>
            </a:r>
            <a:endParaRPr lang="en-US" dirty="0">
              <a:solidFill>
                <a:srgbClr val="B4C7E7"/>
              </a:solidFill>
              <a:latin typeface="Consolas" panose="020B0609020204030204" pitchFamily="49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latin typeface="Consolas" panose="020B0609020204030204" pitchFamily="49" charset="0"/>
              </a:rPr>
              <a:t>PC-4	0x1000	0xbbbb</a:t>
            </a:r>
            <a:endParaRPr lang="en-US" dirty="0">
              <a:solidFill>
                <a:srgbClr val="C0C0C0"/>
              </a:solidFill>
              <a:latin typeface="Consolas" panose="020B0609020204030204" pitchFamily="49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latin typeface="Consolas" panose="020B0609020204030204" pitchFamily="49" charset="0"/>
              </a:rPr>
              <a:t>PC-5	0x1008	0xaaaa </a:t>
            </a:r>
            <a:endParaRPr lang="en-US" dirty="0">
              <a:solidFill>
                <a:srgbClr val="C0C0C0"/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...//writeback pc-4,5</a:t>
            </a:r>
            <a:r>
              <a:rPr lang="en-US" dirty="0">
                <a:latin typeface="Consolas" panose="020B0609020204030204" pitchFamily="49" charset="0"/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St-6	0x7f18	0x5600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St-7	0x7f10	0x5608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St-8	0x7f28	0x5610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St-9	0x7f80	0x1080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St-10	0x7f88	0x1088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	...//write-back st-9,10</a:t>
            </a:r>
            <a:r>
              <a:rPr lang="en-US" dirty="0">
                <a:latin typeface="Consolas" panose="020B0609020204030204" pitchFamily="49" charset="0"/>
              </a:rPr>
              <a:t>	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2D1F4-680B-423C-BFAF-7AB54BA588B5}"/>
              </a:ext>
            </a:extLst>
          </p:cNvPr>
          <p:cNvSpPr txBox="1"/>
          <p:nvPr/>
        </p:nvSpPr>
        <p:spPr>
          <a:xfrm>
            <a:off x="7816513" y="2910201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onsolas" panose="020B0609020204030204" pitchFamily="49" charset="0"/>
              </a:rPr>
              <a:t>Data	PC      PC-Path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2BC384-1165-46C4-BAD1-FDD0CAFC3672}"/>
              </a:ext>
            </a:extLst>
          </p:cNvPr>
          <p:cNvSpPr txBox="1"/>
          <p:nvPr/>
        </p:nvSpPr>
        <p:spPr>
          <a:xfrm>
            <a:off x="617540" y="2488862"/>
            <a:ext cx="1512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Execution Trace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C77125-837E-467C-AA3D-878D71939980}"/>
              </a:ext>
            </a:extLst>
          </p:cNvPr>
          <p:cNvSpPr txBox="1"/>
          <p:nvPr/>
        </p:nvSpPr>
        <p:spPr>
          <a:xfrm>
            <a:off x="7763416" y="2626076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50" charset="0"/>
              </a:rPr>
              <a:t>Store History Buffer</a:t>
            </a:r>
            <a:endParaRPr lang="en-US" sz="1400" dirty="0">
              <a:latin typeface="Helvetica" pitchFamily="50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C725880-1962-4BCB-9994-80F02C09B8DB}"/>
              </a:ext>
            </a:extLst>
          </p:cNvPr>
          <p:cNvGrpSpPr/>
          <p:nvPr/>
        </p:nvGrpSpPr>
        <p:grpSpPr>
          <a:xfrm>
            <a:off x="7844750" y="2932503"/>
            <a:ext cx="2897982" cy="1379058"/>
            <a:chOff x="7844750" y="2355288"/>
            <a:chExt cx="2897982" cy="137905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A7F92B-FDEE-47D0-AE4D-833C48754D31}"/>
                </a:ext>
              </a:extLst>
            </p:cNvPr>
            <p:cNvCxnSpPr>
              <a:cxnSpLocks/>
            </p:cNvCxnSpPr>
            <p:nvPr/>
          </p:nvCxnSpPr>
          <p:spPr>
            <a:xfrm>
              <a:off x="7844751" y="2355288"/>
              <a:ext cx="2897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A627EF0-23A6-43A3-85B3-3B9256325A22}"/>
                </a:ext>
              </a:extLst>
            </p:cNvPr>
            <p:cNvCxnSpPr>
              <a:cxnSpLocks/>
            </p:cNvCxnSpPr>
            <p:nvPr/>
          </p:nvCxnSpPr>
          <p:spPr>
            <a:xfrm>
              <a:off x="7844751" y="2355288"/>
              <a:ext cx="0" cy="1379058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6490C85-E0C7-4791-9667-10A845A493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42732" y="2355288"/>
              <a:ext cx="0" cy="1379058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0A4C1D0-AE0D-4B88-BCB5-DDD744CA8D54}"/>
                </a:ext>
              </a:extLst>
            </p:cNvPr>
            <p:cNvCxnSpPr>
              <a:cxnSpLocks/>
            </p:cNvCxnSpPr>
            <p:nvPr/>
          </p:nvCxnSpPr>
          <p:spPr>
            <a:xfrm>
              <a:off x="7844750" y="2650563"/>
              <a:ext cx="2897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CEED7A-01A9-4DFF-A272-A434B6D9AEB7}"/>
              </a:ext>
            </a:extLst>
          </p:cNvPr>
          <p:cNvCxnSpPr>
            <a:cxnSpLocks/>
          </p:cNvCxnSpPr>
          <p:nvPr/>
        </p:nvCxnSpPr>
        <p:spPr>
          <a:xfrm>
            <a:off x="7844750" y="3510353"/>
            <a:ext cx="28979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24E2A68-0B8B-4319-AC6F-922F86D89E63}"/>
              </a:ext>
            </a:extLst>
          </p:cNvPr>
          <p:cNvCxnSpPr>
            <a:cxnSpLocks/>
          </p:cNvCxnSpPr>
          <p:nvPr/>
        </p:nvCxnSpPr>
        <p:spPr>
          <a:xfrm>
            <a:off x="7844750" y="3783403"/>
            <a:ext cx="28979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03B41E-A283-4F8A-8E00-E1A761794E61}"/>
              </a:ext>
            </a:extLst>
          </p:cNvPr>
          <p:cNvCxnSpPr>
            <a:cxnSpLocks/>
          </p:cNvCxnSpPr>
          <p:nvPr/>
        </p:nvCxnSpPr>
        <p:spPr>
          <a:xfrm>
            <a:off x="7844750" y="4050103"/>
            <a:ext cx="28979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B135E242-FC5A-4888-9AF9-BB9DD05A18F9}"/>
              </a:ext>
            </a:extLst>
          </p:cNvPr>
          <p:cNvSpPr/>
          <p:nvPr/>
        </p:nvSpPr>
        <p:spPr>
          <a:xfrm>
            <a:off x="4604203" y="4373535"/>
            <a:ext cx="834572" cy="299380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ACF0C41-9B5E-4F5A-B7FC-897B9DC67177}"/>
              </a:ext>
            </a:extLst>
          </p:cNvPr>
          <p:cNvSpPr/>
          <p:nvPr/>
        </p:nvSpPr>
        <p:spPr>
          <a:xfrm>
            <a:off x="5768848" y="3329698"/>
            <a:ext cx="799008" cy="4712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9755918F-B288-45C7-8F30-39FA00E5BD17}"/>
              </a:ext>
            </a:extLst>
          </p:cNvPr>
          <p:cNvSpPr/>
          <p:nvPr/>
        </p:nvSpPr>
        <p:spPr>
          <a:xfrm>
            <a:off x="5768848" y="3329698"/>
            <a:ext cx="799008" cy="4712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CF4DA1A4-1BE8-445C-A980-39CCD5DDAC0B}"/>
              </a:ext>
            </a:extLst>
          </p:cNvPr>
          <p:cNvSpPr/>
          <p:nvPr/>
        </p:nvSpPr>
        <p:spPr>
          <a:xfrm>
            <a:off x="5768847" y="3329697"/>
            <a:ext cx="799008" cy="4712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F4C6D98-08F0-4D9E-9337-919091164ABC}"/>
              </a:ext>
            </a:extLst>
          </p:cNvPr>
          <p:cNvSpPr/>
          <p:nvPr/>
        </p:nvSpPr>
        <p:spPr>
          <a:xfrm>
            <a:off x="5750718" y="4383059"/>
            <a:ext cx="1191739" cy="29938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6721AE3-D1C0-4F68-A864-77FDBB6F802D}"/>
              </a:ext>
            </a:extLst>
          </p:cNvPr>
          <p:cNvSpPr txBox="1"/>
          <p:nvPr/>
        </p:nvSpPr>
        <p:spPr>
          <a:xfrm>
            <a:off x="7433603" y="551045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Φ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00533E-DB59-439E-A81F-D5693D5C5039}"/>
              </a:ext>
            </a:extLst>
          </p:cNvPr>
          <p:cNvSpPr txBox="1"/>
          <p:nvPr/>
        </p:nvSpPr>
        <p:spPr>
          <a:xfrm>
            <a:off x="7412415" y="5214996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PC-Path	   Predictor Entry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708D7C-5B59-492C-94AD-B6C827C7CACC}"/>
              </a:ext>
            </a:extLst>
          </p:cNvPr>
          <p:cNvSpPr txBox="1"/>
          <p:nvPr/>
        </p:nvSpPr>
        <p:spPr>
          <a:xfrm>
            <a:off x="7816513" y="3181220"/>
            <a:ext cx="2926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0xaaaa	PC-1	 </a:t>
            </a:r>
            <a:r>
              <a:rPr lang="el-GR" dirty="0">
                <a:latin typeface="Consolas" panose="020B0609020204030204" pitchFamily="49" charset="0"/>
              </a:rPr>
              <a:t>Φ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A9F814-2FEE-4974-88BE-CC0C6FE6329F}"/>
              </a:ext>
            </a:extLst>
          </p:cNvPr>
          <p:cNvSpPr txBox="1"/>
          <p:nvPr/>
        </p:nvSpPr>
        <p:spPr>
          <a:xfrm>
            <a:off x="7816513" y="3457445"/>
            <a:ext cx="2926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0xbbbb	PC-2	 ...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7B4609-C66C-4568-84A6-7A0E87E892CA}"/>
              </a:ext>
            </a:extLst>
          </p:cNvPr>
          <p:cNvSpPr txBox="1"/>
          <p:nvPr/>
        </p:nvSpPr>
        <p:spPr>
          <a:xfrm>
            <a:off x="7816513" y="3724895"/>
            <a:ext cx="292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0x1000	PC-3	 ...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09519B-CB21-4C27-A38D-71B8DFA40D40}"/>
              </a:ext>
            </a:extLst>
          </p:cNvPr>
          <p:cNvSpPr txBox="1"/>
          <p:nvPr/>
        </p:nvSpPr>
        <p:spPr>
          <a:xfrm>
            <a:off x="4604203" y="4376360"/>
            <a:ext cx="2331346" cy="306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" tIns="18000" rIns="0" bIns="10800" rtlCol="0">
            <a:spAutoFit/>
          </a:bodyPr>
          <a:lstStyle/>
          <a:p>
            <a:r>
              <a:rPr lang="en-US" dirty="0"/>
              <a:t>  0x1000 ⟵ 0xaaaabbbb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0257FE-AF6B-4F9D-BFE2-3DDE8E9AFC3B}"/>
              </a:ext>
            </a:extLst>
          </p:cNvPr>
          <p:cNvSpPr txBox="1"/>
          <p:nvPr/>
        </p:nvSpPr>
        <p:spPr>
          <a:xfrm>
            <a:off x="4496861" y="4713884"/>
            <a:ext cx="1023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50" charset="0"/>
              </a:rPr>
              <a:t>Writeback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978191D-0FA6-4967-9391-44C30C8C551E}"/>
              </a:ext>
            </a:extLst>
          </p:cNvPr>
          <p:cNvSpPr/>
          <p:nvPr/>
        </p:nvSpPr>
        <p:spPr>
          <a:xfrm>
            <a:off x="7412415" y="5214996"/>
            <a:ext cx="4237056" cy="6572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F2F369A-761B-4529-AF89-3B8CA9A6C98B}"/>
              </a:ext>
            </a:extLst>
          </p:cNvPr>
          <p:cNvCxnSpPr>
            <a:cxnSpLocks/>
          </p:cNvCxnSpPr>
          <p:nvPr/>
        </p:nvCxnSpPr>
        <p:spPr>
          <a:xfrm flipV="1">
            <a:off x="7413008" y="5543635"/>
            <a:ext cx="4236463" cy="171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E5089B8-6380-406E-B042-B041F299C3FD}"/>
              </a:ext>
            </a:extLst>
          </p:cNvPr>
          <p:cNvSpPr txBox="1"/>
          <p:nvPr/>
        </p:nvSpPr>
        <p:spPr>
          <a:xfrm>
            <a:off x="7346326" y="4910434"/>
            <a:ext cx="1436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50" charset="0"/>
              </a:rPr>
              <a:t>Predictor Table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332E838-E47E-4F7F-AD56-D42DFCA6D5E1}"/>
              </a:ext>
            </a:extLst>
          </p:cNvPr>
          <p:cNvGrpSpPr/>
          <p:nvPr/>
        </p:nvGrpSpPr>
        <p:grpSpPr>
          <a:xfrm>
            <a:off x="719950" y="2796638"/>
            <a:ext cx="2856519" cy="1885801"/>
            <a:chOff x="719950" y="2219423"/>
            <a:chExt cx="2844526" cy="188580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3E160E4-A84C-4D9E-AA8B-8BCC1A9DC3F5}"/>
                </a:ext>
              </a:extLst>
            </p:cNvPr>
            <p:cNvGrpSpPr/>
            <p:nvPr/>
          </p:nvGrpSpPr>
          <p:grpSpPr>
            <a:xfrm>
              <a:off x="719950" y="2219423"/>
              <a:ext cx="2844526" cy="1885801"/>
              <a:chOff x="719950" y="2219424"/>
              <a:chExt cx="2249812" cy="111760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022CC8D-924F-482C-B86F-968682F063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50" y="2219424"/>
                <a:ext cx="22356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4A73EFD-B711-4C4A-9956-2AC60306E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950" y="2219424"/>
                <a:ext cx="0" cy="111760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9E5D147-43CC-482D-9142-806FEE0A5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9762" y="2219424"/>
                <a:ext cx="0" cy="111760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7AB8A24-DCBF-465E-A240-6CA6FB43B4F2}"/>
                </a:ext>
              </a:extLst>
            </p:cNvPr>
            <p:cNvCxnSpPr>
              <a:cxnSpLocks/>
            </p:cNvCxnSpPr>
            <p:nvPr/>
          </p:nvCxnSpPr>
          <p:spPr>
            <a:xfrm>
              <a:off x="719950" y="2493745"/>
              <a:ext cx="2826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45C3D7C-1DB1-4FB2-A3B3-E57B708D3E9E}"/>
              </a:ext>
            </a:extLst>
          </p:cNvPr>
          <p:cNvSpPr txBox="1"/>
          <p:nvPr/>
        </p:nvSpPr>
        <p:spPr>
          <a:xfrm>
            <a:off x="7830631" y="3942229"/>
            <a:ext cx="292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318CC0-A097-4FF3-BFE6-CBCBA7EB969D}"/>
              </a:ext>
            </a:extLst>
          </p:cNvPr>
          <p:cNvSpPr txBox="1"/>
          <p:nvPr/>
        </p:nvSpPr>
        <p:spPr>
          <a:xfrm>
            <a:off x="8685303" y="5504794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PC-1</a:t>
            </a:r>
            <a:r>
              <a:rPr lang="en-US" dirty="0">
                <a:latin typeface="Consolas" panose="020B0609020204030204" pitchFamily="49" charset="0"/>
              </a:rPr>
              <a:t>,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3B6938C-94BA-4A33-8252-11260BDB97DB}"/>
              </a:ext>
            </a:extLst>
          </p:cNvPr>
          <p:cNvSpPr txBox="1"/>
          <p:nvPr/>
        </p:nvSpPr>
        <p:spPr>
          <a:xfrm>
            <a:off x="9617986" y="5504794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PC-2</a:t>
            </a:r>
            <a:r>
              <a:rPr lang="en-US" dirty="0">
                <a:latin typeface="Consolas" panose="020B0609020204030204" pitchFamily="49" charset="0"/>
              </a:rPr>
              <a:t>,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6D440F8-D184-4802-931A-45875370FE27}"/>
              </a:ext>
            </a:extLst>
          </p:cNvPr>
          <p:cNvSpPr txBox="1"/>
          <p:nvPr/>
        </p:nvSpPr>
        <p:spPr>
          <a:xfrm>
            <a:off x="10557297" y="550386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PC-3</a:t>
            </a:r>
          </a:p>
        </p:txBody>
      </p:sp>
      <p:sp>
        <p:nvSpPr>
          <p:cNvPr id="7" name="SHB desc overlay">
            <a:extLst>
              <a:ext uri="{FF2B5EF4-FFF2-40B4-BE49-F238E27FC236}">
                <a16:creationId xmlns:a16="http://schemas.microsoft.com/office/drawing/2014/main" id="{5526C75B-87F8-4A2B-96D6-9F99A9D7239B}"/>
              </a:ext>
            </a:extLst>
          </p:cNvPr>
          <p:cNvSpPr/>
          <p:nvPr/>
        </p:nvSpPr>
        <p:spPr>
          <a:xfrm>
            <a:off x="7858870" y="2946817"/>
            <a:ext cx="2869746" cy="1379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50" charset="0"/>
              </a:rPr>
              <a:t>Tracks recent store instructions</a:t>
            </a:r>
          </a:p>
        </p:txBody>
      </p:sp>
      <p:sp>
        <p:nvSpPr>
          <p:cNvPr id="79" name="PredTable desc overlay">
            <a:extLst>
              <a:ext uri="{FF2B5EF4-FFF2-40B4-BE49-F238E27FC236}">
                <a16:creationId xmlns:a16="http://schemas.microsoft.com/office/drawing/2014/main" id="{5FC993BD-DC99-4277-B250-A382AC2ECD5C}"/>
              </a:ext>
            </a:extLst>
          </p:cNvPr>
          <p:cNvSpPr/>
          <p:nvPr/>
        </p:nvSpPr>
        <p:spPr>
          <a:xfrm>
            <a:off x="7412415" y="5229310"/>
            <a:ext cx="4237056" cy="641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50" charset="0"/>
              </a:rPr>
              <a:t>Tracks learned relationships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2A7B6C2-C0B8-4EEB-9131-FD1BFF28113F}"/>
              </a:ext>
            </a:extLst>
          </p:cNvPr>
          <p:cNvSpPr/>
          <p:nvPr/>
        </p:nvSpPr>
        <p:spPr>
          <a:xfrm>
            <a:off x="2493267" y="1762124"/>
            <a:ext cx="7116008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Record store instructions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14238C5-D84A-4782-94A8-7019B9EDB22E}"/>
              </a:ext>
            </a:extLst>
          </p:cNvPr>
          <p:cNvSpPr/>
          <p:nvPr/>
        </p:nvSpPr>
        <p:spPr>
          <a:xfrm>
            <a:off x="2493267" y="1758517"/>
            <a:ext cx="7116008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Record store instructions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0735659-415F-4B68-880B-062A81FA99F7}"/>
              </a:ext>
            </a:extLst>
          </p:cNvPr>
          <p:cNvSpPr/>
          <p:nvPr/>
        </p:nvSpPr>
        <p:spPr>
          <a:xfrm>
            <a:off x="2493267" y="1764360"/>
            <a:ext cx="7116008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Find stores to predict data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4D2FF41-ADF0-4B7B-A007-11ACE3219DA3}"/>
              </a:ext>
            </a:extLst>
          </p:cNvPr>
          <p:cNvSpPr/>
          <p:nvPr/>
        </p:nvSpPr>
        <p:spPr>
          <a:xfrm>
            <a:off x="2491182" y="1755407"/>
            <a:ext cx="7116008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Find stores to predict address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FB24EDE-7F90-4704-BC54-972421B37AB5}"/>
              </a:ext>
            </a:extLst>
          </p:cNvPr>
          <p:cNvSpPr/>
          <p:nvPr/>
        </p:nvSpPr>
        <p:spPr>
          <a:xfrm>
            <a:off x="2491182" y="1753627"/>
            <a:ext cx="7116008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Add prediction relationship to the Predictor Table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148A7D5-6B67-4A6E-82C6-6221672D1ED2}"/>
              </a:ext>
            </a:extLst>
          </p:cNvPr>
          <p:cNvGrpSpPr/>
          <p:nvPr/>
        </p:nvGrpSpPr>
        <p:grpSpPr>
          <a:xfrm>
            <a:off x="3628319" y="3634740"/>
            <a:ext cx="1391524" cy="575606"/>
            <a:chOff x="3628319" y="3429000"/>
            <a:chExt cx="1391524" cy="575606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C16095-3F51-4B7A-8DE1-AF05302BCA9A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3520588"/>
              <a:ext cx="1390818" cy="0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4AAAE8D-3172-44F9-BB90-4B06B480E154}"/>
                </a:ext>
              </a:extLst>
            </p:cNvPr>
            <p:cNvCxnSpPr>
              <a:cxnSpLocks/>
            </p:cNvCxnSpPr>
            <p:nvPr/>
          </p:nvCxnSpPr>
          <p:spPr>
            <a:xfrm>
              <a:off x="5019843" y="3519155"/>
              <a:ext cx="0" cy="485451"/>
            </a:xfrm>
            <a:prstGeom prst="line">
              <a:avLst/>
            </a:prstGeom>
            <a:ln w="76200" cap="rnd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24E236E-6919-40B7-8EAA-B71BC2C6B17E}"/>
                </a:ext>
              </a:extLst>
            </p:cNvPr>
            <p:cNvCxnSpPr>
              <a:cxnSpLocks/>
            </p:cNvCxnSpPr>
            <p:nvPr/>
          </p:nvCxnSpPr>
          <p:spPr>
            <a:xfrm>
              <a:off x="3628319" y="3429000"/>
              <a:ext cx="706" cy="215337"/>
            </a:xfrm>
            <a:prstGeom prst="line">
              <a:avLst/>
            </a:prstGeom>
            <a:ln w="7620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39FB7B-2CD2-4AF7-B8F0-84B277AC4775}"/>
              </a:ext>
            </a:extLst>
          </p:cNvPr>
          <p:cNvGrpSpPr/>
          <p:nvPr/>
        </p:nvGrpSpPr>
        <p:grpSpPr>
          <a:xfrm>
            <a:off x="3628319" y="3094867"/>
            <a:ext cx="2683675" cy="1115479"/>
            <a:chOff x="3629025" y="3287086"/>
            <a:chExt cx="2683675" cy="1115479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984FAA5-1C56-488A-8FD0-721FD929B206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3520588"/>
              <a:ext cx="2683675" cy="0"/>
            </a:xfrm>
            <a:prstGeom prst="line">
              <a:avLst/>
            </a:prstGeom>
            <a:ln w="76200" cap="rnd">
              <a:solidFill>
                <a:srgbClr val="FF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4292259-5D59-4394-91D4-A8385F948674}"/>
                </a:ext>
              </a:extLst>
            </p:cNvPr>
            <p:cNvCxnSpPr>
              <a:cxnSpLocks/>
            </p:cNvCxnSpPr>
            <p:nvPr/>
          </p:nvCxnSpPr>
          <p:spPr>
            <a:xfrm>
              <a:off x="6312700" y="3519155"/>
              <a:ext cx="0" cy="883410"/>
            </a:xfrm>
            <a:prstGeom prst="line">
              <a:avLst/>
            </a:prstGeom>
            <a:ln w="76200" cap="rnd">
              <a:solidFill>
                <a:srgbClr val="FFB9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F73504C-4C94-4C6D-9C9D-79522EB808DC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3287086"/>
              <a:ext cx="0" cy="455685"/>
            </a:xfrm>
            <a:prstGeom prst="line">
              <a:avLst/>
            </a:prstGeom>
            <a:ln w="76200" cap="sq">
              <a:solidFill>
                <a:srgbClr val="FF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87DD8AB-A88C-471C-945F-1D025F7C0018}"/>
              </a:ext>
            </a:extLst>
          </p:cNvPr>
          <p:cNvGrpSpPr/>
          <p:nvPr/>
        </p:nvGrpSpPr>
        <p:grpSpPr>
          <a:xfrm rot="5400000">
            <a:off x="7999540" y="4301542"/>
            <a:ext cx="2100175" cy="455685"/>
            <a:chOff x="3615006" y="3287092"/>
            <a:chExt cx="2061013" cy="455685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CCAFC70-A565-43A4-9D47-659E5F7FA2B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52522" y="2497091"/>
              <a:ext cx="0" cy="2046995"/>
            </a:xfrm>
            <a:prstGeom prst="line">
              <a:avLst/>
            </a:prstGeom>
            <a:ln w="101600" cap="flat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14B131E-9B85-411E-B1BA-9B8757182818}"/>
                </a:ext>
              </a:extLst>
            </p:cNvPr>
            <p:cNvCxnSpPr>
              <a:cxnSpLocks/>
            </p:cNvCxnSpPr>
            <p:nvPr/>
          </p:nvCxnSpPr>
          <p:spPr>
            <a:xfrm>
              <a:off x="3615008" y="3287092"/>
              <a:ext cx="0" cy="455685"/>
            </a:xfrm>
            <a:prstGeom prst="line">
              <a:avLst/>
            </a:prstGeom>
            <a:ln w="50800" cap="sq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B0241BA-6A06-4BCA-9101-F698C0180FE2}"/>
              </a:ext>
            </a:extLst>
          </p:cNvPr>
          <p:cNvGrpSpPr/>
          <p:nvPr/>
        </p:nvGrpSpPr>
        <p:grpSpPr>
          <a:xfrm>
            <a:off x="8812716" y="3762250"/>
            <a:ext cx="1212347" cy="1806065"/>
            <a:chOff x="6469109" y="3620292"/>
            <a:chExt cx="1212347" cy="1806065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2F3053E-47AC-4C7A-A35B-0D913815B5BA}"/>
                </a:ext>
              </a:extLst>
            </p:cNvPr>
            <p:cNvCxnSpPr>
              <a:cxnSpLocks/>
            </p:cNvCxnSpPr>
            <p:nvPr/>
          </p:nvCxnSpPr>
          <p:spPr>
            <a:xfrm>
              <a:off x="6696951" y="3631391"/>
              <a:ext cx="984505" cy="1794966"/>
            </a:xfrm>
            <a:prstGeom prst="line">
              <a:avLst/>
            </a:prstGeom>
            <a:ln w="101600" cap="flat">
              <a:solidFill>
                <a:schemeClr val="tx1"/>
              </a:solidFill>
              <a:bevel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25E875D-BC8F-4C2A-9D92-D6FF7833EE7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96952" y="3392449"/>
              <a:ext cx="0" cy="455685"/>
            </a:xfrm>
            <a:prstGeom prst="line">
              <a:avLst/>
            </a:prstGeom>
            <a:ln w="50800" cap="sq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5E3309A-FC73-46A4-9031-D3333BE8A97D}"/>
              </a:ext>
            </a:extLst>
          </p:cNvPr>
          <p:cNvGrpSpPr/>
          <p:nvPr/>
        </p:nvGrpSpPr>
        <p:grpSpPr>
          <a:xfrm>
            <a:off x="8823043" y="4035190"/>
            <a:ext cx="2073322" cy="1508445"/>
            <a:chOff x="6469109" y="3620292"/>
            <a:chExt cx="2073322" cy="1508445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5E58791-FAAA-4273-8C68-BE806AC78FAA}"/>
                </a:ext>
              </a:extLst>
            </p:cNvPr>
            <p:cNvCxnSpPr>
              <a:cxnSpLocks/>
            </p:cNvCxnSpPr>
            <p:nvPr/>
          </p:nvCxnSpPr>
          <p:spPr>
            <a:xfrm>
              <a:off x="6696951" y="3631391"/>
              <a:ext cx="1845480" cy="1497346"/>
            </a:xfrm>
            <a:prstGeom prst="line">
              <a:avLst/>
            </a:prstGeom>
            <a:ln w="101600" cap="flat">
              <a:solidFill>
                <a:schemeClr val="tx1"/>
              </a:solidFill>
              <a:bevel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59B12D8-B8A1-4C2A-8E9F-4983023EE46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96952" y="3392449"/>
              <a:ext cx="0" cy="455685"/>
            </a:xfrm>
            <a:prstGeom prst="line">
              <a:avLst/>
            </a:prstGeom>
            <a:ln w="50800" cap="sq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F5A011F4-59F5-42EB-B3E8-8719B2682192}"/>
              </a:ext>
            </a:extLst>
          </p:cNvPr>
          <p:cNvSpPr txBox="1"/>
          <p:nvPr/>
        </p:nvSpPr>
        <p:spPr>
          <a:xfrm>
            <a:off x="4742949" y="412814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Helvetica" pitchFamily="50" charset="0"/>
              </a:rPr>
              <a:t>addr</a:t>
            </a:r>
            <a:endParaRPr lang="en-US" sz="1400" dirty="0">
              <a:latin typeface="Helvetica" pitchFamily="50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0708B34-2BD9-4351-A0F4-26465164FB32}"/>
              </a:ext>
            </a:extLst>
          </p:cNvPr>
          <p:cNvSpPr txBox="1"/>
          <p:nvPr/>
        </p:nvSpPr>
        <p:spPr>
          <a:xfrm>
            <a:off x="6049186" y="412649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" pitchFamily="50" charset="0"/>
              </a:rPr>
              <a:t>data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25D9856-3AA5-459F-AC09-670E08E46BBC}"/>
              </a:ext>
            </a:extLst>
          </p:cNvPr>
          <p:cNvSpPr/>
          <p:nvPr/>
        </p:nvSpPr>
        <p:spPr>
          <a:xfrm>
            <a:off x="10920202" y="3179538"/>
            <a:ext cx="1152523" cy="555813"/>
          </a:xfrm>
          <a:prstGeom prst="wedgeRoundRectCallout">
            <a:avLst>
              <a:gd name="adj1" fmla="val -57472"/>
              <a:gd name="adj2" fmla="val -19758"/>
              <a:gd name="adj3" fmla="val 16667"/>
            </a:avLst>
          </a:prstGeom>
          <a:solidFill>
            <a:srgbClr val="DAE3F3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5597"/>
                </a:solidFill>
              </a:rPr>
              <a:t>Context of the first store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F01B8D3-CA27-4242-BCAE-BC91CE1B2B9E}"/>
              </a:ext>
            </a:extLst>
          </p:cNvPr>
          <p:cNvGrpSpPr/>
          <p:nvPr/>
        </p:nvGrpSpPr>
        <p:grpSpPr>
          <a:xfrm>
            <a:off x="10902904" y="1777819"/>
            <a:ext cx="1119494" cy="593700"/>
            <a:chOff x="6375373" y="5990816"/>
            <a:chExt cx="1119494" cy="59370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3EBCFE0-F125-4F92-A7B8-1AA4813FACCF}"/>
                </a:ext>
              </a:extLst>
            </p:cNvPr>
            <p:cNvSpPr/>
            <p:nvPr/>
          </p:nvSpPr>
          <p:spPr>
            <a:xfrm>
              <a:off x="7285929" y="6048202"/>
              <a:ext cx="208938" cy="190900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222BC2A-F4AA-47F9-BDB3-8B8E2F8387FE}"/>
                </a:ext>
              </a:extLst>
            </p:cNvPr>
            <p:cNvSpPr/>
            <p:nvPr/>
          </p:nvSpPr>
          <p:spPr>
            <a:xfrm>
              <a:off x="7285928" y="6352343"/>
              <a:ext cx="208938" cy="190900"/>
            </a:xfrm>
            <a:prstGeom prst="rect">
              <a:avLst/>
            </a:prstGeom>
            <a:solidFill>
              <a:srgbClr val="FFB900"/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F0A463D-3F2F-45F5-8D90-F222F05961E4}"/>
                </a:ext>
              </a:extLst>
            </p:cNvPr>
            <p:cNvSpPr txBox="1"/>
            <p:nvPr/>
          </p:nvSpPr>
          <p:spPr>
            <a:xfrm>
              <a:off x="6375373" y="5990816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50" charset="0"/>
                </a:rPr>
                <a:t>Address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82F41BE-9035-44B8-907C-0C24E65BD811}"/>
                </a:ext>
              </a:extLst>
            </p:cNvPr>
            <p:cNvSpPr txBox="1"/>
            <p:nvPr/>
          </p:nvSpPr>
          <p:spPr>
            <a:xfrm>
              <a:off x="6668723" y="627673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50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5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3" grpId="0" animBg="1"/>
      <p:bldP spid="72" grpId="0" animBg="1"/>
      <p:bldP spid="71" grpId="0" animBg="1"/>
      <p:bldP spid="51" grpId="0" animBg="1"/>
      <p:bldP spid="49" grpId="0" uiExpand="1" animBg="1"/>
      <p:bldP spid="47" grpId="0" animBg="1"/>
      <p:bldP spid="44" grpId="0" animBg="1"/>
      <p:bldP spid="41" grpId="0" animBg="1"/>
      <p:bldP spid="19" grpId="0" uiExpand="1" build="p"/>
      <p:bldP spid="19" grpId="1" uiExpand="1" build="allAtOnce"/>
      <p:bldP spid="20" grpId="0" uiExpand="1" build="p"/>
      <p:bldP spid="21" grpId="0"/>
      <p:bldP spid="22" grpId="0" uiExpand="1"/>
      <p:bldP spid="56" grpId="0" animBg="1"/>
      <p:bldP spid="38" grpId="0" uiExpand="1" animBg="1"/>
      <p:bldP spid="38" grpId="1" uiExpand="1" animBg="1"/>
      <p:bldP spid="39" grpId="0" uiExpand="1" animBg="1"/>
      <p:bldP spid="39" grpId="1" uiExpand="1" animBg="1"/>
      <p:bldP spid="40" grpId="0" uiExpand="1" animBg="1"/>
      <p:bldP spid="40" grpId="1" uiExpand="1" animBg="1"/>
      <p:bldP spid="54" grpId="0" animBg="1"/>
      <p:bldP spid="45" grpId="0" build="p"/>
      <p:bldP spid="46" grpId="0"/>
      <p:bldP spid="48" grpId="0" uiExpand="1"/>
      <p:bldP spid="50" grpId="0" uiExpand="1"/>
      <p:bldP spid="52" grpId="0" uiExpand="1"/>
      <p:bldP spid="53" grpId="0" uiExpand="1" build="p" animBg="1"/>
      <p:bldP spid="55" grpId="0"/>
      <p:bldP spid="57" grpId="0" animBg="1"/>
      <p:bldP spid="60" grpId="0"/>
      <p:bldP spid="70" grpId="0" uiExpand="1"/>
      <p:bldP spid="74" grpId="0"/>
      <p:bldP spid="75" grpId="0" build="allAtOnce"/>
      <p:bldP spid="76" grpId="0" build="allAtOnce"/>
      <p:bldP spid="7" grpId="0" animBg="1"/>
      <p:bldP spid="7" grpId="1" animBg="1"/>
      <p:bldP spid="79" grpId="0" animBg="1"/>
      <p:bldP spid="79" grpId="1" animBg="1"/>
      <p:bldP spid="69" grpId="0" animBg="1"/>
      <p:bldP spid="80" grpId="0" animBg="1"/>
      <p:bldP spid="81" grpId="0" animBg="1"/>
      <p:bldP spid="82" grpId="0" animBg="1"/>
      <p:bldP spid="83" grpId="0" animBg="1"/>
      <p:bldP spid="117" grpId="0"/>
      <p:bldP spid="118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A4B6-8834-41E3-A6A8-0078745B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19E2D-AAF5-455A-9CBB-2FD456EB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A1F27-E897-460E-82D1-30BA29164646}"/>
              </a:ext>
            </a:extLst>
          </p:cNvPr>
          <p:cNvSpPr txBox="1"/>
          <p:nvPr/>
        </p:nvSpPr>
        <p:spPr>
          <a:xfrm>
            <a:off x="854642" y="492252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1: Learner</a:t>
            </a:r>
          </a:p>
        </p:txBody>
      </p:sp>
      <p:pic>
        <p:nvPicPr>
          <p:cNvPr id="20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9D068F44-F968-4206-AD98-99EB7BBAC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82" y="2904014"/>
            <a:ext cx="1828800" cy="1828800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798D73-A5B5-455E-8CD4-E1979FD6A60E}"/>
              </a:ext>
            </a:extLst>
          </p:cNvPr>
          <p:cNvGrpSpPr/>
          <p:nvPr/>
        </p:nvGrpSpPr>
        <p:grpSpPr>
          <a:xfrm>
            <a:off x="4112598" y="3096284"/>
            <a:ext cx="3422379" cy="2349456"/>
            <a:chOff x="4112598" y="3096284"/>
            <a:chExt cx="3422379" cy="23494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AAD806-AE58-4D97-BD65-7F34AF29CEEF}"/>
                </a:ext>
              </a:extLst>
            </p:cNvPr>
            <p:cNvSpPr txBox="1"/>
            <p:nvPr/>
          </p:nvSpPr>
          <p:spPr>
            <a:xfrm>
              <a:off x="4608897" y="4922520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2: Predictor</a:t>
              </a: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C0CF3C92-A905-4FDB-A374-9BD6DF425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41357" y="3096284"/>
              <a:ext cx="1661160" cy="1661160"/>
            </a:xfrm>
            <a:prstGeom prst="rect">
              <a:avLst/>
            </a:prstGeom>
          </p:spPr>
        </p:pic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0EA4599B-DAEA-45E7-A35F-8DDE113AC55B}"/>
                </a:ext>
              </a:extLst>
            </p:cNvPr>
            <p:cNvSpPr/>
            <p:nvPr/>
          </p:nvSpPr>
          <p:spPr>
            <a:xfrm>
              <a:off x="4112598" y="3674134"/>
              <a:ext cx="579120" cy="505459"/>
            </a:xfrm>
            <a:prstGeom prst="rightArrow">
              <a:avLst/>
            </a:prstGeom>
            <a:solidFill>
              <a:srgbClr val="546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A6457-60B3-48AC-B20D-C69B1A4CCA96}"/>
              </a:ext>
            </a:extLst>
          </p:cNvPr>
          <p:cNvGrpSpPr/>
          <p:nvPr/>
        </p:nvGrpSpPr>
        <p:grpSpPr>
          <a:xfrm>
            <a:off x="7894000" y="3473269"/>
            <a:ext cx="3352721" cy="1972471"/>
            <a:chOff x="7894000" y="3473269"/>
            <a:chExt cx="3352721" cy="19724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8B7B6C-5037-4A97-8264-FB8518658754}"/>
                </a:ext>
              </a:extLst>
            </p:cNvPr>
            <p:cNvSpPr txBox="1"/>
            <p:nvPr/>
          </p:nvSpPr>
          <p:spPr>
            <a:xfrm>
              <a:off x="8320641" y="4922520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3. Validator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58BEA76-1280-4058-A47F-787EDB1F946C}"/>
                </a:ext>
              </a:extLst>
            </p:cNvPr>
            <p:cNvGrpSpPr/>
            <p:nvPr/>
          </p:nvGrpSpPr>
          <p:grpSpPr>
            <a:xfrm>
              <a:off x="9361649" y="3473269"/>
              <a:ext cx="1111358" cy="1100501"/>
              <a:chOff x="8081888" y="3709322"/>
              <a:chExt cx="1111358" cy="110050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7905AC9-A206-4072-B686-031B4D8F1A2D}"/>
                  </a:ext>
                </a:extLst>
              </p:cNvPr>
              <p:cNvGrpSpPr/>
              <p:nvPr/>
            </p:nvGrpSpPr>
            <p:grpSpPr>
              <a:xfrm>
                <a:off x="8081888" y="3709322"/>
                <a:ext cx="708660" cy="666830"/>
                <a:chOff x="4435253" y="3292180"/>
                <a:chExt cx="727911" cy="66683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6650E22-5324-42C6-9B50-96CBDD67D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7285" y="329218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45FF4B0-F094-49A2-B75B-0D43568E8E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1270" y="3430543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052ABBCF-B0E1-4B00-BF95-5DDEAE6A09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1269" y="355888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947EB0D8-5092-4B06-BB20-D37E615E8F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1269" y="369231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5F23971-1B6E-45D9-B527-807973D7CB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5254" y="3830673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8073329-586F-441A-B9F1-0A20E3919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5253" y="395901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8" name="Picture 47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FED32143-123E-4E4B-9A08-19B0AF1C5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300" y="4112877"/>
                <a:ext cx="696946" cy="696946"/>
              </a:xfrm>
              <a:prstGeom prst="rect">
                <a:avLst/>
              </a:prstGeom>
            </p:spPr>
          </p:pic>
        </p:grp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89F4969F-2D2B-461B-87E3-7C44CB621BAF}"/>
                </a:ext>
              </a:extLst>
            </p:cNvPr>
            <p:cNvSpPr/>
            <p:nvPr/>
          </p:nvSpPr>
          <p:spPr>
            <a:xfrm>
              <a:off x="7894000" y="3620669"/>
              <a:ext cx="579120" cy="505459"/>
            </a:xfrm>
            <a:prstGeom prst="rightArrow">
              <a:avLst/>
            </a:prstGeom>
            <a:solidFill>
              <a:srgbClr val="546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8E14F-B64C-49B9-97FD-D858E61368D7}"/>
              </a:ext>
            </a:extLst>
          </p:cNvPr>
          <p:cNvSpPr/>
          <p:nvPr/>
        </p:nvSpPr>
        <p:spPr>
          <a:xfrm>
            <a:off x="429705" y="2769078"/>
            <a:ext cx="3679482" cy="340788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190BCF-290B-4335-A9B1-51211818314E}"/>
              </a:ext>
            </a:extLst>
          </p:cNvPr>
          <p:cNvSpPr/>
          <p:nvPr/>
        </p:nvSpPr>
        <p:spPr>
          <a:xfrm>
            <a:off x="7838551" y="2904014"/>
            <a:ext cx="3679482" cy="340788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7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72B2EBA-248C-471A-9F25-717EC7C0B50B}"/>
              </a:ext>
            </a:extLst>
          </p:cNvPr>
          <p:cNvSpPr/>
          <p:nvPr/>
        </p:nvSpPr>
        <p:spPr>
          <a:xfrm>
            <a:off x="732163" y="3659068"/>
            <a:ext cx="2855833" cy="37743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6B1904-79FD-49ED-9FCF-4BCC7FC3F32C}"/>
              </a:ext>
            </a:extLst>
          </p:cNvPr>
          <p:cNvSpPr txBox="1"/>
          <p:nvPr/>
        </p:nvSpPr>
        <p:spPr>
          <a:xfrm>
            <a:off x="5178556" y="2807049"/>
            <a:ext cx="889218" cy="3497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US">
              <a:highlight>
                <a:srgbClr val="FFB900"/>
              </a:highlight>
              <a:latin typeface="Consolas" panose="020B0609020204030204" pitchFamily="49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EE3B59-65C2-45B2-97A1-CDE33D0A084B}"/>
              </a:ext>
            </a:extLst>
          </p:cNvPr>
          <p:cNvSpPr/>
          <p:nvPr/>
        </p:nvSpPr>
        <p:spPr>
          <a:xfrm>
            <a:off x="721064" y="4489861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9F0EC4-836D-4EC2-9000-3E0C98C4F4C2}"/>
              </a:ext>
            </a:extLst>
          </p:cNvPr>
          <p:cNvSpPr/>
          <p:nvPr/>
        </p:nvSpPr>
        <p:spPr>
          <a:xfrm>
            <a:off x="717324" y="5006508"/>
            <a:ext cx="2855833" cy="257997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75B61E-7B9E-4C76-B1C6-507776100061}"/>
              </a:ext>
            </a:extLst>
          </p:cNvPr>
          <p:cNvSpPr txBox="1"/>
          <p:nvPr/>
        </p:nvSpPr>
        <p:spPr>
          <a:xfrm>
            <a:off x="7816513" y="3122165"/>
            <a:ext cx="2926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0xaaaa	PC-1	 </a:t>
            </a:r>
            <a:r>
              <a:rPr lang="el-GR" dirty="0">
                <a:latin typeface="Consolas" panose="020B0609020204030204" pitchFamily="49" charset="0"/>
              </a:rPr>
              <a:t>Φ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02D5D8-FD78-4495-BDA6-EB37E5035E65}"/>
              </a:ext>
            </a:extLst>
          </p:cNvPr>
          <p:cNvSpPr txBox="1"/>
          <p:nvPr/>
        </p:nvSpPr>
        <p:spPr>
          <a:xfrm>
            <a:off x="9597665" y="605028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0xcccc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78A5EA9-97C6-492F-9E42-53EE90D89A22}"/>
              </a:ext>
            </a:extLst>
          </p:cNvPr>
          <p:cNvSpPr/>
          <p:nvPr/>
        </p:nvSpPr>
        <p:spPr>
          <a:xfrm>
            <a:off x="731938" y="3980157"/>
            <a:ext cx="2855833" cy="25799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609186-69D1-4522-8765-5B1C9B28942B}"/>
              </a:ext>
            </a:extLst>
          </p:cNvPr>
          <p:cNvSpPr txBox="1"/>
          <p:nvPr/>
        </p:nvSpPr>
        <p:spPr>
          <a:xfrm>
            <a:off x="7816513" y="3398390"/>
            <a:ext cx="2926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0xbbbb	PC-2	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+mn-ea"/>
                <a:cs typeface="+mn-cs"/>
              </a:rPr>
              <a:t>...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D5D2852-9ABD-45A9-B18C-5B627C97AA18}"/>
              </a:ext>
            </a:extLst>
          </p:cNvPr>
          <p:cNvSpPr/>
          <p:nvPr/>
        </p:nvSpPr>
        <p:spPr>
          <a:xfrm>
            <a:off x="10648406" y="4998145"/>
            <a:ext cx="1001065" cy="311471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652976-D27A-4CCB-9A79-E7A117D6A5A2}"/>
              </a:ext>
            </a:extLst>
          </p:cNvPr>
          <p:cNvSpPr txBox="1"/>
          <p:nvPr/>
        </p:nvSpPr>
        <p:spPr>
          <a:xfrm>
            <a:off x="7816513" y="3665840"/>
            <a:ext cx="2926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0x1000	PC-3	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+mn-ea"/>
                <a:cs typeface="+mn-cs"/>
              </a:rPr>
              <a:t>...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...	...	 ...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B639B-22D7-4DC8-96C6-AEA367C3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Walkthrough - Predictor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D4CBDF-8E95-4FFE-98B4-A25238EEE8FB}"/>
              </a:ext>
            </a:extLst>
          </p:cNvPr>
          <p:cNvSpPr/>
          <p:nvPr/>
        </p:nvSpPr>
        <p:spPr>
          <a:xfrm>
            <a:off x="724854" y="4748681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4F2D52A-7D02-40AE-84B5-8B549D6B7891}"/>
              </a:ext>
            </a:extLst>
          </p:cNvPr>
          <p:cNvSpPr/>
          <p:nvPr/>
        </p:nvSpPr>
        <p:spPr>
          <a:xfrm>
            <a:off x="8677897" y="4998146"/>
            <a:ext cx="979859" cy="311471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4F8B4-9C18-4D9C-B561-EBEC0224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26</a:t>
            </a:fld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0C37C96-496F-4E00-914E-4C4E8DD446F1}"/>
              </a:ext>
            </a:extLst>
          </p:cNvPr>
          <p:cNvSpPr/>
          <p:nvPr/>
        </p:nvSpPr>
        <p:spPr>
          <a:xfrm>
            <a:off x="9660803" y="5003908"/>
            <a:ext cx="979859" cy="311471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731B534-92FF-44C9-BE9B-A275936E82E6}"/>
              </a:ext>
            </a:extLst>
          </p:cNvPr>
          <p:cNvSpPr/>
          <p:nvPr/>
        </p:nvSpPr>
        <p:spPr>
          <a:xfrm>
            <a:off x="7269655" y="2820833"/>
            <a:ext cx="3679482" cy="155520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584F0-CBF2-4659-98D9-10E9B02617BA}"/>
              </a:ext>
            </a:extLst>
          </p:cNvPr>
          <p:cNvSpPr txBox="1"/>
          <p:nvPr/>
        </p:nvSpPr>
        <p:spPr>
          <a:xfrm>
            <a:off x="7816513" y="2851146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onsolas" panose="020B0609020204030204" pitchFamily="49" charset="0"/>
              </a:rPr>
              <a:t>Data	PC      PC-Path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ABF74-A37E-4135-A0A2-0AE7B0351042}"/>
              </a:ext>
            </a:extLst>
          </p:cNvPr>
          <p:cNvSpPr txBox="1"/>
          <p:nvPr/>
        </p:nvSpPr>
        <p:spPr>
          <a:xfrm>
            <a:off x="624700" y="2338367"/>
            <a:ext cx="1512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Execution Trace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0BE7C-CBAF-41E8-8253-3B9AEFAB0975}"/>
              </a:ext>
            </a:extLst>
          </p:cNvPr>
          <p:cNvSpPr txBox="1"/>
          <p:nvPr/>
        </p:nvSpPr>
        <p:spPr>
          <a:xfrm>
            <a:off x="7753891" y="2583696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50" charset="0"/>
              </a:rPr>
              <a:t>Store History Buffer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30B0-FD74-4D1E-B60C-FBDC9B44F637}"/>
              </a:ext>
            </a:extLst>
          </p:cNvPr>
          <p:cNvGrpSpPr/>
          <p:nvPr/>
        </p:nvGrpSpPr>
        <p:grpSpPr>
          <a:xfrm>
            <a:off x="7844750" y="2873448"/>
            <a:ext cx="2897982" cy="1117600"/>
            <a:chOff x="7844750" y="2355288"/>
            <a:chExt cx="2897982" cy="11176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B2B6E9-1735-4B19-978D-D5F939344794}"/>
                </a:ext>
              </a:extLst>
            </p:cNvPr>
            <p:cNvCxnSpPr>
              <a:cxnSpLocks/>
            </p:cNvCxnSpPr>
            <p:nvPr/>
          </p:nvCxnSpPr>
          <p:spPr>
            <a:xfrm>
              <a:off x="7844751" y="2355288"/>
              <a:ext cx="2897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4927ADE-0B09-4CA1-A757-72E301AF372B}"/>
                </a:ext>
              </a:extLst>
            </p:cNvPr>
            <p:cNvCxnSpPr>
              <a:cxnSpLocks/>
            </p:cNvCxnSpPr>
            <p:nvPr/>
          </p:nvCxnSpPr>
          <p:spPr>
            <a:xfrm>
              <a:off x="7844751" y="2355288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9527C0-64AD-4D11-A3AF-8A16A9934BAC}"/>
                </a:ext>
              </a:extLst>
            </p:cNvPr>
            <p:cNvCxnSpPr>
              <a:cxnSpLocks/>
            </p:cNvCxnSpPr>
            <p:nvPr/>
          </p:nvCxnSpPr>
          <p:spPr>
            <a:xfrm>
              <a:off x="10742732" y="2355288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A049D8-85BE-4ADE-ACA6-141B2AC6C930}"/>
                </a:ext>
              </a:extLst>
            </p:cNvPr>
            <p:cNvCxnSpPr>
              <a:cxnSpLocks/>
            </p:cNvCxnSpPr>
            <p:nvPr/>
          </p:nvCxnSpPr>
          <p:spPr>
            <a:xfrm>
              <a:off x="7844750" y="2650563"/>
              <a:ext cx="2897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BF30B9-AC2C-423F-8610-009C56F21607}"/>
              </a:ext>
            </a:extLst>
          </p:cNvPr>
          <p:cNvCxnSpPr>
            <a:cxnSpLocks/>
          </p:cNvCxnSpPr>
          <p:nvPr/>
        </p:nvCxnSpPr>
        <p:spPr>
          <a:xfrm>
            <a:off x="7844750" y="3451298"/>
            <a:ext cx="28979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633C67-BFDD-4584-89E9-28EC51934449}"/>
              </a:ext>
            </a:extLst>
          </p:cNvPr>
          <p:cNvCxnSpPr>
            <a:cxnSpLocks/>
          </p:cNvCxnSpPr>
          <p:nvPr/>
        </p:nvCxnSpPr>
        <p:spPr>
          <a:xfrm>
            <a:off x="7862735" y="3724348"/>
            <a:ext cx="28979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502131C-E8C8-4BE0-9D9E-EB916250D2D5}"/>
              </a:ext>
            </a:extLst>
          </p:cNvPr>
          <p:cNvSpPr txBox="1"/>
          <p:nvPr/>
        </p:nvSpPr>
        <p:spPr>
          <a:xfrm>
            <a:off x="7412415" y="4946053"/>
            <a:ext cx="42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nsolas" panose="020B0609020204030204" pitchFamily="49" charset="0"/>
              </a:rPr>
              <a:t>Φ</a:t>
            </a:r>
            <a:r>
              <a:rPr lang="en-IN" dirty="0">
                <a:latin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</a:rPr>
              <a:t>   PC-2,   PC-1,   PC-3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0C073E-0249-4AD9-AC92-89F279409274}"/>
              </a:ext>
            </a:extLst>
          </p:cNvPr>
          <p:cNvSpPr txBox="1"/>
          <p:nvPr/>
        </p:nvSpPr>
        <p:spPr>
          <a:xfrm>
            <a:off x="7412415" y="4658101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onsolas" panose="020B0609020204030204" pitchFamily="49" charset="0"/>
              </a:rPr>
              <a:t>PC-Path	   Predictor Entry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1AEBFD-7C89-456F-82D6-8F06CD8B5EFB}"/>
              </a:ext>
            </a:extLst>
          </p:cNvPr>
          <p:cNvCxnSpPr>
            <a:cxnSpLocks/>
          </p:cNvCxnSpPr>
          <p:nvPr/>
        </p:nvCxnSpPr>
        <p:spPr>
          <a:xfrm>
            <a:off x="7844750" y="3991048"/>
            <a:ext cx="28979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FC490B26-0C57-4319-B672-A9D709159F84}"/>
              </a:ext>
            </a:extLst>
          </p:cNvPr>
          <p:cNvSpPr/>
          <p:nvPr/>
        </p:nvSpPr>
        <p:spPr>
          <a:xfrm>
            <a:off x="728374" y="2934460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AD492B4-8505-4931-B36E-3F9B3A99633F}"/>
              </a:ext>
            </a:extLst>
          </p:cNvPr>
          <p:cNvSpPr/>
          <p:nvPr/>
        </p:nvSpPr>
        <p:spPr>
          <a:xfrm>
            <a:off x="724634" y="3451107"/>
            <a:ext cx="2855833" cy="257997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8CC9C4A-0213-4EF5-8472-592698244B64}"/>
              </a:ext>
            </a:extLst>
          </p:cNvPr>
          <p:cNvSpPr/>
          <p:nvPr/>
        </p:nvSpPr>
        <p:spPr>
          <a:xfrm>
            <a:off x="732164" y="3193280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632019-9AAD-4B29-8BA4-8A6565D7406D}"/>
              </a:ext>
            </a:extLst>
          </p:cNvPr>
          <p:cNvSpPr/>
          <p:nvPr/>
        </p:nvSpPr>
        <p:spPr>
          <a:xfrm>
            <a:off x="7412415" y="4658101"/>
            <a:ext cx="4237056" cy="6572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B37CC5-7A71-4F77-9898-D164EBC8966B}"/>
              </a:ext>
            </a:extLst>
          </p:cNvPr>
          <p:cNvCxnSpPr>
            <a:cxnSpLocks/>
          </p:cNvCxnSpPr>
          <p:nvPr/>
        </p:nvCxnSpPr>
        <p:spPr>
          <a:xfrm flipV="1">
            <a:off x="7413008" y="4986740"/>
            <a:ext cx="4236463" cy="171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FE0C51E-CC2E-4205-89E0-911A37236C1B}"/>
              </a:ext>
            </a:extLst>
          </p:cNvPr>
          <p:cNvSpPr txBox="1"/>
          <p:nvPr/>
        </p:nvSpPr>
        <p:spPr>
          <a:xfrm>
            <a:off x="7308226" y="4353539"/>
            <a:ext cx="1436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50" charset="0"/>
              </a:rPr>
              <a:t>Predictor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9B503-9CF3-40D1-8432-3BDABBC6BB25}"/>
              </a:ext>
            </a:extLst>
          </p:cNvPr>
          <p:cNvSpPr txBox="1"/>
          <p:nvPr/>
        </p:nvSpPr>
        <p:spPr>
          <a:xfrm>
            <a:off x="719950" y="2621386"/>
            <a:ext cx="3044423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PC     </a:t>
            </a:r>
            <a:r>
              <a:rPr lang="en-US" b="1" dirty="0" err="1">
                <a:latin typeface="Consolas" panose="020B0609020204030204" pitchFamily="49" charset="0"/>
              </a:rPr>
              <a:t>Addr</a:t>
            </a:r>
            <a:r>
              <a:rPr lang="en-US" b="1" dirty="0">
                <a:latin typeface="Consolas" panose="020B0609020204030204" pitchFamily="49" charset="0"/>
              </a:rPr>
              <a:t>  Data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PC-1	A1	0xaaaa</a:t>
            </a:r>
            <a:r>
              <a:rPr lang="en-US" dirty="0">
                <a:solidFill>
                  <a:srgbClr val="FFB9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PC-2	A2	0xbbbb</a:t>
            </a:r>
            <a:r>
              <a:rPr lang="en-US" dirty="0">
                <a:solidFill>
                  <a:srgbClr val="FFC0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B4C7E7"/>
                </a:highlight>
                <a:latin typeface="Consolas" panose="020B0609020204030204" pitchFamily="49" charset="0"/>
              </a:rPr>
              <a:t>PC-3	A3	0x1000</a:t>
            </a:r>
            <a:r>
              <a:rPr lang="en-US" dirty="0">
                <a:solidFill>
                  <a:srgbClr val="B4C7E7"/>
                </a:solidFill>
                <a:highlight>
                  <a:srgbClr val="B4C7E7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PC-4	0x1000	0xbbbb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PC-5	0x1008	0xaaaa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b="1" dirty="0">
                <a:latin typeface="Consolas" panose="020B0609020204030204" pitchFamily="49" charset="0"/>
              </a:rPr>
              <a:t>writeback pc-4,5</a:t>
            </a:r>
            <a:r>
              <a:rPr lang="en-US" dirty="0">
                <a:latin typeface="Consolas" panose="020B0609020204030204" pitchFamily="49" charset="0"/>
              </a:rPr>
              <a:t>	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nsolas" panose="020B0609020204030204" pitchFamily="49" charset="0"/>
              </a:rPr>
              <a:t>PC-1	A4 	0xcccc</a:t>
            </a:r>
            <a:endParaRPr lang="en-US" dirty="0">
              <a:solidFill>
                <a:srgbClr val="FFB900"/>
              </a:solidFill>
              <a:latin typeface="Consolas" panose="020B0609020204030204" pitchFamily="49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latin typeface="Consolas" panose="020B0609020204030204" pitchFamily="49" charset="0"/>
              </a:rPr>
              <a:t>PC-2	A5	0xdddd</a:t>
            </a:r>
            <a:endParaRPr lang="en-US" dirty="0">
              <a:solidFill>
                <a:srgbClr val="FFB900"/>
              </a:solidFill>
              <a:latin typeface="Consolas" panose="020B0609020204030204" pitchFamily="49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latin typeface="Consolas" panose="020B0609020204030204" pitchFamily="49" charset="0"/>
              </a:rPr>
              <a:t>PC-3	A6	0x2000</a:t>
            </a:r>
            <a:r>
              <a:rPr lang="en-US" dirty="0">
                <a:solidFill>
                  <a:srgbClr val="B4C7E7"/>
                </a:solidFill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b="1" dirty="0">
                <a:latin typeface="Consolas" panose="020B0609020204030204" pitchFamily="49" charset="0"/>
              </a:rPr>
              <a:t>	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4EC8E-2B8E-4F6A-8A0C-F5626C60A922}"/>
              </a:ext>
            </a:extLst>
          </p:cNvPr>
          <p:cNvSpPr/>
          <p:nvPr/>
        </p:nvSpPr>
        <p:spPr>
          <a:xfrm>
            <a:off x="222295" y="2935808"/>
            <a:ext cx="3679482" cy="155520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1FA70C-DE12-4CD4-A88E-0F2D5932A4C4}"/>
              </a:ext>
            </a:extLst>
          </p:cNvPr>
          <p:cNvSpPr/>
          <p:nvPr/>
        </p:nvSpPr>
        <p:spPr>
          <a:xfrm>
            <a:off x="396932" y="4478739"/>
            <a:ext cx="3679482" cy="28709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FDD163-693B-404A-9033-D54017F65D70}"/>
              </a:ext>
            </a:extLst>
          </p:cNvPr>
          <p:cNvCxnSpPr>
            <a:cxnSpLocks/>
          </p:cNvCxnSpPr>
          <p:nvPr/>
        </p:nvCxnSpPr>
        <p:spPr>
          <a:xfrm>
            <a:off x="719950" y="2920465"/>
            <a:ext cx="28642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AFE02C78-BBD3-4281-B48F-B51E1B09B73A}"/>
              </a:ext>
            </a:extLst>
          </p:cNvPr>
          <p:cNvSpPr/>
          <p:nvPr/>
        </p:nvSpPr>
        <p:spPr>
          <a:xfrm>
            <a:off x="478525" y="4747857"/>
            <a:ext cx="3679482" cy="26380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714972-830D-438D-88F9-BB99DF890BA2}"/>
              </a:ext>
            </a:extLst>
          </p:cNvPr>
          <p:cNvGrpSpPr/>
          <p:nvPr/>
        </p:nvGrpSpPr>
        <p:grpSpPr>
          <a:xfrm>
            <a:off x="719951" y="2646143"/>
            <a:ext cx="2866088" cy="3457477"/>
            <a:chOff x="719950" y="2219424"/>
            <a:chExt cx="2897981" cy="11176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4C817B-1DD3-4BD3-8ECB-D3ADE48C53FD}"/>
                </a:ext>
              </a:extLst>
            </p:cNvPr>
            <p:cNvCxnSpPr>
              <a:cxnSpLocks/>
            </p:cNvCxnSpPr>
            <p:nvPr/>
          </p:nvCxnSpPr>
          <p:spPr>
            <a:xfrm>
              <a:off x="719950" y="2219424"/>
              <a:ext cx="2897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2AFF44F-4C48-4140-97DF-B333DC4A3D04}"/>
                </a:ext>
              </a:extLst>
            </p:cNvPr>
            <p:cNvCxnSpPr>
              <a:cxnSpLocks/>
            </p:cNvCxnSpPr>
            <p:nvPr/>
          </p:nvCxnSpPr>
          <p:spPr>
            <a:xfrm>
              <a:off x="719950" y="2219424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EE5CDAF-32CE-428D-952D-D72D77CB8E5F}"/>
                </a:ext>
              </a:extLst>
            </p:cNvPr>
            <p:cNvCxnSpPr>
              <a:cxnSpLocks/>
            </p:cNvCxnSpPr>
            <p:nvPr/>
          </p:nvCxnSpPr>
          <p:spPr>
            <a:xfrm>
              <a:off x="3617931" y="2219424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B832EC9-91A5-430A-9A21-725FD6B92733}"/>
              </a:ext>
            </a:extLst>
          </p:cNvPr>
          <p:cNvSpPr txBox="1"/>
          <p:nvPr/>
        </p:nvSpPr>
        <p:spPr>
          <a:xfrm>
            <a:off x="5089041" y="2499272"/>
            <a:ext cx="889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PC-Path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C0F775-C02E-448E-9056-C73BEF137C38}"/>
              </a:ext>
            </a:extLst>
          </p:cNvPr>
          <p:cNvSpPr txBox="1"/>
          <p:nvPr/>
        </p:nvSpPr>
        <p:spPr>
          <a:xfrm>
            <a:off x="5178556" y="2809474"/>
            <a:ext cx="889218" cy="3497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l-GR" dirty="0">
                <a:latin typeface="Consolas" panose="020B0609020204030204" pitchFamily="49" charset="0"/>
              </a:rPr>
              <a:t>Φ</a:t>
            </a:r>
            <a:endParaRPr lang="en-US" dirty="0">
              <a:highlight>
                <a:srgbClr val="FFB900"/>
              </a:highlight>
              <a:latin typeface="Consolas" panose="020B0609020204030204" pitchFamily="49" charset="0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A06E4388-F727-4A64-8843-7EDA1D25ADE0}"/>
              </a:ext>
            </a:extLst>
          </p:cNvPr>
          <p:cNvSpPr/>
          <p:nvPr/>
        </p:nvSpPr>
        <p:spPr>
          <a:xfrm>
            <a:off x="5525106" y="5003908"/>
            <a:ext cx="799008" cy="4712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499998-1A49-49E4-9F03-C1BD6CE5F387}"/>
              </a:ext>
            </a:extLst>
          </p:cNvPr>
          <p:cNvSpPr txBox="1"/>
          <p:nvPr/>
        </p:nvSpPr>
        <p:spPr>
          <a:xfrm>
            <a:off x="4859115" y="4651781"/>
            <a:ext cx="1864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Prediction Triggered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72666C-6687-4F08-B84B-150A6AE91D0A}"/>
              </a:ext>
            </a:extLst>
          </p:cNvPr>
          <p:cNvSpPr/>
          <p:nvPr/>
        </p:nvSpPr>
        <p:spPr>
          <a:xfrm>
            <a:off x="7412415" y="5762335"/>
            <a:ext cx="3109533" cy="6572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55FD01-9082-4AF9-844E-A4B2D1E37690}"/>
              </a:ext>
            </a:extLst>
          </p:cNvPr>
          <p:cNvSpPr txBox="1"/>
          <p:nvPr/>
        </p:nvSpPr>
        <p:spPr>
          <a:xfrm>
            <a:off x="7314735" y="545777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Helvetica" pitchFamily="50" charset="0"/>
              </a:rPr>
              <a:t>Prediction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FC11989-FEF4-4FC0-BF81-75ADAF8DBD9E}"/>
              </a:ext>
            </a:extLst>
          </p:cNvPr>
          <p:cNvCxnSpPr>
            <a:cxnSpLocks/>
            <a:endCxn id="54" idx="3"/>
          </p:cNvCxnSpPr>
          <p:nvPr/>
        </p:nvCxnSpPr>
        <p:spPr>
          <a:xfrm flipV="1">
            <a:off x="7413008" y="6090974"/>
            <a:ext cx="3108940" cy="8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9176E84-DB29-403D-BD79-744FE805AF0D}"/>
              </a:ext>
            </a:extLst>
          </p:cNvPr>
          <p:cNvSpPr txBox="1"/>
          <p:nvPr/>
        </p:nvSpPr>
        <p:spPr>
          <a:xfrm>
            <a:off x="7425889" y="5750194"/>
            <a:ext cx="3904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Address  Data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571EEE-9BCF-4817-BD33-B743A53CEC56}"/>
              </a:ext>
            </a:extLst>
          </p:cNvPr>
          <p:cNvSpPr txBox="1"/>
          <p:nvPr/>
        </p:nvSpPr>
        <p:spPr>
          <a:xfrm>
            <a:off x="8555848" y="605028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9000"/>
                </a:solidFill>
                <a:latin typeface="Consolas" panose="020B0609020204030204" pitchFamily="49" charset="0"/>
              </a:rPr>
              <a:t>0xdddd</a:t>
            </a:r>
            <a:r>
              <a:rPr lang="en-US" dirty="0">
                <a:latin typeface="Consolas" panose="020B0609020204030204" pitchFamily="49" charset="0"/>
              </a:rPr>
              <a:t>,</a:t>
            </a:r>
            <a:endParaRPr lang="en-US" dirty="0">
              <a:solidFill>
                <a:srgbClr val="BF9000"/>
              </a:solidFill>
              <a:latin typeface="Consolas" panose="020B0609020204030204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39170D-22F0-4261-B85E-52186890C4AE}"/>
              </a:ext>
            </a:extLst>
          </p:cNvPr>
          <p:cNvSpPr txBox="1"/>
          <p:nvPr/>
        </p:nvSpPr>
        <p:spPr>
          <a:xfrm>
            <a:off x="7425889" y="604935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0x2000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806DDAF-2C0F-4FDA-9512-4001149480B5}"/>
              </a:ext>
            </a:extLst>
          </p:cNvPr>
          <p:cNvSpPr/>
          <p:nvPr/>
        </p:nvSpPr>
        <p:spPr>
          <a:xfrm>
            <a:off x="3466390" y="1738731"/>
            <a:ext cx="5609580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Wait for the trigger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C33B931-8DF9-4FA2-99E3-D5305AD2A9CD}"/>
              </a:ext>
            </a:extLst>
          </p:cNvPr>
          <p:cNvSpPr/>
          <p:nvPr/>
        </p:nvSpPr>
        <p:spPr>
          <a:xfrm>
            <a:off x="3465220" y="1740204"/>
            <a:ext cx="5609580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PC-1’s context matches (PC-Path)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376339DD-48D6-4F08-A340-862047C74774}"/>
              </a:ext>
            </a:extLst>
          </p:cNvPr>
          <p:cNvSpPr/>
          <p:nvPr/>
        </p:nvSpPr>
        <p:spPr>
          <a:xfrm>
            <a:off x="3462537" y="1733747"/>
            <a:ext cx="5609580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Prediction starts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B91FD15-3CC6-46C9-B7A2-0DC6BDE8EE74}"/>
              </a:ext>
            </a:extLst>
          </p:cNvPr>
          <p:cNvSpPr/>
          <p:nvPr/>
        </p:nvSpPr>
        <p:spPr>
          <a:xfrm>
            <a:off x="3465220" y="1740173"/>
            <a:ext cx="5609580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Wait for stores to contribute to the prediction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6D22A4C-DD5C-43BE-853A-ED3AE48419D7}"/>
              </a:ext>
            </a:extLst>
          </p:cNvPr>
          <p:cNvSpPr/>
          <p:nvPr/>
        </p:nvSpPr>
        <p:spPr>
          <a:xfrm>
            <a:off x="3463275" y="1740076"/>
            <a:ext cx="5609580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Send prediction for validation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C8E5BBE-D714-4420-B17A-1B071528F40E}"/>
              </a:ext>
            </a:extLst>
          </p:cNvPr>
          <p:cNvGrpSpPr/>
          <p:nvPr/>
        </p:nvGrpSpPr>
        <p:grpSpPr>
          <a:xfrm>
            <a:off x="3593874" y="3740922"/>
            <a:ext cx="1667155" cy="886125"/>
            <a:chOff x="3405777" y="3735326"/>
            <a:chExt cx="1667155" cy="886125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0EE6B93-2B4C-42C5-B499-25088839957A}"/>
                </a:ext>
              </a:extLst>
            </p:cNvPr>
            <p:cNvSpPr txBox="1"/>
            <p:nvPr/>
          </p:nvSpPr>
          <p:spPr>
            <a:xfrm>
              <a:off x="3997518" y="3735326"/>
              <a:ext cx="1075414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/>
                <a:t>⊕</a:t>
              </a:r>
              <a:endParaRPr lang="en-US" sz="4400" dirty="0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D2B3F6E-680A-44C9-93DA-ADAC1316F26F}"/>
                </a:ext>
              </a:extLst>
            </p:cNvPr>
            <p:cNvCxnSpPr>
              <a:cxnSpLocks/>
            </p:cNvCxnSpPr>
            <p:nvPr/>
          </p:nvCxnSpPr>
          <p:spPr>
            <a:xfrm>
              <a:off x="4185179" y="3836929"/>
              <a:ext cx="174889" cy="140494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C473BDA-829A-45D4-B51F-BE10FE319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041" y="4308593"/>
              <a:ext cx="251085" cy="300007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BA96344-0C87-491B-9F17-0BAC7A688074}"/>
                </a:ext>
              </a:extLst>
            </p:cNvPr>
            <p:cNvCxnSpPr>
              <a:cxnSpLocks/>
            </p:cNvCxnSpPr>
            <p:nvPr/>
          </p:nvCxnSpPr>
          <p:spPr>
            <a:xfrm>
              <a:off x="3405777" y="4140201"/>
              <a:ext cx="9233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D15CC6C-AA4C-499D-9837-4E843EF99AE8}"/>
                </a:ext>
              </a:extLst>
            </p:cNvPr>
            <p:cNvCxnSpPr>
              <a:cxnSpLocks/>
            </p:cNvCxnSpPr>
            <p:nvPr/>
          </p:nvCxnSpPr>
          <p:spPr>
            <a:xfrm>
              <a:off x="3405777" y="4621451"/>
              <a:ext cx="7292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42EADE7-7D6C-4767-A902-5F3B9EF78C1E}"/>
                </a:ext>
              </a:extLst>
            </p:cNvPr>
            <p:cNvCxnSpPr>
              <a:cxnSpLocks/>
            </p:cNvCxnSpPr>
            <p:nvPr/>
          </p:nvCxnSpPr>
          <p:spPr>
            <a:xfrm>
              <a:off x="3405777" y="3836929"/>
              <a:ext cx="7858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D307DF-C958-4725-A459-A39DF2286DBE}"/>
              </a:ext>
            </a:extLst>
          </p:cNvPr>
          <p:cNvGrpSpPr/>
          <p:nvPr/>
        </p:nvGrpSpPr>
        <p:grpSpPr>
          <a:xfrm>
            <a:off x="4964471" y="3185160"/>
            <a:ext cx="674329" cy="968584"/>
            <a:chOff x="4964471" y="3040380"/>
            <a:chExt cx="674329" cy="968584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9B6148F-A609-4F64-B888-1E61CE54FF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6419" y="3040380"/>
              <a:ext cx="2381" cy="965359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ECD078B-E614-4675-A093-E36D1E1746A3}"/>
                </a:ext>
              </a:extLst>
            </p:cNvPr>
            <p:cNvCxnSpPr>
              <a:cxnSpLocks/>
            </p:cNvCxnSpPr>
            <p:nvPr/>
          </p:nvCxnSpPr>
          <p:spPr>
            <a:xfrm>
              <a:off x="4964471" y="4008964"/>
              <a:ext cx="6738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8A7A366-3F88-4D3F-82C7-6A55A386D4EB}"/>
              </a:ext>
            </a:extLst>
          </p:cNvPr>
          <p:cNvSpPr/>
          <p:nvPr/>
        </p:nvSpPr>
        <p:spPr>
          <a:xfrm>
            <a:off x="3593568" y="4617720"/>
            <a:ext cx="6556272" cy="1485900"/>
          </a:xfrm>
          <a:custGeom>
            <a:avLst/>
            <a:gdLst>
              <a:gd name="connsiteX0" fmla="*/ 0 w 6370320"/>
              <a:gd name="connsiteY0" fmla="*/ 0 h 1485900"/>
              <a:gd name="connsiteX1" fmla="*/ 5265420 w 6370320"/>
              <a:gd name="connsiteY1" fmla="*/ 327660 h 1485900"/>
              <a:gd name="connsiteX2" fmla="*/ 6370320 w 6370320"/>
              <a:gd name="connsiteY2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0320" h="1485900">
                <a:moveTo>
                  <a:pt x="0" y="0"/>
                </a:moveTo>
                <a:cubicBezTo>
                  <a:pt x="2101850" y="40005"/>
                  <a:pt x="4203700" y="80010"/>
                  <a:pt x="5265420" y="327660"/>
                </a:cubicBezTo>
                <a:cubicBezTo>
                  <a:pt x="6327140" y="575310"/>
                  <a:pt x="6348730" y="1030605"/>
                  <a:pt x="6370320" y="1485900"/>
                </a:cubicBezTo>
              </a:path>
            </a:pathLst>
          </a:custGeom>
          <a:noFill/>
          <a:ln w="53975">
            <a:solidFill>
              <a:srgbClr val="FF99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333C99F9-9C61-4551-AA57-E68D7EB4BAC9}"/>
              </a:ext>
            </a:extLst>
          </p:cNvPr>
          <p:cNvSpPr/>
          <p:nvPr/>
        </p:nvSpPr>
        <p:spPr>
          <a:xfrm>
            <a:off x="3595185" y="4902061"/>
            <a:ext cx="5479615" cy="1205083"/>
          </a:xfrm>
          <a:custGeom>
            <a:avLst/>
            <a:gdLst>
              <a:gd name="connsiteX0" fmla="*/ 0 w 6370320"/>
              <a:gd name="connsiteY0" fmla="*/ 0 h 1485900"/>
              <a:gd name="connsiteX1" fmla="*/ 5265420 w 6370320"/>
              <a:gd name="connsiteY1" fmla="*/ 327660 h 1485900"/>
              <a:gd name="connsiteX2" fmla="*/ 6370320 w 6370320"/>
              <a:gd name="connsiteY2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0320" h="1485900">
                <a:moveTo>
                  <a:pt x="0" y="0"/>
                </a:moveTo>
                <a:cubicBezTo>
                  <a:pt x="2101850" y="40005"/>
                  <a:pt x="4203700" y="80010"/>
                  <a:pt x="5265420" y="327660"/>
                </a:cubicBezTo>
                <a:cubicBezTo>
                  <a:pt x="6327140" y="575310"/>
                  <a:pt x="6348730" y="1030605"/>
                  <a:pt x="6370320" y="1485900"/>
                </a:cubicBezTo>
              </a:path>
            </a:pathLst>
          </a:custGeom>
          <a:noFill/>
          <a:ln w="53975">
            <a:solidFill>
              <a:srgbClr val="FF99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9A0355-A9D5-43C4-BB45-34ABC559D633}"/>
              </a:ext>
            </a:extLst>
          </p:cNvPr>
          <p:cNvSpPr/>
          <p:nvPr/>
        </p:nvSpPr>
        <p:spPr>
          <a:xfrm>
            <a:off x="3566515" y="5144676"/>
            <a:ext cx="4322938" cy="961369"/>
          </a:xfrm>
          <a:custGeom>
            <a:avLst/>
            <a:gdLst>
              <a:gd name="connsiteX0" fmla="*/ 0 w 6370320"/>
              <a:gd name="connsiteY0" fmla="*/ 0 h 1485900"/>
              <a:gd name="connsiteX1" fmla="*/ 5265420 w 6370320"/>
              <a:gd name="connsiteY1" fmla="*/ 327660 h 1485900"/>
              <a:gd name="connsiteX2" fmla="*/ 6370320 w 6370320"/>
              <a:gd name="connsiteY2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0320" h="1485900">
                <a:moveTo>
                  <a:pt x="0" y="0"/>
                </a:moveTo>
                <a:cubicBezTo>
                  <a:pt x="2101850" y="40005"/>
                  <a:pt x="4203700" y="80010"/>
                  <a:pt x="5265420" y="327660"/>
                </a:cubicBezTo>
                <a:cubicBezTo>
                  <a:pt x="6327140" y="575310"/>
                  <a:pt x="6348730" y="1030605"/>
                  <a:pt x="6370320" y="1485900"/>
                </a:cubicBezTo>
              </a:path>
            </a:pathLst>
          </a:custGeom>
          <a:noFill/>
          <a:ln w="53975">
            <a:solidFill>
              <a:srgbClr val="4472C4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8454C3B7-8DF3-404A-B337-E8DB0D7AA804}"/>
              </a:ext>
            </a:extLst>
          </p:cNvPr>
          <p:cNvSpPr/>
          <p:nvPr/>
        </p:nvSpPr>
        <p:spPr>
          <a:xfrm>
            <a:off x="3722698" y="4938493"/>
            <a:ext cx="1422794" cy="555813"/>
          </a:xfrm>
          <a:prstGeom prst="wedgeRoundRectCallout">
            <a:avLst>
              <a:gd name="adj1" fmla="val 21471"/>
              <a:gd name="adj2" fmla="val -94891"/>
              <a:gd name="adj3" fmla="val 16667"/>
            </a:avLst>
          </a:prstGeom>
          <a:solidFill>
            <a:srgbClr val="DAE3F3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F5597"/>
                </a:solidFill>
              </a:rPr>
              <a:t>Calculate PC-1’s PC Path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726A52F-23D4-4CAD-A0E4-CC2F51055FDA}"/>
              </a:ext>
            </a:extLst>
          </p:cNvPr>
          <p:cNvGrpSpPr/>
          <p:nvPr/>
        </p:nvGrpSpPr>
        <p:grpSpPr>
          <a:xfrm>
            <a:off x="10902904" y="1777819"/>
            <a:ext cx="1119494" cy="593700"/>
            <a:chOff x="6375373" y="5990816"/>
            <a:chExt cx="1119494" cy="5937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941271D-2AAC-4014-8711-5E433035616C}"/>
                </a:ext>
              </a:extLst>
            </p:cNvPr>
            <p:cNvSpPr/>
            <p:nvPr/>
          </p:nvSpPr>
          <p:spPr>
            <a:xfrm>
              <a:off x="7285929" y="6048202"/>
              <a:ext cx="208938" cy="190900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00647EF-074E-40B1-A9B6-FB759C510212}"/>
                </a:ext>
              </a:extLst>
            </p:cNvPr>
            <p:cNvSpPr/>
            <p:nvPr/>
          </p:nvSpPr>
          <p:spPr>
            <a:xfrm>
              <a:off x="7285928" y="6352343"/>
              <a:ext cx="208938" cy="190900"/>
            </a:xfrm>
            <a:prstGeom prst="rect">
              <a:avLst/>
            </a:prstGeom>
            <a:solidFill>
              <a:srgbClr val="FFB900"/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0C3AEFD-7CCF-418A-A45B-85B07CE9C73E}"/>
                </a:ext>
              </a:extLst>
            </p:cNvPr>
            <p:cNvSpPr txBox="1"/>
            <p:nvPr/>
          </p:nvSpPr>
          <p:spPr>
            <a:xfrm>
              <a:off x="6375373" y="5990816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50" charset="0"/>
                </a:rPr>
                <a:t>Address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0D9C1A4-5BA5-4C41-B25C-7AE146402BF0}"/>
                </a:ext>
              </a:extLst>
            </p:cNvPr>
            <p:cNvSpPr txBox="1"/>
            <p:nvPr/>
          </p:nvSpPr>
          <p:spPr>
            <a:xfrm>
              <a:off x="6668723" y="627673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50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7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8" grpId="0" build="p"/>
      <p:bldP spid="65" grpId="0" animBg="1"/>
      <p:bldP spid="49" grpId="0" animBg="1"/>
      <p:bldP spid="62" grpId="0" animBg="1"/>
      <p:bldP spid="62" grpId="1" animBg="1"/>
      <p:bldP spid="61" grpId="0" animBg="1"/>
      <p:bldP spid="61" grpId="1" animBg="1"/>
      <p:bldP spid="8" grpId="0" uiExpand="1" build="p"/>
      <p:bldP spid="63" grpId="0" animBg="1"/>
      <p:bldP spid="64" grpId="0" animBg="1"/>
      <p:bldP spid="47" grpId="0" animBg="1"/>
      <p:bldP spid="52" grpId="0" uiExpand="1" animBg="1"/>
      <p:bldP spid="52" grpId="1" uiExpand="1" animBg="1"/>
      <p:bldP spid="53" grpId="0"/>
      <p:bldP spid="53" grpId="1"/>
      <p:bldP spid="54" grpId="0" animBg="1"/>
      <p:bldP spid="55" grpId="0"/>
      <p:bldP spid="57" grpId="0"/>
      <p:bldP spid="59" grpId="0" build="p"/>
      <p:bldP spid="60" grpId="0" build="p"/>
      <p:bldP spid="74" grpId="0" animBg="1"/>
      <p:bldP spid="75" grpId="0" animBg="1"/>
      <p:bldP spid="79" grpId="0" animBg="1"/>
      <p:bldP spid="76" grpId="0" animBg="1"/>
      <p:bldP spid="78" grpId="0" animBg="1"/>
      <p:bldP spid="35" grpId="0" animBg="1"/>
      <p:bldP spid="35" grpId="1" animBg="1"/>
      <p:bldP spid="88" grpId="0" animBg="1"/>
      <p:bldP spid="88" grpId="1" animBg="1"/>
      <p:bldP spid="89" grpId="0" animBg="1"/>
      <p:bldP spid="89" grpId="1" animBg="1"/>
      <p:bldP spid="77" grpId="0" animBg="1"/>
      <p:bldP spid="7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A4B6-8834-41E3-A6A8-0078745B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19E2D-AAF5-455A-9CBB-2FD456EB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A1F27-E897-460E-82D1-30BA29164646}"/>
              </a:ext>
            </a:extLst>
          </p:cNvPr>
          <p:cNvSpPr txBox="1"/>
          <p:nvPr/>
        </p:nvSpPr>
        <p:spPr>
          <a:xfrm>
            <a:off x="854642" y="492252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1: Learner</a:t>
            </a:r>
          </a:p>
        </p:txBody>
      </p:sp>
      <p:pic>
        <p:nvPicPr>
          <p:cNvPr id="20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9D068F44-F968-4206-AD98-99EB7BBAC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82" y="2904014"/>
            <a:ext cx="1828800" cy="1828800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798D73-A5B5-455E-8CD4-E1979FD6A60E}"/>
              </a:ext>
            </a:extLst>
          </p:cNvPr>
          <p:cNvGrpSpPr/>
          <p:nvPr/>
        </p:nvGrpSpPr>
        <p:grpSpPr>
          <a:xfrm>
            <a:off x="4112598" y="3096284"/>
            <a:ext cx="3422379" cy="2349456"/>
            <a:chOff x="4112598" y="3096284"/>
            <a:chExt cx="3422379" cy="23494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AAD806-AE58-4D97-BD65-7F34AF29CEEF}"/>
                </a:ext>
              </a:extLst>
            </p:cNvPr>
            <p:cNvSpPr txBox="1"/>
            <p:nvPr/>
          </p:nvSpPr>
          <p:spPr>
            <a:xfrm>
              <a:off x="4608897" y="4922520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2: Predictor</a:t>
              </a: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C0CF3C92-A905-4FDB-A374-9BD6DF425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41357" y="3096284"/>
              <a:ext cx="1661160" cy="1661160"/>
            </a:xfrm>
            <a:prstGeom prst="rect">
              <a:avLst/>
            </a:prstGeom>
          </p:spPr>
        </p:pic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0EA4599B-DAEA-45E7-A35F-8DDE113AC55B}"/>
                </a:ext>
              </a:extLst>
            </p:cNvPr>
            <p:cNvSpPr/>
            <p:nvPr/>
          </p:nvSpPr>
          <p:spPr>
            <a:xfrm>
              <a:off x="4112598" y="3674134"/>
              <a:ext cx="579120" cy="505459"/>
            </a:xfrm>
            <a:prstGeom prst="rightArrow">
              <a:avLst/>
            </a:prstGeom>
            <a:solidFill>
              <a:srgbClr val="546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A6457-60B3-48AC-B20D-C69B1A4CCA96}"/>
              </a:ext>
            </a:extLst>
          </p:cNvPr>
          <p:cNvGrpSpPr/>
          <p:nvPr/>
        </p:nvGrpSpPr>
        <p:grpSpPr>
          <a:xfrm>
            <a:off x="7894000" y="3473269"/>
            <a:ext cx="3352721" cy="1972471"/>
            <a:chOff x="7894000" y="3473269"/>
            <a:chExt cx="3352721" cy="19724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8B7B6C-5037-4A97-8264-FB8518658754}"/>
                </a:ext>
              </a:extLst>
            </p:cNvPr>
            <p:cNvSpPr txBox="1"/>
            <p:nvPr/>
          </p:nvSpPr>
          <p:spPr>
            <a:xfrm>
              <a:off x="8320641" y="4922520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3. Validator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58BEA76-1280-4058-A47F-787EDB1F946C}"/>
                </a:ext>
              </a:extLst>
            </p:cNvPr>
            <p:cNvGrpSpPr/>
            <p:nvPr/>
          </p:nvGrpSpPr>
          <p:grpSpPr>
            <a:xfrm>
              <a:off x="9361649" y="3473269"/>
              <a:ext cx="1111358" cy="1100501"/>
              <a:chOff x="8081888" y="3709322"/>
              <a:chExt cx="1111358" cy="110050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7905AC9-A206-4072-B686-031B4D8F1A2D}"/>
                  </a:ext>
                </a:extLst>
              </p:cNvPr>
              <p:cNvGrpSpPr/>
              <p:nvPr/>
            </p:nvGrpSpPr>
            <p:grpSpPr>
              <a:xfrm>
                <a:off x="8081888" y="3709322"/>
                <a:ext cx="708660" cy="666830"/>
                <a:chOff x="4435253" y="3292180"/>
                <a:chExt cx="727911" cy="66683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6650E22-5324-42C6-9B50-96CBDD67D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7285" y="329218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45FF4B0-F094-49A2-B75B-0D43568E8E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1270" y="3430543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052ABBCF-B0E1-4B00-BF95-5DDEAE6A09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1269" y="355888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947EB0D8-5092-4B06-BB20-D37E615E8F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1269" y="369231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5F23971-1B6E-45D9-B527-807973D7CB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5254" y="3830673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8073329-586F-441A-B9F1-0A20E3919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5253" y="3959010"/>
                  <a:ext cx="715879" cy="0"/>
                </a:xfrm>
                <a:prstGeom prst="line">
                  <a:avLst/>
                </a:prstGeom>
                <a:ln w="76200">
                  <a:solidFill>
                    <a:srgbClr val="5464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8" name="Picture 47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FED32143-123E-4E4B-9A08-19B0AF1C5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300" y="4112877"/>
                <a:ext cx="696946" cy="696946"/>
              </a:xfrm>
              <a:prstGeom prst="rect">
                <a:avLst/>
              </a:prstGeom>
            </p:spPr>
          </p:pic>
        </p:grp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89F4969F-2D2B-461B-87E3-7C44CB621BAF}"/>
                </a:ext>
              </a:extLst>
            </p:cNvPr>
            <p:cNvSpPr/>
            <p:nvPr/>
          </p:nvSpPr>
          <p:spPr>
            <a:xfrm>
              <a:off x="7894000" y="3620669"/>
              <a:ext cx="579120" cy="505459"/>
            </a:xfrm>
            <a:prstGeom prst="rightArrow">
              <a:avLst/>
            </a:prstGeom>
            <a:solidFill>
              <a:srgbClr val="546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8E14F-B64C-49B9-97FD-D858E61368D7}"/>
              </a:ext>
            </a:extLst>
          </p:cNvPr>
          <p:cNvSpPr/>
          <p:nvPr/>
        </p:nvSpPr>
        <p:spPr>
          <a:xfrm>
            <a:off x="429704" y="2769078"/>
            <a:ext cx="7405435" cy="340788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9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3587ED8C-D6F9-470D-85EE-BFA4E9E696AD}"/>
              </a:ext>
            </a:extLst>
          </p:cNvPr>
          <p:cNvSpPr/>
          <p:nvPr/>
        </p:nvSpPr>
        <p:spPr>
          <a:xfrm>
            <a:off x="731124" y="5106110"/>
            <a:ext cx="2855833" cy="37743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FFA29B-7B46-412D-B579-64B71E73710E}"/>
              </a:ext>
            </a:extLst>
          </p:cNvPr>
          <p:cNvSpPr/>
          <p:nvPr/>
        </p:nvSpPr>
        <p:spPr>
          <a:xfrm>
            <a:off x="730899" y="5427199"/>
            <a:ext cx="2855833" cy="25799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0042D43-3D4E-45FF-8114-C384BE3F7C0B}"/>
              </a:ext>
            </a:extLst>
          </p:cNvPr>
          <p:cNvSpPr/>
          <p:nvPr/>
        </p:nvSpPr>
        <p:spPr>
          <a:xfrm>
            <a:off x="727335" y="4381502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166B14A-3842-4581-A501-F5DB965CF7DB}"/>
              </a:ext>
            </a:extLst>
          </p:cNvPr>
          <p:cNvSpPr/>
          <p:nvPr/>
        </p:nvSpPr>
        <p:spPr>
          <a:xfrm>
            <a:off x="723595" y="4898149"/>
            <a:ext cx="2855833" cy="257997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40F75A-30FD-41DD-9021-CF3538905C97}"/>
              </a:ext>
            </a:extLst>
          </p:cNvPr>
          <p:cNvSpPr/>
          <p:nvPr/>
        </p:nvSpPr>
        <p:spPr>
          <a:xfrm>
            <a:off x="731125" y="4640322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B45B4C-50A1-4D59-AA1F-BA78089A7A5A}"/>
              </a:ext>
            </a:extLst>
          </p:cNvPr>
          <p:cNvSpPr/>
          <p:nvPr/>
        </p:nvSpPr>
        <p:spPr>
          <a:xfrm>
            <a:off x="732163" y="3534418"/>
            <a:ext cx="2855833" cy="37743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C574F0-8E1F-498B-852E-718F71A41D1C}"/>
              </a:ext>
            </a:extLst>
          </p:cNvPr>
          <p:cNvSpPr/>
          <p:nvPr/>
        </p:nvSpPr>
        <p:spPr>
          <a:xfrm>
            <a:off x="731938" y="3855507"/>
            <a:ext cx="2855833" cy="25799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606DC8A-8B11-4BF2-B1A3-C3765439E4CA}"/>
              </a:ext>
            </a:extLst>
          </p:cNvPr>
          <p:cNvSpPr/>
          <p:nvPr/>
        </p:nvSpPr>
        <p:spPr>
          <a:xfrm>
            <a:off x="728374" y="2809810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43E01C-330F-4D2B-A876-200B245CD13D}"/>
              </a:ext>
            </a:extLst>
          </p:cNvPr>
          <p:cNvSpPr/>
          <p:nvPr/>
        </p:nvSpPr>
        <p:spPr>
          <a:xfrm>
            <a:off x="724634" y="3326457"/>
            <a:ext cx="2855833" cy="257997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CB8A9BE-6547-4191-8547-6CC4015B88CA}"/>
              </a:ext>
            </a:extLst>
          </p:cNvPr>
          <p:cNvSpPr/>
          <p:nvPr/>
        </p:nvSpPr>
        <p:spPr>
          <a:xfrm>
            <a:off x="732164" y="3068630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F1267-755F-4A78-ACA3-CB313ABE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Validator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48ED-20C1-4110-9BBB-BF16B554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3F030-5629-402C-B72B-6BBA11AA7342}"/>
              </a:ext>
            </a:extLst>
          </p:cNvPr>
          <p:cNvSpPr txBox="1"/>
          <p:nvPr/>
        </p:nvSpPr>
        <p:spPr>
          <a:xfrm>
            <a:off x="719950" y="2493116"/>
            <a:ext cx="3044423" cy="380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PC     </a:t>
            </a:r>
            <a:r>
              <a:rPr lang="en-US" b="1" dirty="0" err="1">
                <a:latin typeface="Consolas" panose="020B0609020204030204" pitchFamily="49" charset="0"/>
              </a:rPr>
              <a:t>Addr</a:t>
            </a:r>
            <a:r>
              <a:rPr lang="en-US" b="1" dirty="0">
                <a:latin typeface="Consolas" panose="020B0609020204030204" pitchFamily="49" charset="0"/>
              </a:rPr>
              <a:t>  Data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PC-1	A1	0xaaaa</a:t>
            </a:r>
            <a:r>
              <a:rPr lang="en-US" dirty="0">
                <a:solidFill>
                  <a:srgbClr val="FFB9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PC-2	A2	0xbbbb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B4C7E7"/>
                </a:highlight>
                <a:latin typeface="Consolas" panose="020B0609020204030204" pitchFamily="49" charset="0"/>
              </a:rPr>
              <a:t>PC-3	A3	0x1000</a:t>
            </a:r>
            <a:r>
              <a:rPr lang="en-US" dirty="0">
                <a:solidFill>
                  <a:srgbClr val="B4C7E7"/>
                </a:solidFill>
                <a:highlight>
                  <a:srgbClr val="B4C7E7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PC-4	0x1040	0xbbbb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PC-5	0x1048	0xaaaa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b="1" dirty="0">
                <a:latin typeface="Consolas" panose="020B0609020204030204" pitchFamily="49" charset="0"/>
              </a:rPr>
              <a:t>writeback pc-4,5</a:t>
            </a:r>
            <a:r>
              <a:rPr lang="en-US" dirty="0">
                <a:latin typeface="Consolas" panose="020B0609020204030204" pitchFamily="49" charset="0"/>
              </a:rPr>
              <a:t>	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PC-1	A4 	0xcccc</a:t>
            </a:r>
            <a:r>
              <a:rPr lang="en-US" dirty="0">
                <a:solidFill>
                  <a:srgbClr val="FFB9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PC-2	A5	0xdddd</a:t>
            </a:r>
            <a:r>
              <a:rPr lang="en-US" dirty="0">
                <a:solidFill>
                  <a:srgbClr val="FFB9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B4C7E7"/>
                </a:highlight>
                <a:latin typeface="Consolas" panose="020B0609020204030204" pitchFamily="49" charset="0"/>
              </a:rPr>
              <a:t>PC-3	A6	0x2000</a:t>
            </a:r>
            <a:r>
              <a:rPr lang="en-US" dirty="0">
                <a:solidFill>
                  <a:srgbClr val="B4C7E7"/>
                </a:solidFill>
                <a:highlight>
                  <a:srgbClr val="B4C7E7"/>
                </a:highlight>
                <a:latin typeface="Consolas" panose="020B0609020204030204" pitchFamily="49" charset="0"/>
              </a:rPr>
              <a:t>. 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PC-4	0x1080 0xdddd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PC-5	0x1088 0xcccc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b="1" dirty="0">
                <a:latin typeface="Consolas" panose="020B0609020204030204" pitchFamily="49" charset="0"/>
              </a:rPr>
              <a:t>writeback pc-9,10	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7AF4B-DAF7-45F0-A90D-165B0BC2C7B8}"/>
              </a:ext>
            </a:extLst>
          </p:cNvPr>
          <p:cNvSpPr txBox="1"/>
          <p:nvPr/>
        </p:nvSpPr>
        <p:spPr>
          <a:xfrm>
            <a:off x="608825" y="2210097"/>
            <a:ext cx="1512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Execution Trace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44DAEF-4783-4DEB-AD8C-298876082DF9}"/>
              </a:ext>
            </a:extLst>
          </p:cNvPr>
          <p:cNvSpPr txBox="1"/>
          <p:nvPr/>
        </p:nvSpPr>
        <p:spPr>
          <a:xfrm>
            <a:off x="4468416" y="3693864"/>
            <a:ext cx="2808684" cy="306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" tIns="18000" rIns="0" bIns="10800" rtlCol="0">
            <a:spAutoFit/>
          </a:bodyPr>
          <a:lstStyle/>
          <a:p>
            <a:r>
              <a:rPr lang="en-US" dirty="0">
                <a:highlight>
                  <a:srgbClr val="B4C7E7"/>
                </a:highlight>
                <a:latin typeface="Consolas" panose="020B0609020204030204" pitchFamily="49" charset="0"/>
              </a:rPr>
              <a:t> 0x2000 </a:t>
            </a:r>
            <a:r>
              <a:rPr lang="en-US" dirty="0">
                <a:latin typeface="Consolas" panose="020B0609020204030204" pitchFamily="49" charset="0"/>
              </a:rPr>
              <a:t> ⟵ </a:t>
            </a: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0xccccdddd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CEEF54-3F0D-4903-B9A7-EE9ADD739C8E}"/>
              </a:ext>
            </a:extLst>
          </p:cNvPr>
          <p:cNvSpPr txBox="1"/>
          <p:nvPr/>
        </p:nvSpPr>
        <p:spPr>
          <a:xfrm>
            <a:off x="4373216" y="3999944"/>
            <a:ext cx="1023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50" charset="0"/>
              </a:rPr>
              <a:t>Writeback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240307-E620-4CB6-B65A-1727C908DFED}"/>
              </a:ext>
            </a:extLst>
          </p:cNvPr>
          <p:cNvSpPr txBox="1"/>
          <p:nvPr/>
        </p:nvSpPr>
        <p:spPr>
          <a:xfrm>
            <a:off x="5700010" y="4773405"/>
            <a:ext cx="51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0x1080  	</a:t>
            </a:r>
            <a:r>
              <a:rPr lang="en-US" dirty="0" err="1">
                <a:latin typeface="Consolas" panose="020B0609020204030204" pitchFamily="49" charset="0"/>
              </a:rPr>
              <a:t>cccc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dddd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106208-ADEA-4783-A520-FE3626FA9510}"/>
              </a:ext>
            </a:extLst>
          </p:cNvPr>
          <p:cNvSpPr txBox="1"/>
          <p:nvPr/>
        </p:nvSpPr>
        <p:spPr>
          <a:xfrm>
            <a:off x="5695302" y="4462895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PM </a:t>
            </a:r>
            <a:r>
              <a:rPr lang="en-US" b="1" dirty="0" err="1">
                <a:latin typeface="Consolas" panose="020B0609020204030204" pitchFamily="49" charset="0"/>
              </a:rPr>
              <a:t>Addr</a:t>
            </a:r>
            <a:r>
              <a:rPr lang="en-US" b="1" dirty="0">
                <a:latin typeface="Consolas" panose="020B0609020204030204" pitchFamily="49" charset="0"/>
              </a:rPr>
              <a:t>		Prediction Data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7CC505-8C23-40A1-B218-D5BBFB59670B}"/>
              </a:ext>
            </a:extLst>
          </p:cNvPr>
          <p:cNvSpPr/>
          <p:nvPr/>
        </p:nvSpPr>
        <p:spPr>
          <a:xfrm>
            <a:off x="605651" y="2773815"/>
            <a:ext cx="3679482" cy="292448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95BBE3-109C-49BE-B491-AD8D4100B41A}"/>
              </a:ext>
            </a:extLst>
          </p:cNvPr>
          <p:cNvCxnSpPr>
            <a:cxnSpLocks/>
          </p:cNvCxnSpPr>
          <p:nvPr/>
        </p:nvCxnSpPr>
        <p:spPr>
          <a:xfrm>
            <a:off x="719950" y="2792195"/>
            <a:ext cx="28678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85DA58-91C8-462E-AB88-500208276DD9}"/>
              </a:ext>
            </a:extLst>
          </p:cNvPr>
          <p:cNvGrpSpPr/>
          <p:nvPr/>
        </p:nvGrpSpPr>
        <p:grpSpPr>
          <a:xfrm>
            <a:off x="719949" y="2517873"/>
            <a:ext cx="2867821" cy="3457477"/>
            <a:chOff x="719950" y="2219424"/>
            <a:chExt cx="2897981" cy="11176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88A57A-A4A3-43F2-AA23-EDEC14B90703}"/>
                </a:ext>
              </a:extLst>
            </p:cNvPr>
            <p:cNvCxnSpPr>
              <a:cxnSpLocks/>
            </p:cNvCxnSpPr>
            <p:nvPr/>
          </p:nvCxnSpPr>
          <p:spPr>
            <a:xfrm>
              <a:off x="719950" y="2219424"/>
              <a:ext cx="2897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FB5CB6F-4C71-4A5E-94C8-DD62824EBE69}"/>
                </a:ext>
              </a:extLst>
            </p:cNvPr>
            <p:cNvCxnSpPr>
              <a:cxnSpLocks/>
            </p:cNvCxnSpPr>
            <p:nvPr/>
          </p:nvCxnSpPr>
          <p:spPr>
            <a:xfrm>
              <a:off x="719950" y="2219424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256A46-BD74-444D-BA37-65C522BD47F0}"/>
                </a:ext>
              </a:extLst>
            </p:cNvPr>
            <p:cNvCxnSpPr>
              <a:cxnSpLocks/>
            </p:cNvCxnSpPr>
            <p:nvPr/>
          </p:nvCxnSpPr>
          <p:spPr>
            <a:xfrm>
              <a:off x="3617931" y="2219424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2074ED3D-6658-47AC-A40D-356DD8D662A8}"/>
              </a:ext>
            </a:extLst>
          </p:cNvPr>
          <p:cNvSpPr/>
          <p:nvPr/>
        </p:nvSpPr>
        <p:spPr>
          <a:xfrm>
            <a:off x="5730747" y="4479443"/>
            <a:ext cx="3851043" cy="6572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AB5F01-F5D4-4C1B-A289-6843268A4949}"/>
              </a:ext>
            </a:extLst>
          </p:cNvPr>
          <p:cNvCxnSpPr>
            <a:cxnSpLocks/>
            <a:endCxn id="40" idx="3"/>
          </p:cNvCxnSpPr>
          <p:nvPr/>
        </p:nvCxnSpPr>
        <p:spPr>
          <a:xfrm flipV="1">
            <a:off x="5730747" y="4808082"/>
            <a:ext cx="3851043" cy="79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F217AF1-9BCC-4D5D-A7C3-CAD3D47A5701}"/>
              </a:ext>
            </a:extLst>
          </p:cNvPr>
          <p:cNvSpPr txBox="1"/>
          <p:nvPr/>
        </p:nvSpPr>
        <p:spPr>
          <a:xfrm>
            <a:off x="5606030" y="4178394"/>
            <a:ext cx="2176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50" charset="0"/>
              </a:rPr>
              <a:t>Prediction Result Buffer</a:t>
            </a: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D57181E7-60C1-46FC-A825-F3A712065331}"/>
              </a:ext>
            </a:extLst>
          </p:cNvPr>
          <p:cNvSpPr/>
          <p:nvPr/>
        </p:nvSpPr>
        <p:spPr>
          <a:xfrm>
            <a:off x="7772500" y="3448942"/>
            <a:ext cx="959189" cy="815082"/>
          </a:xfrm>
          <a:prstGeom prst="wedgeEllipseCallout">
            <a:avLst>
              <a:gd name="adj1" fmla="val 38182"/>
              <a:gd name="adj2" fmla="val 30441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Compare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F3B3C2A-F0EC-43BF-8969-A8DE6B6D7763}"/>
              </a:ext>
            </a:extLst>
          </p:cNvPr>
          <p:cNvSpPr txBox="1"/>
          <p:nvPr/>
        </p:nvSpPr>
        <p:spPr>
          <a:xfrm>
            <a:off x="9245884" y="3720567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Update PM State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23E5649-580A-4CE4-A4DE-7A82695783E5}"/>
              </a:ext>
            </a:extLst>
          </p:cNvPr>
          <p:cNvSpPr/>
          <p:nvPr/>
        </p:nvSpPr>
        <p:spPr>
          <a:xfrm>
            <a:off x="7175982" y="3718978"/>
            <a:ext cx="591400" cy="264547"/>
          </a:xfrm>
          <a:prstGeom prst="rightArrow">
            <a:avLst>
              <a:gd name="adj1" fmla="val 42554"/>
              <a:gd name="adj2" fmla="val 63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21014AF8-E434-41C2-B8F7-D540927BB65E}"/>
              </a:ext>
            </a:extLst>
          </p:cNvPr>
          <p:cNvSpPr/>
          <p:nvPr/>
        </p:nvSpPr>
        <p:spPr>
          <a:xfrm rot="18533961">
            <a:off x="7484540" y="4291139"/>
            <a:ext cx="570800" cy="264547"/>
          </a:xfrm>
          <a:prstGeom prst="rightArrow">
            <a:avLst>
              <a:gd name="adj1" fmla="val 42554"/>
              <a:gd name="adj2" fmla="val 63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A132E7DB-C080-4D42-8ECD-45D8A49571DD}"/>
              </a:ext>
            </a:extLst>
          </p:cNvPr>
          <p:cNvSpPr/>
          <p:nvPr/>
        </p:nvSpPr>
        <p:spPr>
          <a:xfrm>
            <a:off x="8717649" y="3712453"/>
            <a:ext cx="471856" cy="264547"/>
          </a:xfrm>
          <a:prstGeom prst="rightArrow">
            <a:avLst>
              <a:gd name="adj1" fmla="val 42554"/>
              <a:gd name="adj2" fmla="val 63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8E46693-46C1-46CB-9A2A-9905BDA33CEE}"/>
              </a:ext>
            </a:extLst>
          </p:cNvPr>
          <p:cNvSpPr/>
          <p:nvPr/>
        </p:nvSpPr>
        <p:spPr>
          <a:xfrm>
            <a:off x="4074623" y="1804565"/>
            <a:ext cx="4481644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Compare writeback with prediction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2F4518-B554-4954-9249-E0729A6FE419}"/>
              </a:ext>
            </a:extLst>
          </p:cNvPr>
          <p:cNvSpPr txBox="1"/>
          <p:nvPr/>
        </p:nvSpPr>
        <p:spPr>
          <a:xfrm>
            <a:off x="4742949" y="344624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Helvetica" pitchFamily="50" charset="0"/>
              </a:rPr>
              <a:t>addr</a:t>
            </a:r>
            <a:endParaRPr lang="en-US" sz="1400" dirty="0">
              <a:latin typeface="Helvetica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2B5DF9-0E69-46E2-B271-585DD74809E4}"/>
              </a:ext>
            </a:extLst>
          </p:cNvPr>
          <p:cNvSpPr txBox="1"/>
          <p:nvPr/>
        </p:nvSpPr>
        <p:spPr>
          <a:xfrm>
            <a:off x="6049186" y="344459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" pitchFamily="50" charset="0"/>
              </a:rPr>
              <a:t>data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D830B7-2D50-4ED4-A0C7-AFECCF9F90C5}"/>
              </a:ext>
            </a:extLst>
          </p:cNvPr>
          <p:cNvGrpSpPr/>
          <p:nvPr/>
        </p:nvGrpSpPr>
        <p:grpSpPr>
          <a:xfrm>
            <a:off x="10902904" y="1777819"/>
            <a:ext cx="1119494" cy="593700"/>
            <a:chOff x="6375373" y="5990816"/>
            <a:chExt cx="1119494" cy="5937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EDCB0E-B877-4A12-81A6-BE2DC011D993}"/>
                </a:ext>
              </a:extLst>
            </p:cNvPr>
            <p:cNvSpPr/>
            <p:nvPr/>
          </p:nvSpPr>
          <p:spPr>
            <a:xfrm>
              <a:off x="7285929" y="6048202"/>
              <a:ext cx="208938" cy="190900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5B62949-DDAE-4B7A-A8FF-569351982B1F}"/>
                </a:ext>
              </a:extLst>
            </p:cNvPr>
            <p:cNvSpPr/>
            <p:nvPr/>
          </p:nvSpPr>
          <p:spPr>
            <a:xfrm>
              <a:off x="7285928" y="6352343"/>
              <a:ext cx="208938" cy="190900"/>
            </a:xfrm>
            <a:prstGeom prst="rect">
              <a:avLst/>
            </a:prstGeom>
            <a:solidFill>
              <a:srgbClr val="FFB900"/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B10478A-84DC-414C-A2CF-9FB2A627BF66}"/>
                </a:ext>
              </a:extLst>
            </p:cNvPr>
            <p:cNvSpPr txBox="1"/>
            <p:nvPr/>
          </p:nvSpPr>
          <p:spPr>
            <a:xfrm>
              <a:off x="6375373" y="5990816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50" charset="0"/>
                </a:rPr>
                <a:t>Address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39E591C-D4DD-4A4B-BA3A-35F7EA2FFCC2}"/>
                </a:ext>
              </a:extLst>
            </p:cNvPr>
            <p:cNvSpPr txBox="1"/>
            <p:nvPr/>
          </p:nvSpPr>
          <p:spPr>
            <a:xfrm>
              <a:off x="6668723" y="627673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50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5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6" grpId="0" animBg="1"/>
      <p:bldP spid="27" grpId="0"/>
      <p:bldP spid="44" grpId="0"/>
      <p:bldP spid="41" grpId="0"/>
      <p:bldP spid="40" grpId="0" animBg="1"/>
      <p:bldP spid="46" grpId="0"/>
      <p:bldP spid="48" grpId="0" animBg="1"/>
      <p:bldP spid="53" grpId="0"/>
      <p:bldP spid="43" grpId="0" animBg="1"/>
      <p:bldP spid="72" grpId="0" animBg="1"/>
      <p:bldP spid="73" grpId="0" animBg="1"/>
      <p:bldP spid="38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3587ED8C-D6F9-470D-85EE-BFA4E9E696AD}"/>
              </a:ext>
            </a:extLst>
          </p:cNvPr>
          <p:cNvSpPr/>
          <p:nvPr/>
        </p:nvSpPr>
        <p:spPr>
          <a:xfrm>
            <a:off x="731124" y="5106110"/>
            <a:ext cx="2855833" cy="37743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FFA29B-7B46-412D-B579-64B71E73710E}"/>
              </a:ext>
            </a:extLst>
          </p:cNvPr>
          <p:cNvSpPr/>
          <p:nvPr/>
        </p:nvSpPr>
        <p:spPr>
          <a:xfrm>
            <a:off x="730899" y="5427199"/>
            <a:ext cx="2855833" cy="25799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0042D43-3D4E-45FF-8114-C384BE3F7C0B}"/>
              </a:ext>
            </a:extLst>
          </p:cNvPr>
          <p:cNvSpPr/>
          <p:nvPr/>
        </p:nvSpPr>
        <p:spPr>
          <a:xfrm>
            <a:off x="727335" y="4381502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166B14A-3842-4581-A501-F5DB965CF7DB}"/>
              </a:ext>
            </a:extLst>
          </p:cNvPr>
          <p:cNvSpPr/>
          <p:nvPr/>
        </p:nvSpPr>
        <p:spPr>
          <a:xfrm>
            <a:off x="723595" y="4898149"/>
            <a:ext cx="2855833" cy="257997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40F75A-30FD-41DD-9021-CF3538905C97}"/>
              </a:ext>
            </a:extLst>
          </p:cNvPr>
          <p:cNvSpPr/>
          <p:nvPr/>
        </p:nvSpPr>
        <p:spPr>
          <a:xfrm>
            <a:off x="731125" y="4640322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B45B4C-50A1-4D59-AA1F-BA78089A7A5A}"/>
              </a:ext>
            </a:extLst>
          </p:cNvPr>
          <p:cNvSpPr/>
          <p:nvPr/>
        </p:nvSpPr>
        <p:spPr>
          <a:xfrm>
            <a:off x="732163" y="3534418"/>
            <a:ext cx="2855833" cy="37743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C574F0-8E1F-498B-852E-718F71A41D1C}"/>
              </a:ext>
            </a:extLst>
          </p:cNvPr>
          <p:cNvSpPr/>
          <p:nvPr/>
        </p:nvSpPr>
        <p:spPr>
          <a:xfrm>
            <a:off x="731938" y="3855507"/>
            <a:ext cx="2855833" cy="25799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606DC8A-8B11-4BF2-B1A3-C3765439E4CA}"/>
              </a:ext>
            </a:extLst>
          </p:cNvPr>
          <p:cNvSpPr/>
          <p:nvPr/>
        </p:nvSpPr>
        <p:spPr>
          <a:xfrm>
            <a:off x="728374" y="2809810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43E01C-330F-4D2B-A876-200B245CD13D}"/>
              </a:ext>
            </a:extLst>
          </p:cNvPr>
          <p:cNvSpPr/>
          <p:nvPr/>
        </p:nvSpPr>
        <p:spPr>
          <a:xfrm>
            <a:off x="724634" y="3326457"/>
            <a:ext cx="2855833" cy="257997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CB8A9BE-6547-4191-8547-6CC4015B88CA}"/>
              </a:ext>
            </a:extLst>
          </p:cNvPr>
          <p:cNvSpPr/>
          <p:nvPr/>
        </p:nvSpPr>
        <p:spPr>
          <a:xfrm>
            <a:off x="732164" y="3068630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F1267-755F-4A78-ACA3-CB313ABE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Validator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48ED-20C1-4110-9BBB-BF16B554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3F030-5629-402C-B72B-6BBA11AA7342}"/>
              </a:ext>
            </a:extLst>
          </p:cNvPr>
          <p:cNvSpPr txBox="1"/>
          <p:nvPr/>
        </p:nvSpPr>
        <p:spPr>
          <a:xfrm>
            <a:off x="719950" y="2493116"/>
            <a:ext cx="3044423" cy="380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PC     </a:t>
            </a:r>
            <a:r>
              <a:rPr lang="en-US" b="1" dirty="0" err="1">
                <a:latin typeface="Consolas" panose="020B0609020204030204" pitchFamily="49" charset="0"/>
              </a:rPr>
              <a:t>Addr</a:t>
            </a:r>
            <a:r>
              <a:rPr lang="en-US" b="1" dirty="0">
                <a:latin typeface="Consolas" panose="020B0609020204030204" pitchFamily="49" charset="0"/>
              </a:rPr>
              <a:t>  Data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PC-1	A1	0xaaaa</a:t>
            </a:r>
            <a:r>
              <a:rPr lang="en-US" dirty="0">
                <a:solidFill>
                  <a:srgbClr val="FFB9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PC-2	A2	0xbbbb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B4C7E7"/>
                </a:highlight>
                <a:latin typeface="Consolas" panose="020B0609020204030204" pitchFamily="49" charset="0"/>
              </a:rPr>
              <a:t>PC-3	A3	0x1000</a:t>
            </a:r>
            <a:r>
              <a:rPr lang="en-US" dirty="0">
                <a:solidFill>
                  <a:srgbClr val="B4C7E7"/>
                </a:solidFill>
                <a:highlight>
                  <a:srgbClr val="B4C7E7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PC-4	0x1040	0xbbbb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PC-5	0x1048	0xaaaa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b="1" dirty="0">
                <a:latin typeface="Consolas" panose="020B0609020204030204" pitchFamily="49" charset="0"/>
              </a:rPr>
              <a:t>writeback pc-4,5</a:t>
            </a:r>
            <a:r>
              <a:rPr lang="en-US" dirty="0">
                <a:latin typeface="Consolas" panose="020B0609020204030204" pitchFamily="49" charset="0"/>
              </a:rPr>
              <a:t>	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PC-1	A4 	0xcccc</a:t>
            </a:r>
            <a:r>
              <a:rPr lang="en-US" dirty="0">
                <a:solidFill>
                  <a:srgbClr val="FFB9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PC-2	A5	0xdddd</a:t>
            </a:r>
            <a:r>
              <a:rPr lang="en-US" dirty="0">
                <a:solidFill>
                  <a:srgbClr val="FFB9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B4C7E7"/>
                </a:highlight>
                <a:latin typeface="Consolas" panose="020B0609020204030204" pitchFamily="49" charset="0"/>
              </a:rPr>
              <a:t>PC-3	A6	0x2000</a:t>
            </a:r>
            <a:r>
              <a:rPr lang="en-US" dirty="0">
                <a:solidFill>
                  <a:srgbClr val="B4C7E7"/>
                </a:solidFill>
                <a:highlight>
                  <a:srgbClr val="B4C7E7"/>
                </a:highlight>
                <a:latin typeface="Consolas" panose="020B0609020204030204" pitchFamily="49" charset="0"/>
              </a:rPr>
              <a:t>. 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PC-4	0x1080 0xdddd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PC-5	0x1088 0xcccc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b="1" dirty="0">
                <a:latin typeface="Consolas" panose="020B0609020204030204" pitchFamily="49" charset="0"/>
              </a:rPr>
              <a:t>writeback pc-9,10	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7AF4B-DAF7-45F0-A90D-165B0BC2C7B8}"/>
              </a:ext>
            </a:extLst>
          </p:cNvPr>
          <p:cNvSpPr txBox="1"/>
          <p:nvPr/>
        </p:nvSpPr>
        <p:spPr>
          <a:xfrm>
            <a:off x="608825" y="2210097"/>
            <a:ext cx="1512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Execution Trace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44DAEF-4783-4DEB-AD8C-298876082DF9}"/>
              </a:ext>
            </a:extLst>
          </p:cNvPr>
          <p:cNvSpPr txBox="1"/>
          <p:nvPr/>
        </p:nvSpPr>
        <p:spPr>
          <a:xfrm>
            <a:off x="4468416" y="3693864"/>
            <a:ext cx="2808684" cy="306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" tIns="18000" rIns="0" bIns="10800" rtlCol="0">
            <a:spAutoFit/>
          </a:bodyPr>
          <a:lstStyle/>
          <a:p>
            <a:r>
              <a:rPr lang="en-US" dirty="0">
                <a:highlight>
                  <a:srgbClr val="B4C7E7"/>
                </a:highlight>
                <a:latin typeface="Consolas" panose="020B0609020204030204" pitchFamily="49" charset="0"/>
              </a:rPr>
              <a:t> 0x2000 </a:t>
            </a:r>
            <a:r>
              <a:rPr lang="en-US" dirty="0">
                <a:latin typeface="Consolas" panose="020B0609020204030204" pitchFamily="49" charset="0"/>
              </a:rPr>
              <a:t> ⟵ </a:t>
            </a: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0xccccdddd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CEEF54-3F0D-4903-B9A7-EE9ADD739C8E}"/>
              </a:ext>
            </a:extLst>
          </p:cNvPr>
          <p:cNvSpPr txBox="1"/>
          <p:nvPr/>
        </p:nvSpPr>
        <p:spPr>
          <a:xfrm>
            <a:off x="4373216" y="3999944"/>
            <a:ext cx="1023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50" charset="0"/>
              </a:rPr>
              <a:t>Writeback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240307-E620-4CB6-B65A-1727C908DFED}"/>
              </a:ext>
            </a:extLst>
          </p:cNvPr>
          <p:cNvSpPr txBox="1"/>
          <p:nvPr/>
        </p:nvSpPr>
        <p:spPr>
          <a:xfrm>
            <a:off x="5700010" y="4773405"/>
            <a:ext cx="51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0x1080  	</a:t>
            </a:r>
            <a:r>
              <a:rPr lang="en-US" dirty="0" err="1">
                <a:latin typeface="Consolas" panose="020B0609020204030204" pitchFamily="49" charset="0"/>
              </a:rPr>
              <a:t>cccc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dddd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106208-ADEA-4783-A520-FE3626FA9510}"/>
              </a:ext>
            </a:extLst>
          </p:cNvPr>
          <p:cNvSpPr txBox="1"/>
          <p:nvPr/>
        </p:nvSpPr>
        <p:spPr>
          <a:xfrm>
            <a:off x="5695302" y="4462895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PM </a:t>
            </a:r>
            <a:r>
              <a:rPr lang="en-US" b="1" dirty="0" err="1">
                <a:latin typeface="Consolas" panose="020B0609020204030204" pitchFamily="49" charset="0"/>
              </a:rPr>
              <a:t>Addr</a:t>
            </a:r>
            <a:r>
              <a:rPr lang="en-US" b="1" dirty="0">
                <a:latin typeface="Consolas" panose="020B0609020204030204" pitchFamily="49" charset="0"/>
              </a:rPr>
              <a:t>		Prediction Data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7CC505-8C23-40A1-B218-D5BBFB59670B}"/>
              </a:ext>
            </a:extLst>
          </p:cNvPr>
          <p:cNvSpPr/>
          <p:nvPr/>
        </p:nvSpPr>
        <p:spPr>
          <a:xfrm>
            <a:off x="605651" y="2773815"/>
            <a:ext cx="3679482" cy="292448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95BBE3-109C-49BE-B491-AD8D4100B41A}"/>
              </a:ext>
            </a:extLst>
          </p:cNvPr>
          <p:cNvCxnSpPr>
            <a:cxnSpLocks/>
          </p:cNvCxnSpPr>
          <p:nvPr/>
        </p:nvCxnSpPr>
        <p:spPr>
          <a:xfrm>
            <a:off x="719950" y="2792195"/>
            <a:ext cx="28678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85DA58-91C8-462E-AB88-500208276DD9}"/>
              </a:ext>
            </a:extLst>
          </p:cNvPr>
          <p:cNvGrpSpPr/>
          <p:nvPr/>
        </p:nvGrpSpPr>
        <p:grpSpPr>
          <a:xfrm>
            <a:off x="719949" y="2517873"/>
            <a:ext cx="2867821" cy="3457477"/>
            <a:chOff x="719950" y="2219424"/>
            <a:chExt cx="2897981" cy="11176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88A57A-A4A3-43F2-AA23-EDEC14B90703}"/>
                </a:ext>
              </a:extLst>
            </p:cNvPr>
            <p:cNvCxnSpPr>
              <a:cxnSpLocks/>
            </p:cNvCxnSpPr>
            <p:nvPr/>
          </p:nvCxnSpPr>
          <p:spPr>
            <a:xfrm>
              <a:off x="719950" y="2219424"/>
              <a:ext cx="2897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FB5CB6F-4C71-4A5E-94C8-DD62824EBE69}"/>
                </a:ext>
              </a:extLst>
            </p:cNvPr>
            <p:cNvCxnSpPr>
              <a:cxnSpLocks/>
            </p:cNvCxnSpPr>
            <p:nvPr/>
          </p:nvCxnSpPr>
          <p:spPr>
            <a:xfrm>
              <a:off x="719950" y="2219424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256A46-BD74-444D-BA37-65C522BD47F0}"/>
                </a:ext>
              </a:extLst>
            </p:cNvPr>
            <p:cNvCxnSpPr>
              <a:cxnSpLocks/>
            </p:cNvCxnSpPr>
            <p:nvPr/>
          </p:nvCxnSpPr>
          <p:spPr>
            <a:xfrm>
              <a:off x="3617931" y="2219424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2074ED3D-6658-47AC-A40D-356DD8D662A8}"/>
              </a:ext>
            </a:extLst>
          </p:cNvPr>
          <p:cNvSpPr/>
          <p:nvPr/>
        </p:nvSpPr>
        <p:spPr>
          <a:xfrm>
            <a:off x="5730747" y="4479443"/>
            <a:ext cx="3851043" cy="6572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AB5F01-F5D4-4C1B-A289-6843268A4949}"/>
              </a:ext>
            </a:extLst>
          </p:cNvPr>
          <p:cNvCxnSpPr>
            <a:cxnSpLocks/>
            <a:endCxn id="40" idx="3"/>
          </p:cNvCxnSpPr>
          <p:nvPr/>
        </p:nvCxnSpPr>
        <p:spPr>
          <a:xfrm flipV="1">
            <a:off x="5730747" y="4808082"/>
            <a:ext cx="3851043" cy="79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F217AF1-9BCC-4D5D-A7C3-CAD3D47A5701}"/>
              </a:ext>
            </a:extLst>
          </p:cNvPr>
          <p:cNvSpPr txBox="1"/>
          <p:nvPr/>
        </p:nvSpPr>
        <p:spPr>
          <a:xfrm>
            <a:off x="5606030" y="4178394"/>
            <a:ext cx="2176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50" charset="0"/>
              </a:rPr>
              <a:t>Prediction Result Buffer</a:t>
            </a: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D57181E7-60C1-46FC-A825-F3A712065331}"/>
              </a:ext>
            </a:extLst>
          </p:cNvPr>
          <p:cNvSpPr/>
          <p:nvPr/>
        </p:nvSpPr>
        <p:spPr>
          <a:xfrm>
            <a:off x="7772500" y="3448942"/>
            <a:ext cx="959189" cy="815082"/>
          </a:xfrm>
          <a:prstGeom prst="wedgeEllipseCallout">
            <a:avLst>
              <a:gd name="adj1" fmla="val 38182"/>
              <a:gd name="adj2" fmla="val 30441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Compare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F3B3C2A-F0EC-43BF-8969-A8DE6B6D7763}"/>
              </a:ext>
            </a:extLst>
          </p:cNvPr>
          <p:cNvSpPr txBox="1"/>
          <p:nvPr/>
        </p:nvSpPr>
        <p:spPr>
          <a:xfrm>
            <a:off x="9245884" y="3581914"/>
            <a:ext cx="2171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Helvetica" pitchFamily="50" charset="0"/>
              </a:rPr>
              <a:t>Recalculate </a:t>
            </a:r>
          </a:p>
          <a:p>
            <a:r>
              <a:rPr lang="en-US" sz="1400" b="1" dirty="0">
                <a:solidFill>
                  <a:srgbClr val="C00000"/>
                </a:solidFill>
                <a:latin typeface="Helvetica" pitchFamily="50" charset="0"/>
              </a:rPr>
              <a:t>PM-Support Operations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23E5649-580A-4CE4-A4DE-7A82695783E5}"/>
              </a:ext>
            </a:extLst>
          </p:cNvPr>
          <p:cNvSpPr/>
          <p:nvPr/>
        </p:nvSpPr>
        <p:spPr>
          <a:xfrm>
            <a:off x="7175982" y="3718978"/>
            <a:ext cx="591400" cy="264547"/>
          </a:xfrm>
          <a:prstGeom prst="rightArrow">
            <a:avLst>
              <a:gd name="adj1" fmla="val 42554"/>
              <a:gd name="adj2" fmla="val 63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21014AF8-E434-41C2-B8F7-D540927BB65E}"/>
              </a:ext>
            </a:extLst>
          </p:cNvPr>
          <p:cNvSpPr/>
          <p:nvPr/>
        </p:nvSpPr>
        <p:spPr>
          <a:xfrm rot="18533961">
            <a:off x="7484540" y="4291139"/>
            <a:ext cx="570800" cy="264547"/>
          </a:xfrm>
          <a:prstGeom prst="rightArrow">
            <a:avLst>
              <a:gd name="adj1" fmla="val 42554"/>
              <a:gd name="adj2" fmla="val 63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A132E7DB-C080-4D42-8ECD-45D8A49571DD}"/>
              </a:ext>
            </a:extLst>
          </p:cNvPr>
          <p:cNvSpPr/>
          <p:nvPr/>
        </p:nvSpPr>
        <p:spPr>
          <a:xfrm>
            <a:off x="8717649" y="3712453"/>
            <a:ext cx="471856" cy="264547"/>
          </a:xfrm>
          <a:prstGeom prst="rightArrow">
            <a:avLst>
              <a:gd name="adj1" fmla="val 42554"/>
              <a:gd name="adj2" fmla="val 63651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2F4518-B554-4954-9249-E0729A6FE419}"/>
              </a:ext>
            </a:extLst>
          </p:cNvPr>
          <p:cNvSpPr txBox="1"/>
          <p:nvPr/>
        </p:nvSpPr>
        <p:spPr>
          <a:xfrm>
            <a:off x="4742949" y="344624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Helvetica" pitchFamily="50" charset="0"/>
              </a:rPr>
              <a:t>addr</a:t>
            </a:r>
            <a:endParaRPr lang="en-US" sz="1400" dirty="0">
              <a:latin typeface="Helvetica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2B5DF9-0E69-46E2-B271-585DD74809E4}"/>
              </a:ext>
            </a:extLst>
          </p:cNvPr>
          <p:cNvSpPr txBox="1"/>
          <p:nvPr/>
        </p:nvSpPr>
        <p:spPr>
          <a:xfrm>
            <a:off x="6049186" y="344459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" pitchFamily="50" charset="0"/>
              </a:rPr>
              <a:t>data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8AC942D-2F4B-45C0-93D1-A4AC221A36B5}"/>
              </a:ext>
            </a:extLst>
          </p:cNvPr>
          <p:cNvSpPr/>
          <p:nvPr/>
        </p:nvSpPr>
        <p:spPr>
          <a:xfrm>
            <a:off x="4074623" y="1804565"/>
            <a:ext cx="4481644" cy="6183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50" charset="0"/>
              </a:rPr>
              <a:t>Recalculate on misprediction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129EC58-4D15-45C3-BE7D-7830DB485B9D}"/>
              </a:ext>
            </a:extLst>
          </p:cNvPr>
          <p:cNvGrpSpPr/>
          <p:nvPr/>
        </p:nvGrpSpPr>
        <p:grpSpPr>
          <a:xfrm>
            <a:off x="10902904" y="1777819"/>
            <a:ext cx="1119494" cy="593700"/>
            <a:chOff x="6375373" y="5990816"/>
            <a:chExt cx="1119494" cy="5937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6D17585-D910-48B1-B029-8EFFF26F6F01}"/>
                </a:ext>
              </a:extLst>
            </p:cNvPr>
            <p:cNvSpPr/>
            <p:nvPr/>
          </p:nvSpPr>
          <p:spPr>
            <a:xfrm>
              <a:off x="7285929" y="6048202"/>
              <a:ext cx="208938" cy="190900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7D5C3AC-01C0-4CB0-BC8E-0537B30185AB}"/>
                </a:ext>
              </a:extLst>
            </p:cNvPr>
            <p:cNvSpPr/>
            <p:nvPr/>
          </p:nvSpPr>
          <p:spPr>
            <a:xfrm>
              <a:off x="7285928" y="6352343"/>
              <a:ext cx="208938" cy="190900"/>
            </a:xfrm>
            <a:prstGeom prst="rect">
              <a:avLst/>
            </a:prstGeom>
            <a:solidFill>
              <a:srgbClr val="FFB900"/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C98DAC3-9B09-4E1F-A6F1-DC7F4E1823D7}"/>
                </a:ext>
              </a:extLst>
            </p:cNvPr>
            <p:cNvSpPr txBox="1"/>
            <p:nvPr/>
          </p:nvSpPr>
          <p:spPr>
            <a:xfrm>
              <a:off x="6375373" y="5990816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50" charset="0"/>
                </a:rPr>
                <a:t>Address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84DDBE3-0ECE-4E2C-9244-B206B8336171}"/>
                </a:ext>
              </a:extLst>
            </p:cNvPr>
            <p:cNvSpPr txBox="1"/>
            <p:nvPr/>
          </p:nvSpPr>
          <p:spPr>
            <a:xfrm>
              <a:off x="6668723" y="627673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50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52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814B5D-123D-4413-AC65-4E5649AD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75009A-F5AC-41F1-BC57-1E9CBE2C5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PM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4547-7C3C-4069-B26E-7CB98369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0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F028DA-436E-4E07-87E8-DF6CE9CA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94A674-5B20-49F2-B6A2-A4DBBD5EE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63E2B-E1CD-4549-A200-8718E24D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31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608F-10E3-4258-9AA5-F0109109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CCB5-867D-44EC-9BBC-DE8B397A0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Helvetica" pitchFamily="50" charset="0"/>
              </a:rPr>
              <a:t>Gem5 Simulator:</a:t>
            </a:r>
          </a:p>
          <a:p>
            <a:pPr>
              <a:lnSpc>
                <a:spcPct val="75000"/>
              </a:lnSpc>
            </a:pPr>
            <a:r>
              <a:rPr lang="en-US" sz="2000" dirty="0"/>
              <a:t>Processor         </a:t>
            </a:r>
            <a:r>
              <a:rPr lang="en-US" sz="2000" dirty="0">
                <a:solidFill>
                  <a:srgbClr val="2F5597"/>
                </a:solidFill>
              </a:rPr>
              <a:t>Out-of-order, 3.0 GHz</a:t>
            </a:r>
          </a:p>
          <a:p>
            <a:pPr>
              <a:lnSpc>
                <a:spcPct val="75000"/>
              </a:lnSpc>
            </a:pPr>
            <a:r>
              <a:rPr lang="en-US" sz="2000" dirty="0"/>
              <a:t>L1 </a:t>
            </a:r>
            <a:r>
              <a:rPr lang="en-US" sz="2000" dirty="0" err="1"/>
              <a:t>i</a:t>
            </a:r>
            <a:r>
              <a:rPr lang="en-US" sz="2000" dirty="0"/>
              <a:t>/d              </a:t>
            </a:r>
            <a:r>
              <a:rPr lang="en-US" sz="2000" dirty="0">
                <a:solidFill>
                  <a:srgbClr val="2F5597"/>
                </a:solidFill>
              </a:rPr>
              <a:t>32KiB each</a:t>
            </a:r>
          </a:p>
          <a:p>
            <a:pPr>
              <a:lnSpc>
                <a:spcPct val="75000"/>
              </a:lnSpc>
            </a:pPr>
            <a:r>
              <a:rPr lang="en-US" sz="2000" dirty="0"/>
              <a:t>L2/L3              </a:t>
            </a:r>
            <a:r>
              <a:rPr lang="en-US" sz="2000" dirty="0">
                <a:solidFill>
                  <a:srgbClr val="2F5597"/>
                </a:solidFill>
              </a:rPr>
              <a:t>128KiB/2MB per core</a:t>
            </a:r>
          </a:p>
          <a:p>
            <a:pPr>
              <a:lnSpc>
                <a:spcPct val="75000"/>
              </a:lnSpc>
            </a:pPr>
            <a:r>
              <a:rPr lang="en-US" sz="2000" dirty="0"/>
              <a:t>PC-Path length </a:t>
            </a:r>
            <a:r>
              <a:rPr lang="en-US" sz="2000" dirty="0">
                <a:solidFill>
                  <a:srgbClr val="2F5597"/>
                </a:solidFill>
              </a:rPr>
              <a:t>16</a:t>
            </a:r>
            <a:br>
              <a:rPr lang="en-US" sz="1800" dirty="0">
                <a:solidFill>
                  <a:srgbClr val="2F5597"/>
                </a:solidFill>
              </a:rPr>
            </a:br>
            <a:endParaRPr lang="en-US" sz="1800" dirty="0">
              <a:solidFill>
                <a:srgbClr val="2F5597"/>
              </a:solidFill>
            </a:endParaRPr>
          </a:p>
          <a:p>
            <a:pPr marL="0" indent="0">
              <a:buNone/>
            </a:pPr>
            <a:r>
              <a:rPr lang="en-US" sz="2000" b="1" dirty="0">
                <a:latin typeface="Helvetica" pitchFamily="50" charset="0"/>
              </a:rPr>
              <a:t>Workloads:</a:t>
            </a:r>
          </a:p>
          <a:p>
            <a:r>
              <a:rPr lang="en-US" sz="2000" b="1" dirty="0"/>
              <a:t>Low-level</a:t>
            </a:r>
            <a:r>
              <a:rPr lang="en-US" sz="2000" dirty="0"/>
              <a:t>: Linked List, </a:t>
            </a:r>
            <a:r>
              <a:rPr lang="en-US" sz="2000" dirty="0" err="1"/>
              <a:t>Hashmap</a:t>
            </a:r>
            <a:r>
              <a:rPr lang="en-US" sz="2000" dirty="0"/>
              <a:t>, Array Swap, TATP, TPCC</a:t>
            </a:r>
          </a:p>
          <a:p>
            <a:r>
              <a:rPr lang="en-US" sz="2000" b="1" dirty="0"/>
              <a:t>Transaction</a:t>
            </a:r>
            <a:r>
              <a:rPr lang="en-US" sz="2000" dirty="0"/>
              <a:t>: B-Tree, C-Tree, RB-Tree, </a:t>
            </a:r>
            <a:r>
              <a:rPr lang="en-US" sz="2000" dirty="0" err="1"/>
              <a:t>Skiplist</a:t>
            </a:r>
            <a:r>
              <a:rPr lang="en-US" sz="2000" dirty="0"/>
              <a:t>, </a:t>
            </a:r>
            <a:r>
              <a:rPr lang="en-US" sz="2000" dirty="0" err="1"/>
              <a:t>Hashmap</a:t>
            </a:r>
            <a:r>
              <a:rPr lang="en-US" sz="2000" dirty="0"/>
              <a:t> TX</a:t>
            </a:r>
            <a:br>
              <a:rPr lang="en-US" sz="2000" dirty="0"/>
            </a:br>
            <a:endParaRPr lang="en-US" sz="2400" dirty="0">
              <a:solidFill>
                <a:srgbClr val="2F5597"/>
              </a:solidFill>
            </a:endParaRPr>
          </a:p>
          <a:p>
            <a:pPr marL="0" indent="0">
              <a:buNone/>
            </a:pPr>
            <a:r>
              <a:rPr lang="en-US" sz="2000" b="1" dirty="0">
                <a:latin typeface="Helvetica" pitchFamily="50" charset="0"/>
              </a:rPr>
              <a:t>PM-Support Operations:</a:t>
            </a:r>
          </a:p>
          <a:p>
            <a:r>
              <a:rPr lang="en-US" sz="2100" dirty="0"/>
              <a:t>Encryption and Integrity Verification (</a:t>
            </a:r>
            <a:r>
              <a:rPr lang="en-US" sz="2100" dirty="0" err="1"/>
              <a:t>Encr+Veri</a:t>
            </a:r>
            <a:r>
              <a:rPr lang="en-US" sz="2100" dirty="0"/>
              <a:t>)</a:t>
            </a:r>
          </a:p>
          <a:p>
            <a:r>
              <a:rPr lang="en-US" sz="2100" dirty="0"/>
              <a:t>Deduplication (</a:t>
            </a:r>
            <a:r>
              <a:rPr lang="en-US" sz="2100" dirty="0" err="1"/>
              <a:t>Dedup</a:t>
            </a:r>
            <a:r>
              <a:rPr lang="en-US" sz="21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AE41E-4E4C-4803-9760-C1ED17C7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6BFA09-A5A1-4732-A99C-3EDE599C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Improvement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9B84BBB-B98E-4AE9-A453-4DBFCDF0C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645717"/>
              </p:ext>
            </p:extLst>
          </p:nvPr>
        </p:nvGraphicFramePr>
        <p:xfrm>
          <a:off x="795503" y="2078183"/>
          <a:ext cx="10847858" cy="409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702C2-4797-446C-B6D8-0968200B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AC8E7D-09B2-4FDC-BEC3-CA85E7B24527}"/>
              </a:ext>
            </a:extLst>
          </p:cNvPr>
          <p:cNvGrpSpPr/>
          <p:nvPr/>
        </p:nvGrpSpPr>
        <p:grpSpPr>
          <a:xfrm>
            <a:off x="10416742" y="3568005"/>
            <a:ext cx="979755" cy="943539"/>
            <a:chOff x="10416742" y="3568005"/>
            <a:chExt cx="979755" cy="94353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6D88AED-0CDE-4440-8FA8-6774D2377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62850" y="4058122"/>
              <a:ext cx="0" cy="45342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46B2CB-E8EA-41E2-B040-5FDAE413F1B6}"/>
                </a:ext>
              </a:extLst>
            </p:cNvPr>
            <p:cNvSpPr txBox="1"/>
            <p:nvPr/>
          </p:nvSpPr>
          <p:spPr>
            <a:xfrm>
              <a:off x="10416742" y="3568005"/>
              <a:ext cx="979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1.63x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D001F4-CE53-492A-B4B8-A85B6C1CA180}"/>
              </a:ext>
            </a:extLst>
          </p:cNvPr>
          <p:cNvGrpSpPr/>
          <p:nvPr/>
        </p:nvGrpSpPr>
        <p:grpSpPr>
          <a:xfrm>
            <a:off x="11161544" y="3914396"/>
            <a:ext cx="979755" cy="630251"/>
            <a:chOff x="11161544" y="3914396"/>
            <a:chExt cx="979755" cy="63025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2154AFB-00F6-4B6E-B7FB-1ECA444B1487}"/>
                </a:ext>
              </a:extLst>
            </p:cNvPr>
            <p:cNvCxnSpPr>
              <a:cxnSpLocks/>
            </p:cNvCxnSpPr>
            <p:nvPr/>
          </p:nvCxnSpPr>
          <p:spPr>
            <a:xfrm>
              <a:off x="11276916" y="4343400"/>
              <a:ext cx="0" cy="20124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5D719B-9DCB-4CEF-8A18-BA21482ACECA}"/>
                </a:ext>
              </a:extLst>
            </p:cNvPr>
            <p:cNvSpPr txBox="1"/>
            <p:nvPr/>
          </p:nvSpPr>
          <p:spPr>
            <a:xfrm>
              <a:off x="11161544" y="3914396"/>
              <a:ext cx="979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1.26x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C2CC36-3A76-4273-BF97-A5D5ADA540AE}"/>
              </a:ext>
            </a:extLst>
          </p:cNvPr>
          <p:cNvSpPr/>
          <p:nvPr/>
        </p:nvSpPr>
        <p:spPr>
          <a:xfrm>
            <a:off x="611794" y="5099593"/>
            <a:ext cx="10968412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Helvetica" pitchFamily="50" charset="0"/>
              </a:rPr>
              <a:t>PMWeaver</a:t>
            </a:r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 provides a </a:t>
            </a:r>
            <a:r>
              <a:rPr lang="en-US" sz="2800" b="1" dirty="0">
                <a:solidFill>
                  <a:srgbClr val="2F5597"/>
                </a:solidFill>
                <a:latin typeface="Helvetica" pitchFamily="50" charset="0"/>
              </a:rPr>
              <a:t>significant performance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13884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72B8-FDBD-4FEF-8F62-B8B7407C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Prediction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5208F-0DEF-4E33-965B-C66210A3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B5F029D1-7183-404E-93D8-FA5951686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523378"/>
              </p:ext>
            </p:extLst>
          </p:nvPr>
        </p:nvGraphicFramePr>
        <p:xfrm>
          <a:off x="279609" y="2312450"/>
          <a:ext cx="11441335" cy="342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01EF213-D236-49AE-9504-4A643A339B81}"/>
              </a:ext>
            </a:extLst>
          </p:cNvPr>
          <p:cNvGrpSpPr/>
          <p:nvPr/>
        </p:nvGrpSpPr>
        <p:grpSpPr>
          <a:xfrm>
            <a:off x="4430752" y="5738656"/>
            <a:ext cx="1947422" cy="369332"/>
            <a:chOff x="4430752" y="5738656"/>
            <a:chExt cx="1947422" cy="369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86DB00-3760-48F5-9897-625299B50235}"/>
                </a:ext>
              </a:extLst>
            </p:cNvPr>
            <p:cNvSpPr txBox="1"/>
            <p:nvPr/>
          </p:nvSpPr>
          <p:spPr>
            <a:xfrm>
              <a:off x="4497659" y="5738656"/>
              <a:ext cx="1880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Address Coverage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B448AD-B878-400D-B614-B1A2B4D8630D}"/>
                </a:ext>
              </a:extLst>
            </p:cNvPr>
            <p:cNvSpPr/>
            <p:nvPr/>
          </p:nvSpPr>
          <p:spPr>
            <a:xfrm>
              <a:off x="4430752" y="5859642"/>
              <a:ext cx="118946" cy="118946"/>
            </a:xfrm>
            <a:prstGeom prst="rect">
              <a:avLst/>
            </a:prstGeom>
            <a:solidFill>
              <a:srgbClr val="B4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F94D08-79E6-4C87-8AE6-AA0C72291AF2}"/>
              </a:ext>
            </a:extLst>
          </p:cNvPr>
          <p:cNvGrpSpPr/>
          <p:nvPr/>
        </p:nvGrpSpPr>
        <p:grpSpPr>
          <a:xfrm>
            <a:off x="6568998" y="5734449"/>
            <a:ext cx="1625607" cy="369332"/>
            <a:chOff x="6568998" y="5734449"/>
            <a:chExt cx="1625607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D8688F-1E03-4575-B79B-26092774EE4F}"/>
                </a:ext>
              </a:extLst>
            </p:cNvPr>
            <p:cNvSpPr txBox="1"/>
            <p:nvPr/>
          </p:nvSpPr>
          <p:spPr>
            <a:xfrm>
              <a:off x="6628471" y="5734449"/>
              <a:ext cx="1566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Data Coverage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85964C-2EDC-49AF-85A6-622276335A20}"/>
                </a:ext>
              </a:extLst>
            </p:cNvPr>
            <p:cNvSpPr/>
            <p:nvPr/>
          </p:nvSpPr>
          <p:spPr>
            <a:xfrm>
              <a:off x="6568998" y="5859642"/>
              <a:ext cx="118946" cy="118946"/>
            </a:xfrm>
            <a:prstGeom prst="rect">
              <a:avLst/>
            </a:prstGeom>
            <a:pattFill prst="wdUpDiag">
              <a:fgClr>
                <a:srgbClr val="4472C4"/>
              </a:fgClr>
              <a:bgClr>
                <a:srgbClr val="B4C7E7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6E2BE5-604B-49CF-AF3A-3B2A15237EC8}"/>
              </a:ext>
            </a:extLst>
          </p:cNvPr>
          <p:cNvGrpSpPr/>
          <p:nvPr/>
        </p:nvGrpSpPr>
        <p:grpSpPr>
          <a:xfrm>
            <a:off x="11077150" y="3003550"/>
            <a:ext cx="806631" cy="2070100"/>
            <a:chOff x="11134300" y="3003550"/>
            <a:chExt cx="806631" cy="207010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F454DDB-B1C2-4BA6-AAD6-2F09833680BD}"/>
                </a:ext>
              </a:extLst>
            </p:cNvPr>
            <p:cNvCxnSpPr>
              <a:cxnSpLocks/>
            </p:cNvCxnSpPr>
            <p:nvPr/>
          </p:nvCxnSpPr>
          <p:spPr>
            <a:xfrm>
              <a:off x="11134300" y="3003550"/>
              <a:ext cx="0" cy="2070100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523C11-0BA1-44AB-A207-CC5CCCED67D7}"/>
                </a:ext>
              </a:extLst>
            </p:cNvPr>
            <p:cNvSpPr txBox="1"/>
            <p:nvPr/>
          </p:nvSpPr>
          <p:spPr>
            <a:xfrm>
              <a:off x="11134300" y="3057832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81%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C2FDFA-F60D-42C2-AEA8-DD36CD34DD70}"/>
              </a:ext>
            </a:extLst>
          </p:cNvPr>
          <p:cNvGrpSpPr/>
          <p:nvPr/>
        </p:nvGrpSpPr>
        <p:grpSpPr>
          <a:xfrm>
            <a:off x="11263972" y="3800168"/>
            <a:ext cx="867136" cy="1273482"/>
            <a:chOff x="10696150" y="3861365"/>
            <a:chExt cx="867136" cy="127348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5D93B10-F2C9-40A6-AC40-1EF921CAAB3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6150" y="3861365"/>
              <a:ext cx="0" cy="127348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F886B0-023E-4AE4-9AC9-B545DB899F25}"/>
                </a:ext>
              </a:extLst>
            </p:cNvPr>
            <p:cNvSpPr txBox="1"/>
            <p:nvPr/>
          </p:nvSpPr>
          <p:spPr>
            <a:xfrm>
              <a:off x="10756655" y="4082141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50%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35E1FE-E34B-45F9-ABA7-68B2DF2C80A5}"/>
              </a:ext>
            </a:extLst>
          </p:cNvPr>
          <p:cNvSpPr/>
          <p:nvPr/>
        </p:nvSpPr>
        <p:spPr>
          <a:xfrm>
            <a:off x="611794" y="5255237"/>
            <a:ext cx="10968412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Helvetica" pitchFamily="50" charset="0"/>
              </a:rPr>
              <a:t>PMWeaver</a:t>
            </a:r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 is </a:t>
            </a:r>
            <a:r>
              <a:rPr lang="en-US" sz="2800" b="1" dirty="0">
                <a:solidFill>
                  <a:srgbClr val="2F5597"/>
                </a:solidFill>
                <a:latin typeface="Helvetica" pitchFamily="50" charset="0"/>
              </a:rPr>
              <a:t>effective in predicting</a:t>
            </a:r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 majority of PM writebacks</a:t>
            </a:r>
          </a:p>
        </p:txBody>
      </p:sp>
    </p:spTree>
    <p:extLst>
      <p:ext uri="{BB962C8B-B14F-4D97-AF65-F5344CB8AC3E}">
        <p14:creationId xmlns:p14="http://schemas.microsoft.com/office/powerpoint/2010/main" val="328291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Sub>
          <a:bldChart bld="series"/>
        </p:bldSub>
      </p:bldGraphic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E056-2607-47DE-AC4F-90E21CB4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8E6F-02D6-450C-A2A0-704EDC60E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latin typeface="Helvetica" pitchFamily="50" charset="0"/>
              </a:rPr>
              <a:t>Problem</a:t>
            </a:r>
          </a:p>
          <a:p>
            <a:r>
              <a:rPr lang="en-US" dirty="0"/>
              <a:t>Hide PM-write and support operation latency in a S/W transparent manner</a:t>
            </a:r>
          </a:p>
          <a:p>
            <a:pPr marL="0" indent="0">
              <a:buNone/>
            </a:pPr>
            <a:r>
              <a:rPr lang="en-US" sz="3000" b="1" dirty="0">
                <a:latin typeface="Helvetica" pitchFamily="50" charset="0"/>
              </a:rPr>
              <a:t>Key Idea</a:t>
            </a:r>
          </a:p>
          <a:p>
            <a:r>
              <a:rPr lang="en-US" b="1" dirty="0">
                <a:solidFill>
                  <a:srgbClr val="2F5597"/>
                </a:solidFill>
              </a:rPr>
              <a:t>Predict PM writebacks</a:t>
            </a:r>
            <a:r>
              <a:rPr lang="en-US" dirty="0"/>
              <a:t> and precompute their results ahead of time</a:t>
            </a:r>
          </a:p>
          <a:p>
            <a:r>
              <a:rPr lang="en-US" dirty="0"/>
              <a:t>We propose </a:t>
            </a:r>
            <a:r>
              <a:rPr lang="en-US" dirty="0" err="1"/>
              <a:t>PMWeaver</a:t>
            </a:r>
            <a:r>
              <a:rPr lang="en-US" dirty="0"/>
              <a:t> that predicts future PM writebacks using past stores</a:t>
            </a:r>
          </a:p>
          <a:p>
            <a:pPr marL="0" indent="0">
              <a:buNone/>
            </a:pPr>
            <a:r>
              <a:rPr lang="en-US" sz="3000" b="1" dirty="0">
                <a:latin typeface="Helvetica" pitchFamily="50" charset="0"/>
              </a:rPr>
              <a:t>Results</a:t>
            </a:r>
            <a:endParaRPr lang="en-US" b="1" dirty="0">
              <a:latin typeface="Helvetica" pitchFamily="50" charset="0"/>
            </a:endParaRPr>
          </a:p>
          <a:p>
            <a:r>
              <a:rPr lang="en-US" dirty="0" err="1"/>
              <a:t>PMWeaver</a:t>
            </a:r>
            <a:r>
              <a:rPr lang="en-US" dirty="0"/>
              <a:t> provides:</a:t>
            </a:r>
            <a:br>
              <a:rPr lang="en-US" dirty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1.63x speedup </a:t>
            </a:r>
            <a:r>
              <a:rPr lang="en-US" dirty="0"/>
              <a:t>for Encryption and Integrity Verification</a:t>
            </a:r>
            <a:br>
              <a:rPr lang="en-US" dirty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1.26x speedup </a:t>
            </a:r>
            <a:r>
              <a:rPr lang="en-US" dirty="0"/>
              <a:t>for Deduplication</a:t>
            </a:r>
          </a:p>
          <a:p>
            <a:r>
              <a:rPr lang="en-US" dirty="0" err="1"/>
              <a:t>PMWeaver</a:t>
            </a:r>
            <a:r>
              <a:rPr lang="en-US" dirty="0"/>
              <a:t> is software-transparent and requires no change to ISA/source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62E6C-964B-4DBA-841E-A60D04A6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70E21-AB73-482C-AEC1-283DC421D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278"/>
            <a:ext cx="9144000" cy="329205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Suyash Mahar</a:t>
            </a:r>
            <a:r>
              <a:rPr lang="en-US"/>
              <a:t>, Sihang Liu, </a:t>
            </a:r>
            <a:r>
              <a:rPr lang="en-US" err="1"/>
              <a:t>Korakit</a:t>
            </a:r>
            <a:r>
              <a:rPr lang="en-US"/>
              <a:t> </a:t>
            </a:r>
            <a:r>
              <a:rPr lang="en-US" err="1"/>
              <a:t>Seemakhupt</a:t>
            </a:r>
            <a:r>
              <a:rPr lang="en-US"/>
              <a:t>, </a:t>
            </a:r>
          </a:p>
          <a:p>
            <a:r>
              <a:rPr lang="en-US"/>
              <a:t>Vinson Young, Samira Khan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lnSpc>
                <a:spcPct val="50000"/>
              </a:lnSpc>
            </a:pPr>
            <a:endParaRPr lang="en-US" sz="2000" b="1"/>
          </a:p>
          <a:p>
            <a:pPr>
              <a:lnSpc>
                <a:spcPct val="50000"/>
              </a:lnSpc>
            </a:pPr>
            <a:r>
              <a:rPr lang="en-US" sz="2000" b="1"/>
              <a:t>PACT 2021</a:t>
            </a:r>
          </a:p>
          <a:p>
            <a:r>
              <a:rPr lang="en-US" sz="1600"/>
              <a:t>Artifact Available: pmweaver.persistentmemory.org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535A7F8-8FA6-436E-983C-8C82E143E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03" y="4298448"/>
            <a:ext cx="3225086" cy="1445316"/>
          </a:xfrm>
          <a:prstGeom prst="rect">
            <a:avLst/>
          </a:prstGeom>
        </p:spPr>
      </p:pic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C14E1AE8-E20E-4768-A6A9-EBA9B966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32" y="4222351"/>
            <a:ext cx="1513286" cy="15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6AD18-A0EA-412C-B258-AFD0CC436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/>
              <a:t>Write Prediction for Persistent Memory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AEA0C-52FE-45C2-87B5-652B875A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35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296F2D-84E7-47B6-BC79-C0EE1845A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9308" y="6262101"/>
            <a:ext cx="116306" cy="116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B0FFD6-AC54-409A-A7B5-1C51A870FA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24" y="4827225"/>
            <a:ext cx="2280074" cy="4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40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971508-8649-4581-9330-C765C34BB1EC}"/>
              </a:ext>
            </a:extLst>
          </p:cNvPr>
          <p:cNvSpPr txBox="1"/>
          <p:nvPr/>
        </p:nvSpPr>
        <p:spPr>
          <a:xfrm>
            <a:off x="0" y="793417"/>
            <a:ext cx="12192000" cy="54014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11500"/>
          </a:p>
          <a:p>
            <a:pPr algn="ctr"/>
            <a:r>
              <a:rPr lang="en-US" sz="11500"/>
              <a:t>-</a:t>
            </a:r>
          </a:p>
          <a:p>
            <a:pPr algn="ctr"/>
            <a:endParaRPr lang="en-US" sz="11500"/>
          </a:p>
        </p:txBody>
      </p:sp>
    </p:spTree>
    <p:extLst>
      <p:ext uri="{BB962C8B-B14F-4D97-AF65-F5344CB8AC3E}">
        <p14:creationId xmlns:p14="http://schemas.microsoft.com/office/powerpoint/2010/main" val="2440017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15A342-0EE3-4486-8926-CBB14624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490CFC-6C5E-4C4F-B3FF-C8F43FDB6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0B55A-3541-4BB3-A84B-2E7F87DC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9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FF7A-EED7-45F3-8EBA-FA736720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 Performance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F1AC-10EB-40A6-9533-BDD15247F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Enforcing ordering of PM writes bring them to the critical path</a:t>
            </a:r>
          </a:p>
          <a:p>
            <a:r>
              <a:rPr lang="en-US"/>
              <a:t>Moreover, processing those PM writes will slowdown the application</a:t>
            </a:r>
          </a:p>
          <a:p>
            <a:pPr lvl="1"/>
            <a:r>
              <a:rPr lang="en-US"/>
              <a:t>PM-Support Operations: Encryption, deduplication…</a:t>
            </a:r>
          </a:p>
          <a:p>
            <a:r>
              <a:rPr lang="en-US"/>
              <a:t>E.g., Encryption and Integrity verification results in </a:t>
            </a:r>
            <a:r>
              <a:rPr lang="en-US" b="1">
                <a:solidFill>
                  <a:srgbClr val="C00000"/>
                </a:solidFill>
              </a:rPr>
              <a:t>2.54x slowdown</a:t>
            </a:r>
          </a:p>
          <a:p>
            <a:r>
              <a:rPr lang="en-US"/>
              <a:t>Solution: </a:t>
            </a:r>
            <a:r>
              <a:rPr lang="en-US" b="1">
                <a:solidFill>
                  <a:schemeClr val="accent6"/>
                </a:solidFill>
              </a:rPr>
              <a:t>Predict </a:t>
            </a:r>
            <a:r>
              <a:rPr lang="en-US"/>
              <a:t>PM-writes and </a:t>
            </a:r>
            <a:r>
              <a:rPr lang="en-US" b="1">
                <a:solidFill>
                  <a:schemeClr val="accent6"/>
                </a:solidFill>
              </a:rPr>
              <a:t>pre-compute</a:t>
            </a:r>
            <a:r>
              <a:rPr lang="en-US"/>
              <a:t> PM-support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9E18F-143E-490E-8F27-BF67A0AB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FA5FE6-D6CE-47B8-B1A9-7E9FF255209F}"/>
              </a:ext>
            </a:extLst>
          </p:cNvPr>
          <p:cNvSpPr/>
          <p:nvPr/>
        </p:nvSpPr>
        <p:spPr>
          <a:xfrm>
            <a:off x="1040732" y="4427621"/>
            <a:ext cx="9956131" cy="11670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solidFill>
                  <a:schemeClr val="tx1"/>
                </a:solidFill>
                <a:latin typeface="Helvetica" pitchFamily="50" charset="0"/>
              </a:rPr>
              <a:t>PMWeaver</a:t>
            </a:r>
            <a:r>
              <a:rPr lang="en-US" sz="2800" b="1">
                <a:solidFill>
                  <a:schemeClr val="tx1"/>
                </a:solidFill>
                <a:latin typeface="Helvetica" pitchFamily="50" charset="0"/>
              </a:rPr>
              <a:t> hides write latency by predicting PM writes</a:t>
            </a:r>
          </a:p>
        </p:txBody>
      </p:sp>
    </p:spTree>
    <p:extLst>
      <p:ext uri="{BB962C8B-B14F-4D97-AF65-F5344CB8AC3E}">
        <p14:creationId xmlns:p14="http://schemas.microsoft.com/office/powerpoint/2010/main" val="2706876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0818AC7-0DA2-4711-B7CD-287222084A13}"/>
              </a:ext>
            </a:extLst>
          </p:cNvPr>
          <p:cNvSpPr/>
          <p:nvPr/>
        </p:nvSpPr>
        <p:spPr>
          <a:xfrm>
            <a:off x="788069" y="2634124"/>
            <a:ext cx="8169442" cy="3031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1DB0D-F208-40F7-95B3-A8C7074E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Writeback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39EB4-B1F8-42A4-B493-BD35346A4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Lifecycle of a PM writeback: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7A821-D4D1-4CEA-B161-A1326A23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7B212-F2E7-4F90-A6B6-A648A7547D01}"/>
              </a:ext>
            </a:extLst>
          </p:cNvPr>
          <p:cNvSpPr/>
          <p:nvPr/>
        </p:nvSpPr>
        <p:spPr>
          <a:xfrm>
            <a:off x="4578016" y="3579394"/>
            <a:ext cx="2213811" cy="12152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CAAD4-627F-4562-9DA8-E589EF4D4F16}"/>
              </a:ext>
            </a:extLst>
          </p:cNvPr>
          <p:cNvSpPr txBox="1"/>
          <p:nvPr/>
        </p:nvSpPr>
        <p:spPr>
          <a:xfrm>
            <a:off x="5308055" y="497401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Helvetica" pitchFamily="50" charset="0"/>
              </a:rPr>
              <a:t>Cache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82A90C-E32D-471F-8B1D-577ED9449313}"/>
              </a:ext>
            </a:extLst>
          </p:cNvPr>
          <p:cNvGrpSpPr/>
          <p:nvPr/>
        </p:nvGrpSpPr>
        <p:grpSpPr>
          <a:xfrm>
            <a:off x="3301665" y="3501083"/>
            <a:ext cx="886327" cy="1371851"/>
            <a:chOff x="1612232" y="3579393"/>
            <a:chExt cx="886327" cy="13718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D2A5E7-6FBD-4D1A-9FC7-6FD19187A74C}"/>
                </a:ext>
              </a:extLst>
            </p:cNvPr>
            <p:cNvSpPr/>
            <p:nvPr/>
          </p:nvSpPr>
          <p:spPr>
            <a:xfrm>
              <a:off x="1612232" y="3579393"/>
              <a:ext cx="886327" cy="13718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214874-382A-4F44-8F46-FDD24105A5B8}"/>
                </a:ext>
              </a:extLst>
            </p:cNvPr>
            <p:cNvCxnSpPr>
              <a:cxnSpLocks/>
            </p:cNvCxnSpPr>
            <p:nvPr/>
          </p:nvCxnSpPr>
          <p:spPr>
            <a:xfrm>
              <a:off x="1684421" y="3687679"/>
              <a:ext cx="715879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0349D7-68EB-4025-AFFF-C9BE0245D388}"/>
                </a:ext>
              </a:extLst>
            </p:cNvPr>
            <p:cNvCxnSpPr>
              <a:cxnSpLocks/>
            </p:cNvCxnSpPr>
            <p:nvPr/>
          </p:nvCxnSpPr>
          <p:spPr>
            <a:xfrm>
              <a:off x="1684420" y="3816016"/>
              <a:ext cx="715879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41CB48-9F99-4FD0-9ADA-7B25A7D4DAD7}"/>
                </a:ext>
              </a:extLst>
            </p:cNvPr>
            <p:cNvCxnSpPr>
              <a:cxnSpLocks/>
            </p:cNvCxnSpPr>
            <p:nvPr/>
          </p:nvCxnSpPr>
          <p:spPr>
            <a:xfrm>
              <a:off x="1690437" y="3942347"/>
              <a:ext cx="715879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87EB28-8162-476B-9DB2-EE7C3EA7A5DF}"/>
                </a:ext>
              </a:extLst>
            </p:cNvPr>
            <p:cNvCxnSpPr>
              <a:cxnSpLocks/>
            </p:cNvCxnSpPr>
            <p:nvPr/>
          </p:nvCxnSpPr>
          <p:spPr>
            <a:xfrm>
              <a:off x="1697455" y="4584031"/>
              <a:ext cx="715879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52EFA98-06C4-4266-B5F5-7282865603A1}"/>
                </a:ext>
              </a:extLst>
            </p:cNvPr>
            <p:cNvCxnSpPr>
              <a:cxnSpLocks/>
            </p:cNvCxnSpPr>
            <p:nvPr/>
          </p:nvCxnSpPr>
          <p:spPr>
            <a:xfrm>
              <a:off x="1691440" y="4722394"/>
              <a:ext cx="715879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484765-1B95-4FB3-B585-AC34B4502492}"/>
                </a:ext>
              </a:extLst>
            </p:cNvPr>
            <p:cNvCxnSpPr>
              <a:cxnSpLocks/>
            </p:cNvCxnSpPr>
            <p:nvPr/>
          </p:nvCxnSpPr>
          <p:spPr>
            <a:xfrm>
              <a:off x="1691439" y="4850731"/>
              <a:ext cx="715879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6F4DAC-0291-4D53-8770-E44A2DB14D3E}"/>
                </a:ext>
              </a:extLst>
            </p:cNvPr>
            <p:cNvGrpSpPr/>
            <p:nvPr/>
          </p:nvGrpSpPr>
          <p:grpSpPr>
            <a:xfrm rot="21401305">
              <a:off x="1936251" y="4068900"/>
              <a:ext cx="196965" cy="393139"/>
              <a:chOff x="3576835" y="3760057"/>
              <a:chExt cx="247650" cy="52983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1456DF6-942F-4ABA-B26A-9B6F919836CB}"/>
                  </a:ext>
                </a:extLst>
              </p:cNvPr>
              <p:cNvSpPr/>
              <p:nvPr/>
            </p:nvSpPr>
            <p:spPr>
              <a:xfrm rot="21258049">
                <a:off x="3677837" y="3760057"/>
                <a:ext cx="146648" cy="436047"/>
              </a:xfrm>
              <a:custGeom>
                <a:avLst/>
                <a:gdLst>
                  <a:gd name="connsiteX0" fmla="*/ 102594 w 132673"/>
                  <a:gd name="connsiteY0" fmla="*/ 0 h 1335505"/>
                  <a:gd name="connsiteX1" fmla="*/ 326 w 132673"/>
                  <a:gd name="connsiteY1" fmla="*/ 427121 h 1335505"/>
                  <a:gd name="connsiteX2" fmla="*/ 132673 w 132673"/>
                  <a:gd name="connsiteY2" fmla="*/ 872289 h 1335505"/>
                  <a:gd name="connsiteX3" fmla="*/ 326 w 132673"/>
                  <a:gd name="connsiteY3" fmla="*/ 1335505 h 133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673" h="1335505">
                    <a:moveTo>
                      <a:pt x="102594" y="0"/>
                    </a:moveTo>
                    <a:cubicBezTo>
                      <a:pt x="48953" y="140870"/>
                      <a:pt x="-4687" y="281740"/>
                      <a:pt x="326" y="427121"/>
                    </a:cubicBezTo>
                    <a:cubicBezTo>
                      <a:pt x="5339" y="572502"/>
                      <a:pt x="132673" y="720892"/>
                      <a:pt x="132673" y="872289"/>
                    </a:cubicBezTo>
                    <a:cubicBezTo>
                      <a:pt x="132673" y="1023686"/>
                      <a:pt x="14363" y="1258302"/>
                      <a:pt x="326" y="133550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344E7823-A5E3-415F-BD23-057D24C0DECB}"/>
                  </a:ext>
                </a:extLst>
              </p:cNvPr>
              <p:cNvSpPr/>
              <p:nvPr/>
            </p:nvSpPr>
            <p:spPr>
              <a:xfrm rot="20352288">
                <a:off x="3576835" y="4134309"/>
                <a:ext cx="180473" cy="15558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2A47FF5-D513-4908-806E-0D153D3729BB}"/>
              </a:ext>
            </a:extLst>
          </p:cNvPr>
          <p:cNvSpPr/>
          <p:nvPr/>
        </p:nvSpPr>
        <p:spPr>
          <a:xfrm>
            <a:off x="4668253" y="3687679"/>
            <a:ext cx="920415" cy="254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15C5F2-77AC-454C-AD6E-33DDC9E21DD7}"/>
              </a:ext>
            </a:extLst>
          </p:cNvPr>
          <p:cNvSpPr/>
          <p:nvPr/>
        </p:nvSpPr>
        <p:spPr>
          <a:xfrm>
            <a:off x="5730040" y="3687679"/>
            <a:ext cx="920415" cy="254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E6F55C-6E31-4D5F-855F-628E68B1FB24}"/>
              </a:ext>
            </a:extLst>
          </p:cNvPr>
          <p:cNvSpPr/>
          <p:nvPr/>
        </p:nvSpPr>
        <p:spPr>
          <a:xfrm>
            <a:off x="4668253" y="4061505"/>
            <a:ext cx="920415" cy="254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8BD1D5-0895-4D66-82B7-060080E6E885}"/>
              </a:ext>
            </a:extLst>
          </p:cNvPr>
          <p:cNvSpPr/>
          <p:nvPr/>
        </p:nvSpPr>
        <p:spPr>
          <a:xfrm>
            <a:off x="5730040" y="4061505"/>
            <a:ext cx="920415" cy="254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7CC5D1-15A8-45FC-949B-DE1325CB04A2}"/>
              </a:ext>
            </a:extLst>
          </p:cNvPr>
          <p:cNvSpPr/>
          <p:nvPr/>
        </p:nvSpPr>
        <p:spPr>
          <a:xfrm>
            <a:off x="4668253" y="4427872"/>
            <a:ext cx="920415" cy="254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63DDC5-4BA4-4474-96CD-E9CB1375C9DD}"/>
              </a:ext>
            </a:extLst>
          </p:cNvPr>
          <p:cNvSpPr/>
          <p:nvPr/>
        </p:nvSpPr>
        <p:spPr>
          <a:xfrm>
            <a:off x="5730040" y="4427872"/>
            <a:ext cx="920415" cy="254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337890-EC3E-4C9F-B0A5-FC01F5C3344E}"/>
              </a:ext>
            </a:extLst>
          </p:cNvPr>
          <p:cNvSpPr/>
          <p:nvPr/>
        </p:nvSpPr>
        <p:spPr>
          <a:xfrm>
            <a:off x="4668254" y="3687679"/>
            <a:ext cx="204535" cy="254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28EDA7-FEA5-4A7C-9489-64CB7E1595CE}"/>
              </a:ext>
            </a:extLst>
          </p:cNvPr>
          <p:cNvSpPr/>
          <p:nvPr/>
        </p:nvSpPr>
        <p:spPr>
          <a:xfrm>
            <a:off x="5026192" y="3688430"/>
            <a:ext cx="204535" cy="254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E97967-B215-46F5-A915-660C45E53C2A}"/>
              </a:ext>
            </a:extLst>
          </p:cNvPr>
          <p:cNvSpPr/>
          <p:nvPr/>
        </p:nvSpPr>
        <p:spPr>
          <a:xfrm>
            <a:off x="5229224" y="3688430"/>
            <a:ext cx="204535" cy="254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592CF9-5350-476C-95EB-0119B6506824}"/>
              </a:ext>
            </a:extLst>
          </p:cNvPr>
          <p:cNvSpPr/>
          <p:nvPr/>
        </p:nvSpPr>
        <p:spPr>
          <a:xfrm>
            <a:off x="6999621" y="3944674"/>
            <a:ext cx="951373" cy="704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7742F1-8E42-447A-839C-1BF48F702679}"/>
              </a:ext>
            </a:extLst>
          </p:cNvPr>
          <p:cNvSpPr/>
          <p:nvPr/>
        </p:nvSpPr>
        <p:spPr>
          <a:xfrm>
            <a:off x="9400927" y="2753732"/>
            <a:ext cx="1400676" cy="2615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D58DFB-1653-4D3E-B04E-9E8CED1B8E06}"/>
              </a:ext>
            </a:extLst>
          </p:cNvPr>
          <p:cNvSpPr txBox="1"/>
          <p:nvPr/>
        </p:nvSpPr>
        <p:spPr>
          <a:xfrm>
            <a:off x="1070748" y="3609369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latin typeface="Consolas" panose="020B0609020204030204" pitchFamily="49" charset="0"/>
              </a:rPr>
              <a:t>ST-A</a:t>
            </a:r>
          </a:p>
          <a:p>
            <a:pPr algn="r"/>
            <a:r>
              <a:rPr lang="en-US">
                <a:latin typeface="Consolas" panose="020B0609020204030204" pitchFamily="49" charset="0"/>
              </a:rPr>
              <a:t>ST-B</a:t>
            </a:r>
          </a:p>
          <a:p>
            <a:pPr algn="r"/>
            <a:r>
              <a:rPr lang="en-US">
                <a:latin typeface="Consolas" panose="020B0609020204030204" pitchFamily="49" charset="0"/>
              </a:rPr>
              <a:t>ST-C</a:t>
            </a:r>
          </a:p>
          <a:p>
            <a:pPr algn="r"/>
            <a:r>
              <a:rPr lang="en-US" b="1" err="1">
                <a:latin typeface="Consolas" panose="020B0609020204030204" pitchFamily="49" charset="0"/>
              </a:rPr>
              <a:t>PersistBarrier</a:t>
            </a:r>
            <a:r>
              <a:rPr lang="en-US" b="1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9C8948-B848-43B0-BDE2-0975BA59DA8B}"/>
              </a:ext>
            </a:extLst>
          </p:cNvPr>
          <p:cNvSpPr txBox="1"/>
          <p:nvPr/>
        </p:nvSpPr>
        <p:spPr>
          <a:xfrm>
            <a:off x="3127105" y="496933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Helvetica" pitchFamily="50" charset="0"/>
              </a:rPr>
              <a:t>Processor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F6BA08-247C-4BE8-B59C-20EADEC3B3C3}"/>
              </a:ext>
            </a:extLst>
          </p:cNvPr>
          <p:cNvGrpSpPr/>
          <p:nvPr/>
        </p:nvGrpSpPr>
        <p:grpSpPr>
          <a:xfrm>
            <a:off x="4668253" y="3686923"/>
            <a:ext cx="920415" cy="255424"/>
            <a:chOff x="4820653" y="3840079"/>
            <a:chExt cx="920415" cy="25542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71E7A8E-3A7A-4B74-98E0-714615F48B5E}"/>
                </a:ext>
              </a:extLst>
            </p:cNvPr>
            <p:cNvSpPr/>
            <p:nvPr/>
          </p:nvSpPr>
          <p:spPr>
            <a:xfrm>
              <a:off x="4820653" y="3840079"/>
              <a:ext cx="920415" cy="2546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3FE418-8D41-4DB5-8922-498FBDDEE55E}"/>
                </a:ext>
              </a:extLst>
            </p:cNvPr>
            <p:cNvSpPr/>
            <p:nvPr/>
          </p:nvSpPr>
          <p:spPr>
            <a:xfrm>
              <a:off x="4820654" y="3840079"/>
              <a:ext cx="204535" cy="2546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68965C-7F92-465A-AE1B-94B5270F90CB}"/>
                </a:ext>
              </a:extLst>
            </p:cNvPr>
            <p:cNvSpPr/>
            <p:nvPr/>
          </p:nvSpPr>
          <p:spPr>
            <a:xfrm>
              <a:off x="5178592" y="3840835"/>
              <a:ext cx="204535" cy="2546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26E97D5-0D94-4D05-A80F-F6FF2BE5F8AD}"/>
                </a:ext>
              </a:extLst>
            </p:cNvPr>
            <p:cNvSpPr/>
            <p:nvPr/>
          </p:nvSpPr>
          <p:spPr>
            <a:xfrm>
              <a:off x="5381624" y="3840835"/>
              <a:ext cx="204535" cy="2546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08B988E-F713-478C-AE28-92E9F1482E7A}"/>
              </a:ext>
            </a:extLst>
          </p:cNvPr>
          <p:cNvSpPr txBox="1"/>
          <p:nvPr/>
        </p:nvSpPr>
        <p:spPr>
          <a:xfrm>
            <a:off x="6849589" y="472324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Helvetica" pitchFamily="50" charset="0"/>
              </a:rPr>
              <a:t>Memory</a:t>
            </a:r>
          </a:p>
          <a:p>
            <a:pPr algn="ctr"/>
            <a:r>
              <a:rPr lang="en-US" b="1">
                <a:latin typeface="Helvetica" pitchFamily="50" charset="0"/>
              </a:rPr>
              <a:t>Controller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A0C5AE-08B2-45B5-9D99-EB9AE43536C7}"/>
              </a:ext>
            </a:extLst>
          </p:cNvPr>
          <p:cNvSpPr txBox="1"/>
          <p:nvPr/>
        </p:nvSpPr>
        <p:spPr>
          <a:xfrm>
            <a:off x="9835807" y="535300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Helvetica" pitchFamily="50" charset="0"/>
              </a:rPr>
              <a:t>PM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555E2E-503B-4D5B-9BB5-209F2F10ABC4}"/>
              </a:ext>
            </a:extLst>
          </p:cNvPr>
          <p:cNvSpPr/>
          <p:nvPr/>
        </p:nvSpPr>
        <p:spPr>
          <a:xfrm>
            <a:off x="7013912" y="3959627"/>
            <a:ext cx="920415" cy="2546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35F950-53E8-470C-8CF7-240CCCCFA605}"/>
              </a:ext>
            </a:extLst>
          </p:cNvPr>
          <p:cNvGrpSpPr/>
          <p:nvPr/>
        </p:nvGrpSpPr>
        <p:grpSpPr>
          <a:xfrm>
            <a:off x="8386008" y="5992079"/>
            <a:ext cx="2464041" cy="729396"/>
            <a:chOff x="7267072" y="5962054"/>
            <a:chExt cx="2464041" cy="72939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66CF2FC-E3D1-4F77-A98F-1AFCE9E5FF8E}"/>
                </a:ext>
              </a:extLst>
            </p:cNvPr>
            <p:cNvSpPr/>
            <p:nvPr/>
          </p:nvSpPr>
          <p:spPr>
            <a:xfrm>
              <a:off x="7267074" y="6029159"/>
              <a:ext cx="246648" cy="2289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BC236DD-7658-4AA9-B054-58D071E35401}"/>
                </a:ext>
              </a:extLst>
            </p:cNvPr>
            <p:cNvSpPr/>
            <p:nvPr/>
          </p:nvSpPr>
          <p:spPr>
            <a:xfrm>
              <a:off x="7267072" y="6392292"/>
              <a:ext cx="246649" cy="2289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324BA9A-4B81-4F2B-BD99-CD81B8570592}"/>
                </a:ext>
              </a:extLst>
            </p:cNvPr>
            <p:cNvSpPr txBox="1"/>
            <p:nvPr/>
          </p:nvSpPr>
          <p:spPr>
            <a:xfrm>
              <a:off x="7563853" y="5962054"/>
              <a:ext cx="1878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" pitchFamily="50" charset="0"/>
                </a:rPr>
                <a:t>Volatile Domain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75E96C-D871-4C59-9E79-D5B1EFF544A5}"/>
                </a:ext>
              </a:extLst>
            </p:cNvPr>
            <p:cNvSpPr txBox="1"/>
            <p:nvPr/>
          </p:nvSpPr>
          <p:spPr>
            <a:xfrm>
              <a:off x="7563853" y="6322118"/>
              <a:ext cx="2167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Helvetica" pitchFamily="50" charset="0"/>
                </a:rPr>
                <a:t>Persistent Domain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E99457C-2B0D-4B00-B42B-14484C554797}"/>
              </a:ext>
            </a:extLst>
          </p:cNvPr>
          <p:cNvSpPr txBox="1"/>
          <p:nvPr/>
        </p:nvSpPr>
        <p:spPr>
          <a:xfrm>
            <a:off x="1836727" y="3344884"/>
            <a:ext cx="144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49275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48148E-6 L 0.19245 0.039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1654 -0.1465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9" grpId="0" uiExpand="1" build="p"/>
      <p:bldP spid="65" grpId="0" animBg="1"/>
      <p:bldP spid="65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520E035-31B4-454E-8712-E13FF4C8ADE4}"/>
              </a:ext>
            </a:extLst>
          </p:cNvPr>
          <p:cNvGrpSpPr/>
          <p:nvPr/>
        </p:nvGrpSpPr>
        <p:grpSpPr>
          <a:xfrm>
            <a:off x="7935318" y="1374509"/>
            <a:ext cx="3865164" cy="2270021"/>
            <a:chOff x="7930527" y="1634131"/>
            <a:chExt cx="3865164" cy="22700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E92BA7-0C38-DA41-861D-EA73CD279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55" t="5187" r="4693" b="15555"/>
            <a:stretch/>
          </p:blipFill>
          <p:spPr>
            <a:xfrm rot="681755">
              <a:off x="7930527" y="1634131"/>
              <a:ext cx="3865164" cy="2239982"/>
            </a:xfrm>
            <a:prstGeom prst="rect">
              <a:avLst/>
            </a:prstGeom>
          </p:spPr>
        </p:pic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C195100C-2CD8-1F4A-A8B5-88997546DDE0}"/>
                </a:ext>
              </a:extLst>
            </p:cNvPr>
            <p:cNvSpPr txBox="1"/>
            <p:nvPr/>
          </p:nvSpPr>
          <p:spPr>
            <a:xfrm>
              <a:off x="8999729" y="3442487"/>
              <a:ext cx="2221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Franklin Gothic Medium" panose="020B0603020102020204" pitchFamily="34" charset="0"/>
                </a:rPr>
                <a:t>Intel DC-PMM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2B799D-2773-408A-8C9C-7E6C9061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</a:t>
            </a:r>
            <a:r>
              <a:rPr lang="en-US" dirty="0" err="1"/>
              <a:t>Progr</a:t>
            </a:r>
            <a:r>
              <a:rPr lang="en-US" dirty="0"/>
              <a:t>. and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7AB78-5C67-4C2C-9C8F-5661E883C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Persistent Memory allows:</a:t>
            </a:r>
          </a:p>
          <a:p>
            <a:pPr lvl="1"/>
            <a:r>
              <a:rPr lang="en-US" sz="2000" dirty="0"/>
              <a:t>Byte addressability</a:t>
            </a:r>
          </a:p>
          <a:p>
            <a:pPr lvl="1"/>
            <a:r>
              <a:rPr lang="en-US" sz="2000" dirty="0"/>
              <a:t>Small latency access</a:t>
            </a:r>
          </a:p>
          <a:p>
            <a:pPr lvl="1"/>
            <a:r>
              <a:rPr lang="en-US" sz="2000" dirty="0"/>
              <a:t>Low cost per GiB</a:t>
            </a:r>
          </a:p>
          <a:p>
            <a:r>
              <a:rPr lang="en-US" dirty="0"/>
              <a:t>Persistent memory is non-volatile and crash-consistent</a:t>
            </a:r>
          </a:p>
          <a:p>
            <a:r>
              <a:rPr lang="en-US" dirty="0"/>
              <a:t>Commercially available as Intel Optane DC-PMM.</a:t>
            </a:r>
          </a:p>
          <a:p>
            <a:pPr marL="0" indent="0">
              <a:buNone/>
            </a:pPr>
            <a:r>
              <a:rPr lang="en-US" b="1" dirty="0">
                <a:latin typeface="Helvetica" pitchFamily="50" charset="0"/>
              </a:rPr>
              <a:t>PM Programming</a:t>
            </a:r>
          </a:p>
          <a:p>
            <a:r>
              <a:rPr lang="en-US" dirty="0"/>
              <a:t>Crash-consistency requires explicit store ordering</a:t>
            </a:r>
          </a:p>
          <a:p>
            <a:r>
              <a:rPr lang="en-US" dirty="0"/>
              <a:t>Thus, updates to PM are required to be ordered and frequently flushed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C033C-68A4-4033-BAF5-3E65D64B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5FB1-5769-47CE-B479-A34C837C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F7A90-627D-4D04-96A2-C975D20E2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learner in </a:t>
            </a:r>
            <a:r>
              <a:rPr lang="en-US" dirty="0" err="1"/>
              <a:t>PMWeaver</a:t>
            </a:r>
            <a:r>
              <a:rPr lang="en-US" dirty="0"/>
              <a:t> performs two functions: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On a store</a:t>
            </a:r>
            <a:r>
              <a:rPr lang="en-US" dirty="0"/>
              <a:t>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 the store to a fixed length buffer, the Store History Buffer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On a writeback</a:t>
            </a:r>
            <a:r>
              <a:rPr lang="en-US" dirty="0"/>
              <a:t>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Look the recent stores that can predict the address and data of the writeback.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Send the learned relation between stores and writeback to the Predictor.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F6E93-0826-486A-BD99-F0D7F792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A3E6A-7DA4-40AE-AED9-B4F3E76DC373}"/>
              </a:ext>
            </a:extLst>
          </p:cNvPr>
          <p:cNvSpPr/>
          <p:nvPr/>
        </p:nvSpPr>
        <p:spPr>
          <a:xfrm>
            <a:off x="611794" y="5255237"/>
            <a:ext cx="10968412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Learner: Identify relationship between stores and writebacks</a:t>
            </a:r>
          </a:p>
        </p:txBody>
      </p:sp>
    </p:spTree>
    <p:extLst>
      <p:ext uri="{BB962C8B-B14F-4D97-AF65-F5344CB8AC3E}">
        <p14:creationId xmlns:p14="http://schemas.microsoft.com/office/powerpoint/2010/main" val="11883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639B-22D7-4DC8-96C6-AEA367C3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Predictor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37A2-1B22-4404-80D2-5A1D21FB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Predictor combines data from store instructions to predict a writeback</a:t>
            </a:r>
          </a:p>
          <a:p>
            <a:r>
              <a:rPr lang="en-US"/>
              <a:t>To trigger a prediction, the Predictor keeps track of the current PC-Path</a:t>
            </a:r>
          </a:p>
          <a:p>
            <a:r>
              <a:rPr lang="en-US"/>
              <a:t>Once triggered, the Predictor waits for all stores to contribute their data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4F8B4-9C18-4D9C-B561-EBEC0224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FF4347-3CE3-4EDF-A07C-22335BEBA282}"/>
              </a:ext>
            </a:extLst>
          </p:cNvPr>
          <p:cNvSpPr/>
          <p:nvPr/>
        </p:nvSpPr>
        <p:spPr>
          <a:xfrm>
            <a:off x="611794" y="5255237"/>
            <a:ext cx="10968412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Helvetica" pitchFamily="50" charset="0"/>
              </a:rPr>
              <a:t>Predictor: Looks out for trigger and combines store instructions to predict writebacks</a:t>
            </a:r>
          </a:p>
        </p:txBody>
      </p:sp>
    </p:spTree>
    <p:extLst>
      <p:ext uri="{BB962C8B-B14F-4D97-AF65-F5344CB8AC3E}">
        <p14:creationId xmlns:p14="http://schemas.microsoft.com/office/powerpoint/2010/main" val="27254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639B-22D7-4DC8-96C6-AEA367C3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Validator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37A2-1B22-4404-80D2-5A1D21FB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Validator buffers the predictions and their computed metadata</a:t>
            </a:r>
          </a:p>
          <a:p>
            <a:r>
              <a:rPr lang="en-US"/>
              <a:t>When writeback arrives at the Validator, predicted writeback is verified.</a:t>
            </a:r>
          </a:p>
          <a:p>
            <a:r>
              <a:rPr lang="en-US"/>
              <a:t>If correct, the PM state is updated</a:t>
            </a:r>
          </a:p>
          <a:p>
            <a:r>
              <a:rPr lang="en-US"/>
              <a:t>Otherwise, the prediction is dropped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4F8B4-9C18-4D9C-B561-EBEC0224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71801B-C782-44F3-B583-33C160CBBC0C}"/>
              </a:ext>
            </a:extLst>
          </p:cNvPr>
          <p:cNvSpPr/>
          <p:nvPr/>
        </p:nvSpPr>
        <p:spPr>
          <a:xfrm>
            <a:off x="611794" y="5255237"/>
            <a:ext cx="10968412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Helvetica" pitchFamily="50" charset="0"/>
              </a:rPr>
              <a:t>Validator: Resolves mispredictions using the real writeback</a:t>
            </a:r>
          </a:p>
        </p:txBody>
      </p:sp>
    </p:spTree>
    <p:extLst>
      <p:ext uri="{BB962C8B-B14F-4D97-AF65-F5344CB8AC3E}">
        <p14:creationId xmlns:p14="http://schemas.microsoft.com/office/powerpoint/2010/main" val="27119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Write data link group">
            <a:extLst>
              <a:ext uri="{FF2B5EF4-FFF2-40B4-BE49-F238E27FC236}">
                <a16:creationId xmlns:a16="http://schemas.microsoft.com/office/drawing/2014/main" id="{EED25326-B1A4-4755-85D6-5016E10CAD76}"/>
              </a:ext>
            </a:extLst>
          </p:cNvPr>
          <p:cNvGrpSpPr/>
          <p:nvPr/>
        </p:nvGrpSpPr>
        <p:grpSpPr>
          <a:xfrm>
            <a:off x="2369821" y="3403779"/>
            <a:ext cx="7808332" cy="644488"/>
            <a:chOff x="1941746" y="3456037"/>
            <a:chExt cx="7808332" cy="64448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B4D63C-3788-462A-A7E6-D4FA746EA1FE}"/>
                </a:ext>
              </a:extLst>
            </p:cNvPr>
            <p:cNvSpPr/>
            <p:nvPr/>
          </p:nvSpPr>
          <p:spPr>
            <a:xfrm>
              <a:off x="7502179" y="3888594"/>
              <a:ext cx="2247899" cy="2119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35803D-9A72-4FBA-88CF-F8831FA50C90}"/>
                </a:ext>
              </a:extLst>
            </p:cNvPr>
            <p:cNvSpPr/>
            <p:nvPr/>
          </p:nvSpPr>
          <p:spPr>
            <a:xfrm>
              <a:off x="1941746" y="3456037"/>
              <a:ext cx="2987040" cy="2119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E19DA9E-C202-4A7F-9823-6229CD5224EE}"/>
                </a:ext>
              </a:extLst>
            </p:cNvPr>
            <p:cNvSpPr/>
            <p:nvPr/>
          </p:nvSpPr>
          <p:spPr>
            <a:xfrm>
              <a:off x="4928785" y="3667967"/>
              <a:ext cx="2578920" cy="342919"/>
            </a:xfrm>
            <a:custGeom>
              <a:avLst/>
              <a:gdLst>
                <a:gd name="connsiteX0" fmla="*/ 0 w 3988468"/>
                <a:gd name="connsiteY0" fmla="*/ 0 h 774391"/>
                <a:gd name="connsiteX1" fmla="*/ 1894974 w 3988468"/>
                <a:gd name="connsiteY1" fmla="*/ 637673 h 774391"/>
                <a:gd name="connsiteX2" fmla="*/ 3988468 w 3988468"/>
                <a:gd name="connsiteY2" fmla="*/ 770021 h 77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468" h="774391">
                  <a:moveTo>
                    <a:pt x="0" y="0"/>
                  </a:moveTo>
                  <a:cubicBezTo>
                    <a:pt x="615114" y="254668"/>
                    <a:pt x="1230229" y="509336"/>
                    <a:pt x="1894974" y="637673"/>
                  </a:cubicBezTo>
                  <a:cubicBezTo>
                    <a:pt x="2559719" y="766010"/>
                    <a:pt x="3915276" y="785060"/>
                    <a:pt x="3988468" y="770021"/>
                  </a:cubicBezTo>
                </a:path>
              </a:pathLst>
            </a:custGeom>
            <a:noFill/>
            <a:ln w="19050">
              <a:solidFill>
                <a:schemeClr val="accent5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ED35793-331C-4F19-BF84-6D4B4CC6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- Trigger</a:t>
            </a:r>
          </a:p>
        </p:txBody>
      </p:sp>
      <p:grpSp>
        <p:nvGrpSpPr>
          <p:cNvPr id="16" name="Pointer addr link group">
            <a:extLst>
              <a:ext uri="{FF2B5EF4-FFF2-40B4-BE49-F238E27FC236}">
                <a16:creationId xmlns:a16="http://schemas.microsoft.com/office/drawing/2014/main" id="{C1DB266B-B1E7-4DDE-9839-4D6B25CF76A3}"/>
              </a:ext>
            </a:extLst>
          </p:cNvPr>
          <p:cNvGrpSpPr/>
          <p:nvPr/>
        </p:nvGrpSpPr>
        <p:grpSpPr>
          <a:xfrm>
            <a:off x="2274207" y="4320085"/>
            <a:ext cx="7933632" cy="565452"/>
            <a:chOff x="3052461" y="2682573"/>
            <a:chExt cx="7933632" cy="56545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C0E5743-A18E-431A-9A3D-E93D27E63454}"/>
                </a:ext>
              </a:extLst>
            </p:cNvPr>
            <p:cNvSpPr/>
            <p:nvPr/>
          </p:nvSpPr>
          <p:spPr>
            <a:xfrm>
              <a:off x="3052461" y="3036094"/>
              <a:ext cx="1391014" cy="21193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D682892-820F-412B-AADF-69C181C69A8E}"/>
                </a:ext>
              </a:extLst>
            </p:cNvPr>
            <p:cNvSpPr/>
            <p:nvPr/>
          </p:nvSpPr>
          <p:spPr>
            <a:xfrm>
              <a:off x="8738193" y="2682573"/>
              <a:ext cx="2247900" cy="21193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1160B5-6386-4D7E-A62B-05C4BB7AD974}"/>
                </a:ext>
              </a:extLst>
            </p:cNvPr>
            <p:cNvSpPr/>
            <p:nvPr/>
          </p:nvSpPr>
          <p:spPr>
            <a:xfrm flipV="1">
              <a:off x="4443475" y="2788556"/>
              <a:ext cx="4294718" cy="247537"/>
            </a:xfrm>
            <a:custGeom>
              <a:avLst/>
              <a:gdLst>
                <a:gd name="connsiteX0" fmla="*/ 0 w 3988468"/>
                <a:gd name="connsiteY0" fmla="*/ 0 h 774391"/>
                <a:gd name="connsiteX1" fmla="*/ 1894974 w 3988468"/>
                <a:gd name="connsiteY1" fmla="*/ 637673 h 774391"/>
                <a:gd name="connsiteX2" fmla="*/ 3988468 w 3988468"/>
                <a:gd name="connsiteY2" fmla="*/ 770021 h 77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468" h="774391">
                  <a:moveTo>
                    <a:pt x="0" y="0"/>
                  </a:moveTo>
                  <a:cubicBezTo>
                    <a:pt x="615114" y="254668"/>
                    <a:pt x="1230229" y="509336"/>
                    <a:pt x="1894974" y="637673"/>
                  </a:cubicBezTo>
                  <a:cubicBezTo>
                    <a:pt x="2559719" y="766010"/>
                    <a:pt x="3915276" y="785060"/>
                    <a:pt x="3988468" y="770021"/>
                  </a:cubicBezTo>
                </a:path>
              </a:pathLst>
            </a:custGeom>
            <a:noFill/>
            <a:ln w="19050">
              <a:solidFill>
                <a:schemeClr val="accent4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5BA2B-5C96-45F0-9864-0ABEA897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8789"/>
          </a:xfrm>
        </p:spPr>
        <p:txBody>
          <a:bodyPr>
            <a:normAutofit/>
          </a:bodyPr>
          <a:lstStyle/>
          <a:p>
            <a:r>
              <a:rPr lang="en-US" dirty="0"/>
              <a:t>PM Transaction 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83E50-4CC0-49AA-87D0-C0F4B31D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!!Rectangle: Rounded Corners 9">
            <a:extLst>
              <a:ext uri="{FF2B5EF4-FFF2-40B4-BE49-F238E27FC236}">
                <a16:creationId xmlns:a16="http://schemas.microsoft.com/office/drawing/2014/main" id="{46B281BA-7139-4A3B-A0AA-4D6BAD3F9265}"/>
              </a:ext>
            </a:extLst>
          </p:cNvPr>
          <p:cNvSpPr/>
          <p:nvPr/>
        </p:nvSpPr>
        <p:spPr>
          <a:xfrm>
            <a:off x="2274206" y="4906166"/>
            <a:ext cx="1306161" cy="2119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de">
            <a:extLst>
              <a:ext uri="{FF2B5EF4-FFF2-40B4-BE49-F238E27FC236}">
                <a16:creationId xmlns:a16="http://schemas.microsoft.com/office/drawing/2014/main" id="{3F1DD7DD-8FFD-4FCC-8313-D47930BB9074}"/>
              </a:ext>
            </a:extLst>
          </p:cNvPr>
          <p:cNvSpPr txBox="1"/>
          <p:nvPr/>
        </p:nvSpPr>
        <p:spPr>
          <a:xfrm>
            <a:off x="1390236" y="2719079"/>
            <a:ext cx="62661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991B6"/>
                </a:solidFill>
                <a:effectLst/>
                <a:latin typeface=" Cascadia Code"/>
              </a:rPr>
              <a:t>void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 err="1">
                <a:solidFill>
                  <a:srgbClr val="7EB233"/>
                </a:solidFill>
                <a:effectLst/>
                <a:latin typeface=" Cascadia Code"/>
              </a:rPr>
              <a:t>listInsert</a:t>
            </a:r>
            <a:r>
              <a:rPr lang="en-US" sz="1400" dirty="0" err="1">
                <a:solidFill>
                  <a:srgbClr val="7EB233"/>
                </a:solidFill>
                <a:latin typeface=" Cascadia Code"/>
              </a:rPr>
              <a:t>Head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(</a:t>
            </a:r>
            <a:r>
              <a:rPr lang="en-US" sz="1400" b="0" dirty="0">
                <a:solidFill>
                  <a:srgbClr val="DC3EB7"/>
                </a:solidFill>
                <a:effectLst/>
                <a:latin typeface=" Cascadia Code"/>
              </a:rPr>
              <a:t>int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 err="1">
                <a:effectLst/>
                <a:latin typeface=" Cascadia Code"/>
              </a:rPr>
              <a:t>new_data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) {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</a:t>
            </a:r>
            <a:r>
              <a:rPr lang="en-US" sz="1400" b="1" dirty="0">
                <a:latin typeface=" Cascadia Code"/>
              </a:rPr>
              <a:t>TX_BEGIN </a:t>
            </a:r>
            <a:r>
              <a:rPr lang="en-US" sz="1400" dirty="0">
                <a:latin typeface=" Cascadia Code"/>
              </a:rPr>
              <a:t>{</a:t>
            </a:r>
          </a:p>
          <a:p>
            <a:endParaRPr lang="en-US" sz="1400" b="0" dirty="0">
              <a:solidFill>
                <a:srgbClr val="383A42"/>
              </a:solidFill>
              <a:effectLst/>
              <a:latin typeface=" Cascadia Code"/>
            </a:endParaRPr>
          </a:p>
          <a:p>
            <a:r>
              <a:rPr lang="en-US" sz="1400" dirty="0">
                <a:solidFill>
                  <a:srgbClr val="383A42"/>
                </a:solidFill>
                <a:latin typeface=" Cascadia Code"/>
              </a:rPr>
              <a:t>	auto *node = TX_NEW(</a:t>
            </a:r>
            <a:r>
              <a:rPr lang="en-US" sz="1400" dirty="0" err="1">
                <a:solidFill>
                  <a:srgbClr val="383A42"/>
                </a:solidFill>
                <a:latin typeface=" Cascadia Code"/>
              </a:rPr>
              <a:t>node_t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); </a:t>
            </a:r>
            <a:r>
              <a:rPr lang="en-US" sz="1400" dirty="0">
                <a:solidFill>
                  <a:srgbClr val="AFABAB"/>
                </a:solidFill>
                <a:latin typeface=" Cascadia Code"/>
              </a:rPr>
              <a:t>// Allocate new node</a:t>
            </a:r>
            <a:endParaRPr lang="en-US" sz="1400" b="0" dirty="0">
              <a:solidFill>
                <a:srgbClr val="AFABAB"/>
              </a:solidFill>
              <a:effectLst/>
              <a:latin typeface=" Cascadia Code"/>
            </a:endParaRPr>
          </a:p>
          <a:p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effectLst/>
                <a:latin typeface=" Cascadia Code"/>
              </a:rPr>
              <a:t>        // Init the new node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    </a:t>
            </a:r>
            <a:r>
              <a:rPr lang="en-US" sz="1400" dirty="0">
                <a:latin typeface=" Cascadia Code"/>
              </a:rPr>
              <a:t>TX_ADD(head-&gt;next);</a:t>
            </a:r>
            <a:endParaRPr lang="en-US" sz="1400" b="0" dirty="0">
              <a:effectLst/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    </a:t>
            </a:r>
            <a:r>
              <a:rPr lang="en-US" sz="1400" dirty="0">
                <a:latin typeface=" Cascadia Code"/>
              </a:rPr>
              <a:t>head-&gt;next = node;</a:t>
            </a:r>
          </a:p>
          <a:p>
            <a:endParaRPr lang="en-US" sz="1400" b="0" dirty="0">
              <a:solidFill>
                <a:schemeClr val="bg2">
                  <a:lumMod val="75000"/>
                </a:schemeClr>
              </a:solidFill>
              <a:effectLst/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    </a:t>
            </a:r>
            <a:r>
              <a:rPr lang="en-US" sz="1400" dirty="0">
                <a:latin typeface=" Cascadia Code"/>
              </a:rPr>
              <a:t>TX_ADD(head);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// Backup head</a:t>
            </a:r>
            <a:endParaRPr lang="en-US" sz="1400" b="0" dirty="0">
              <a:solidFill>
                <a:srgbClr val="383A42"/>
              </a:solidFill>
              <a:effectLst/>
              <a:latin typeface=" Cascadia Code"/>
            </a:endParaRP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       head </a:t>
            </a:r>
            <a:r>
              <a:rPr lang="en-US" sz="1400" b="0" dirty="0">
                <a:solidFill>
                  <a:srgbClr val="7B30D0"/>
                </a:solidFill>
                <a:effectLst/>
                <a:latin typeface=" Cascadia Code"/>
              </a:rPr>
              <a:t>= 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node; </a:t>
            </a:r>
            <a:endParaRPr lang="en-US" sz="1400" dirty="0">
              <a:solidFill>
                <a:srgbClr val="383A42"/>
              </a:solidFill>
              <a:latin typeface=" Cascadia Code"/>
            </a:endParaRPr>
          </a:p>
          <a:p>
            <a:endParaRPr lang="en-US" sz="1400" b="0" dirty="0">
              <a:solidFill>
                <a:schemeClr val="bg2">
                  <a:lumMod val="75000"/>
                </a:schemeClr>
              </a:solidFill>
              <a:effectLst/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</a:t>
            </a:r>
            <a:r>
              <a:rPr lang="en-US" sz="1400" dirty="0">
                <a:latin typeface=" Cascadia Code"/>
              </a:rPr>
              <a:t>} </a:t>
            </a:r>
            <a:r>
              <a:rPr lang="en-US" sz="1400" b="1" dirty="0">
                <a:latin typeface=" Cascadia Code"/>
              </a:rPr>
              <a:t>TX_END</a:t>
            </a:r>
            <a:endParaRPr lang="en-US" sz="1400" b="1" dirty="0">
              <a:effectLst/>
              <a:latin typeface=" Cascadia Code"/>
            </a:endParaRP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}</a:t>
            </a:r>
          </a:p>
        </p:txBody>
      </p:sp>
      <p:sp>
        <p:nvSpPr>
          <p:cNvPr id="9" name="!!Rectangle: Rounded Corners 8">
            <a:extLst>
              <a:ext uri="{FF2B5EF4-FFF2-40B4-BE49-F238E27FC236}">
                <a16:creationId xmlns:a16="http://schemas.microsoft.com/office/drawing/2014/main" id="{B4C0E841-D627-4C14-9F7C-4DB417F5C69B}"/>
              </a:ext>
            </a:extLst>
          </p:cNvPr>
          <p:cNvSpPr/>
          <p:nvPr/>
        </p:nvSpPr>
        <p:spPr>
          <a:xfrm>
            <a:off x="7959939" y="5027635"/>
            <a:ext cx="2247899" cy="2119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Freeform: Shape 30">
            <a:extLst>
              <a:ext uri="{FF2B5EF4-FFF2-40B4-BE49-F238E27FC236}">
                <a16:creationId xmlns:a16="http://schemas.microsoft.com/office/drawing/2014/main" id="{6CF342BF-E0AB-4E40-9816-DAD93D4E378F}"/>
              </a:ext>
            </a:extLst>
          </p:cNvPr>
          <p:cNvSpPr/>
          <p:nvPr/>
        </p:nvSpPr>
        <p:spPr>
          <a:xfrm>
            <a:off x="3580367" y="5027635"/>
            <a:ext cx="4363771" cy="105965"/>
          </a:xfrm>
          <a:custGeom>
            <a:avLst/>
            <a:gdLst>
              <a:gd name="connsiteX0" fmla="*/ 0 w 3988468"/>
              <a:gd name="connsiteY0" fmla="*/ 0 h 774391"/>
              <a:gd name="connsiteX1" fmla="*/ 1894974 w 3988468"/>
              <a:gd name="connsiteY1" fmla="*/ 637673 h 774391"/>
              <a:gd name="connsiteX2" fmla="*/ 3988468 w 3988468"/>
              <a:gd name="connsiteY2" fmla="*/ 770021 h 7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8468" h="774391">
                <a:moveTo>
                  <a:pt x="0" y="0"/>
                </a:moveTo>
                <a:cubicBezTo>
                  <a:pt x="615114" y="254668"/>
                  <a:pt x="1230229" y="509336"/>
                  <a:pt x="1894974" y="637673"/>
                </a:cubicBezTo>
                <a:cubicBezTo>
                  <a:pt x="2559719" y="766010"/>
                  <a:pt x="3915276" y="785060"/>
                  <a:pt x="3988468" y="770021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Instr trace">
            <a:extLst>
              <a:ext uri="{FF2B5EF4-FFF2-40B4-BE49-F238E27FC236}">
                <a16:creationId xmlns:a16="http://schemas.microsoft.com/office/drawing/2014/main" id="{497B139B-0D88-4A3A-9C5D-C3C6352EB2E6}"/>
              </a:ext>
            </a:extLst>
          </p:cNvPr>
          <p:cNvGraphicFramePr>
            <a:graphicFrameLocks noGrp="1"/>
          </p:cNvGraphicFramePr>
          <p:nvPr/>
        </p:nvGraphicFramePr>
        <p:xfrm>
          <a:off x="7963702" y="3099379"/>
          <a:ext cx="2326106" cy="2619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491982981"/>
                    </a:ext>
                  </a:extLst>
                </a:gridCol>
                <a:gridCol w="893011">
                  <a:extLst>
                    <a:ext uri="{9D8B030D-6E8A-4147-A177-3AD203B41FA5}">
                      <a16:colId xmlns:a16="http://schemas.microsoft.com/office/drawing/2014/main" val="2714972556"/>
                    </a:ext>
                  </a:extLst>
                </a:gridCol>
                <a:gridCol w="785395">
                  <a:extLst>
                    <a:ext uri="{9D8B030D-6E8A-4147-A177-3AD203B41FA5}">
                      <a16:colId xmlns:a16="http://schemas.microsoft.com/office/drawing/2014/main" val="258035576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Instr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Addr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Data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58708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876234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5244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0x7f08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0x1040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2821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92537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0x7f90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0xbbaa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71027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12631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2621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0x1040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0xbbaa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61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CLWB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397856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SFENCE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404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3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BBC3-A5E0-41D6-AE61-141B96FB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-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54529-2C23-4788-9CB5-5326F87B4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Need for PM writeback prediction</a:t>
            </a:r>
          </a:p>
          <a:p>
            <a:r>
              <a:rPr lang="en-US" dirty="0"/>
              <a:t>Naïve solution: Precompute PM-support operation from cache</a:t>
            </a:r>
          </a:p>
          <a:p>
            <a:r>
              <a:rPr lang="en-US" dirty="0"/>
              <a:t>Time between write to the cache and the writeback is too short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8660E-2592-4D88-9EA8-BDBC82F8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316801-7A8C-4311-9791-F4CCB33A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2320" y="3296784"/>
            <a:ext cx="5941595" cy="187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350A47-A97B-4222-9615-5D0D11CC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1939" y="3296784"/>
            <a:ext cx="5941595" cy="187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03B358A-3909-4B1F-90FB-72AD13AFF114}"/>
              </a:ext>
            </a:extLst>
          </p:cNvPr>
          <p:cNvGrpSpPr/>
          <p:nvPr/>
        </p:nvGrpSpPr>
        <p:grpSpPr>
          <a:xfrm>
            <a:off x="3526496" y="3289087"/>
            <a:ext cx="1157790" cy="2727097"/>
            <a:chOff x="3526496" y="3289087"/>
            <a:chExt cx="1157790" cy="27270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AE2026-9740-438C-8718-8EC6093D899C}"/>
                </a:ext>
              </a:extLst>
            </p:cNvPr>
            <p:cNvSpPr/>
            <p:nvPr/>
          </p:nvSpPr>
          <p:spPr>
            <a:xfrm>
              <a:off x="3526497" y="3289087"/>
              <a:ext cx="1157789" cy="4211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5E40D5-9F1C-4934-AB48-FCBFB5BE9288}"/>
                </a:ext>
              </a:extLst>
            </p:cNvPr>
            <p:cNvSpPr/>
            <p:nvPr/>
          </p:nvSpPr>
          <p:spPr>
            <a:xfrm>
              <a:off x="3526496" y="3835551"/>
              <a:ext cx="1157790" cy="5987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722A2A-E478-4437-B93C-8EAFA13F9A41}"/>
                </a:ext>
              </a:extLst>
            </p:cNvPr>
            <p:cNvSpPr/>
            <p:nvPr/>
          </p:nvSpPr>
          <p:spPr>
            <a:xfrm>
              <a:off x="3526496" y="4569703"/>
              <a:ext cx="1157790" cy="5940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Controller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CF915E-5173-43C0-8352-049D26026D64}"/>
                </a:ext>
              </a:extLst>
            </p:cNvPr>
            <p:cNvSpPr/>
            <p:nvPr/>
          </p:nvSpPr>
          <p:spPr>
            <a:xfrm>
              <a:off x="3526496" y="5651058"/>
              <a:ext cx="1157790" cy="3651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9EC42F-FF89-40AC-A82B-D797A5BC5DDC}"/>
                </a:ext>
              </a:extLst>
            </p:cNvPr>
            <p:cNvSpPr/>
            <p:nvPr/>
          </p:nvSpPr>
          <p:spPr>
            <a:xfrm>
              <a:off x="3526497" y="3289087"/>
              <a:ext cx="1157789" cy="4211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6CBEFE-3E16-4F61-9C1F-6A1278F31354}"/>
                </a:ext>
              </a:extLst>
            </p:cNvPr>
            <p:cNvSpPr/>
            <p:nvPr/>
          </p:nvSpPr>
          <p:spPr>
            <a:xfrm>
              <a:off x="3526496" y="3835551"/>
              <a:ext cx="1157790" cy="5987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181A4E-9AE0-44D9-B793-FF3BDB1FD74D}"/>
                </a:ext>
              </a:extLst>
            </p:cNvPr>
            <p:cNvSpPr/>
            <p:nvPr/>
          </p:nvSpPr>
          <p:spPr>
            <a:xfrm>
              <a:off x="3526496" y="4569703"/>
              <a:ext cx="1157790" cy="5940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Controller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B46793-E85E-4525-8799-7105ACAA6298}"/>
                </a:ext>
              </a:extLst>
            </p:cNvPr>
            <p:cNvSpPr/>
            <p:nvPr/>
          </p:nvSpPr>
          <p:spPr>
            <a:xfrm>
              <a:off x="3526496" y="5651058"/>
              <a:ext cx="1157790" cy="3651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PM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8650D17-3EBD-426D-ACE1-FF8A09D8D461}"/>
              </a:ext>
            </a:extLst>
          </p:cNvPr>
          <p:cNvSpPr txBox="1"/>
          <p:nvPr/>
        </p:nvSpPr>
        <p:spPr>
          <a:xfrm>
            <a:off x="921970" y="3487249"/>
            <a:ext cx="2339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latin typeface=" Cascadia Code"/>
              </a:rPr>
              <a:t>Write</a:t>
            </a:r>
          </a:p>
          <a:p>
            <a:pPr algn="r"/>
            <a:endParaRPr lang="en-US">
              <a:latin typeface=" Cascadia Code"/>
            </a:endParaRPr>
          </a:p>
          <a:p>
            <a:pPr algn="r"/>
            <a:endParaRPr lang="en-US">
              <a:latin typeface=" Cascadia Code"/>
            </a:endParaRPr>
          </a:p>
          <a:p>
            <a:pPr algn="r"/>
            <a:r>
              <a:rPr lang="en-US" b="1" err="1">
                <a:latin typeface=" Cascadia Code"/>
              </a:rPr>
              <a:t>PersistBarrier</a:t>
            </a:r>
            <a:r>
              <a:rPr lang="en-US" b="1">
                <a:latin typeface=" Cascadia Code"/>
              </a:rPr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E009B-01FB-415B-BE01-9B19A9584D05}"/>
              </a:ext>
            </a:extLst>
          </p:cNvPr>
          <p:cNvSpPr/>
          <p:nvPr/>
        </p:nvSpPr>
        <p:spPr>
          <a:xfrm>
            <a:off x="4749006" y="3517840"/>
            <a:ext cx="122664" cy="1732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A6C9C86-8793-4838-A9C2-C44D7B31E4CE}"/>
              </a:ext>
            </a:extLst>
          </p:cNvPr>
          <p:cNvSpPr/>
          <p:nvPr/>
        </p:nvSpPr>
        <p:spPr>
          <a:xfrm>
            <a:off x="4939328" y="3517839"/>
            <a:ext cx="122664" cy="1732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068FF0-91D9-4EA0-BBA8-9640E0C583C8}"/>
              </a:ext>
            </a:extLst>
          </p:cNvPr>
          <p:cNvCxnSpPr>
            <a:cxnSpLocks/>
          </p:cNvCxnSpPr>
          <p:nvPr/>
        </p:nvCxnSpPr>
        <p:spPr>
          <a:xfrm>
            <a:off x="4733748" y="3696771"/>
            <a:ext cx="345459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Clock" descr="Clock with solid fill">
            <a:extLst>
              <a:ext uri="{FF2B5EF4-FFF2-40B4-BE49-F238E27FC236}">
                <a16:creationId xmlns:a16="http://schemas.microsoft.com/office/drawing/2014/main" id="{FAF63236-8332-44CC-AF9F-BA6216BC8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9847" y="3918146"/>
            <a:ext cx="338534" cy="33853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CAF1C0-EBE0-4719-8B4E-E565D91C8FFC}"/>
              </a:ext>
            </a:extLst>
          </p:cNvPr>
          <p:cNvGrpSpPr/>
          <p:nvPr/>
        </p:nvGrpSpPr>
        <p:grpSpPr>
          <a:xfrm>
            <a:off x="8416500" y="3835551"/>
            <a:ext cx="857423" cy="672897"/>
            <a:chOff x="10962850" y="3838647"/>
            <a:chExt cx="857423" cy="67289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7754C50-7C1A-4728-BB5D-262B36A81E87}"/>
                </a:ext>
              </a:extLst>
            </p:cNvPr>
            <p:cNvCxnSpPr>
              <a:cxnSpLocks/>
            </p:cNvCxnSpPr>
            <p:nvPr/>
          </p:nvCxnSpPr>
          <p:spPr>
            <a:xfrm>
              <a:off x="10962850" y="3838647"/>
              <a:ext cx="0" cy="672897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D852B5-7E11-43F0-AE36-E9CE5D958EAD}"/>
                </a:ext>
              </a:extLst>
            </p:cNvPr>
            <p:cNvSpPr txBox="1"/>
            <p:nvPr/>
          </p:nvSpPr>
          <p:spPr>
            <a:xfrm>
              <a:off x="11013642" y="3902864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77%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3B59917-8D63-4E1C-972A-1A4DD420D7B7}"/>
              </a:ext>
            </a:extLst>
          </p:cNvPr>
          <p:cNvSpPr/>
          <p:nvPr/>
        </p:nvSpPr>
        <p:spPr>
          <a:xfrm>
            <a:off x="6681789" y="3487249"/>
            <a:ext cx="1502568" cy="320370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42B009-5DC4-43CB-AED2-C3ABFF3EEB78}"/>
              </a:ext>
            </a:extLst>
          </p:cNvPr>
          <p:cNvSpPr/>
          <p:nvPr/>
        </p:nvSpPr>
        <p:spPr>
          <a:xfrm>
            <a:off x="6473201" y="1795939"/>
            <a:ext cx="12192000" cy="473087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AB4C8E-1183-43DA-A0E3-E3DC86DC8D4B}"/>
              </a:ext>
            </a:extLst>
          </p:cNvPr>
          <p:cNvSpPr/>
          <p:nvPr/>
        </p:nvSpPr>
        <p:spPr>
          <a:xfrm>
            <a:off x="152399" y="5306704"/>
            <a:ext cx="11887202" cy="1167063"/>
          </a:xfrm>
          <a:prstGeom prst="roundRect">
            <a:avLst/>
          </a:prstGeom>
          <a:solidFill>
            <a:srgbClr val="DAE3F3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PM Writeback needs to be predicted early enough to hide its latency</a:t>
            </a:r>
          </a:p>
        </p:txBody>
      </p:sp>
    </p:spTree>
    <p:extLst>
      <p:ext uri="{BB962C8B-B14F-4D97-AF65-F5344CB8AC3E}">
        <p14:creationId xmlns:p14="http://schemas.microsoft.com/office/powerpoint/2010/main" val="39083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0.0370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3.75E-6 0.0370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3.95833E-6 0.130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0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3704 L -1.25E-6 0.1622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3704 L 3.75E-6 0.1627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3" grpId="0" uiExpand="1" build="p"/>
      <p:bldP spid="7" grpId="0" animBg="1"/>
      <p:bldP spid="7" grpId="1" animBg="1"/>
      <p:bldP spid="7" grpId="2" animBg="1"/>
      <p:bldP spid="7" grpId="3" animBg="1"/>
      <p:bldP spid="39" grpId="0" animBg="1"/>
      <p:bldP spid="39" grpId="1" animBg="1"/>
      <p:bldP spid="39" grpId="2" animBg="1"/>
      <p:bldP spid="39" grpId="3" animBg="1"/>
      <p:bldP spid="5" grpId="0" animBg="1"/>
      <p:bldP spid="5" grpId="1" animBg="1"/>
      <p:bldP spid="2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3587ED8C-D6F9-470D-85EE-BFA4E9E696AD}"/>
              </a:ext>
            </a:extLst>
          </p:cNvPr>
          <p:cNvSpPr/>
          <p:nvPr/>
        </p:nvSpPr>
        <p:spPr>
          <a:xfrm>
            <a:off x="731124" y="5215520"/>
            <a:ext cx="2855833" cy="37743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FFA29B-7B46-412D-B579-64B71E73710E}"/>
              </a:ext>
            </a:extLst>
          </p:cNvPr>
          <p:cNvSpPr/>
          <p:nvPr/>
        </p:nvSpPr>
        <p:spPr>
          <a:xfrm>
            <a:off x="730899" y="5536609"/>
            <a:ext cx="2855833" cy="25799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0042D43-3D4E-45FF-8114-C384BE3F7C0B}"/>
              </a:ext>
            </a:extLst>
          </p:cNvPr>
          <p:cNvSpPr/>
          <p:nvPr/>
        </p:nvSpPr>
        <p:spPr>
          <a:xfrm>
            <a:off x="727335" y="4490912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166B14A-3842-4581-A501-F5DB965CF7DB}"/>
              </a:ext>
            </a:extLst>
          </p:cNvPr>
          <p:cNvSpPr/>
          <p:nvPr/>
        </p:nvSpPr>
        <p:spPr>
          <a:xfrm>
            <a:off x="723595" y="5007559"/>
            <a:ext cx="2855833" cy="257997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40F75A-30FD-41DD-9021-CF3538905C97}"/>
              </a:ext>
            </a:extLst>
          </p:cNvPr>
          <p:cNvSpPr/>
          <p:nvPr/>
        </p:nvSpPr>
        <p:spPr>
          <a:xfrm>
            <a:off x="731125" y="4749732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B45B4C-50A1-4D59-AA1F-BA78089A7A5A}"/>
              </a:ext>
            </a:extLst>
          </p:cNvPr>
          <p:cNvSpPr/>
          <p:nvPr/>
        </p:nvSpPr>
        <p:spPr>
          <a:xfrm>
            <a:off x="732163" y="3643828"/>
            <a:ext cx="2855833" cy="37743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C574F0-8E1F-498B-852E-718F71A41D1C}"/>
              </a:ext>
            </a:extLst>
          </p:cNvPr>
          <p:cNvSpPr/>
          <p:nvPr/>
        </p:nvSpPr>
        <p:spPr>
          <a:xfrm>
            <a:off x="731938" y="3964917"/>
            <a:ext cx="2855833" cy="25799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606DC8A-8B11-4BF2-B1A3-C3765439E4CA}"/>
              </a:ext>
            </a:extLst>
          </p:cNvPr>
          <p:cNvSpPr/>
          <p:nvPr/>
        </p:nvSpPr>
        <p:spPr>
          <a:xfrm>
            <a:off x="728374" y="2919220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43E01C-330F-4D2B-A876-200B245CD13D}"/>
              </a:ext>
            </a:extLst>
          </p:cNvPr>
          <p:cNvSpPr/>
          <p:nvPr/>
        </p:nvSpPr>
        <p:spPr>
          <a:xfrm>
            <a:off x="724634" y="3435867"/>
            <a:ext cx="2855833" cy="257997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CB8A9BE-6547-4191-8547-6CC4015B88CA}"/>
              </a:ext>
            </a:extLst>
          </p:cNvPr>
          <p:cNvSpPr/>
          <p:nvPr/>
        </p:nvSpPr>
        <p:spPr>
          <a:xfrm>
            <a:off x="732164" y="3178040"/>
            <a:ext cx="2855833" cy="257997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F1267-755F-4A78-ACA3-CB313ABE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Validator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48ED-20C1-4110-9BBB-BF16B554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3F030-5629-402C-B72B-6BBA11AA7342}"/>
              </a:ext>
            </a:extLst>
          </p:cNvPr>
          <p:cNvSpPr txBox="1"/>
          <p:nvPr/>
        </p:nvSpPr>
        <p:spPr>
          <a:xfrm>
            <a:off x="719950" y="2602526"/>
            <a:ext cx="3044423" cy="380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PC     </a:t>
            </a:r>
            <a:r>
              <a:rPr lang="en-US" b="1" dirty="0" err="1">
                <a:latin typeface="Consolas" panose="020B0609020204030204" pitchFamily="49" charset="0"/>
              </a:rPr>
              <a:t>Addr</a:t>
            </a:r>
            <a:r>
              <a:rPr lang="en-US" b="1" dirty="0">
                <a:latin typeface="Consolas" panose="020B0609020204030204" pitchFamily="49" charset="0"/>
              </a:rPr>
              <a:t>  Data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0x18	A1	0xcafe</a:t>
            </a:r>
            <a:r>
              <a:rPr lang="en-US" dirty="0">
                <a:solidFill>
                  <a:srgbClr val="FFB9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0x10	A2	0xf00d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B4C7E7"/>
                </a:highlight>
                <a:latin typeface="Consolas" panose="020B0609020204030204" pitchFamily="49" charset="0"/>
              </a:rPr>
              <a:t>0x28	A3	0x1040</a:t>
            </a:r>
            <a:r>
              <a:rPr lang="en-US" dirty="0">
                <a:solidFill>
                  <a:srgbClr val="B4C7E7"/>
                </a:solidFill>
                <a:highlight>
                  <a:srgbClr val="B4C7E7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0x80	0x1040	0xf00d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0x88	0x1048	0xcafe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b="1" dirty="0">
                <a:latin typeface="Consolas" panose="020B0609020204030204" pitchFamily="49" charset="0"/>
              </a:rPr>
              <a:t>writeback st-4,5</a:t>
            </a:r>
            <a:r>
              <a:rPr lang="en-US" dirty="0">
                <a:latin typeface="Consolas" panose="020B0609020204030204" pitchFamily="49" charset="0"/>
              </a:rPr>
              <a:t>	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0x18	A4 	0xbeef</a:t>
            </a:r>
            <a:r>
              <a:rPr lang="en-US" dirty="0">
                <a:solidFill>
                  <a:srgbClr val="FFB9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FFB900"/>
                </a:highlight>
                <a:latin typeface="Consolas" panose="020B0609020204030204" pitchFamily="49" charset="0"/>
              </a:rPr>
              <a:t>0x10	A5	0xdead</a:t>
            </a:r>
            <a:r>
              <a:rPr lang="en-US" dirty="0">
                <a:solidFill>
                  <a:srgbClr val="FFB900"/>
                </a:solidFill>
                <a:highlight>
                  <a:srgbClr val="FFB90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B4C7E7"/>
                </a:highlight>
                <a:latin typeface="Consolas" panose="020B0609020204030204" pitchFamily="49" charset="0"/>
              </a:rPr>
              <a:t>0x28	A6	0x1080</a:t>
            </a:r>
            <a:r>
              <a:rPr lang="en-US" dirty="0">
                <a:solidFill>
                  <a:srgbClr val="B4C7E7"/>
                </a:solidFill>
                <a:highlight>
                  <a:srgbClr val="B4C7E7"/>
                </a:highlight>
                <a:latin typeface="Consolas" panose="020B0609020204030204" pitchFamily="49" charset="0"/>
              </a:rPr>
              <a:t>. 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0x7f80	0x1080 0xabcd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0x7f88	0x1088 0x0200</a:t>
            </a:r>
            <a:r>
              <a:rPr lang="en-US" dirty="0">
                <a:solidFill>
                  <a:srgbClr val="C0C0C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b="1" dirty="0">
                <a:latin typeface="Consolas" panose="020B0609020204030204" pitchFamily="49" charset="0"/>
              </a:rPr>
              <a:t>writeback st-9,10	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183CB-4A89-4235-985E-2238721552F1}"/>
              </a:ext>
            </a:extLst>
          </p:cNvPr>
          <p:cNvSpPr txBox="1"/>
          <p:nvPr/>
        </p:nvSpPr>
        <p:spPr>
          <a:xfrm>
            <a:off x="7816513" y="2065359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onsolas" panose="020B0609020204030204" pitchFamily="49" charset="0"/>
              </a:rPr>
              <a:t>Data	PC      PC-Path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7AF4B-DAF7-45F0-A90D-165B0BC2C7B8}"/>
              </a:ext>
            </a:extLst>
          </p:cNvPr>
          <p:cNvSpPr txBox="1"/>
          <p:nvPr/>
        </p:nvSpPr>
        <p:spPr>
          <a:xfrm>
            <a:off x="608825" y="2319507"/>
            <a:ext cx="1512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Execution Trace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DBDE7-9D6D-4988-A8C8-36B15D8449E9}"/>
              </a:ext>
            </a:extLst>
          </p:cNvPr>
          <p:cNvSpPr txBox="1"/>
          <p:nvPr/>
        </p:nvSpPr>
        <p:spPr>
          <a:xfrm>
            <a:off x="7738016" y="1797909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Store History Buffer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9EDD00-2639-4C5E-8C6D-75F0B8C4ABF0}"/>
              </a:ext>
            </a:extLst>
          </p:cNvPr>
          <p:cNvGrpSpPr/>
          <p:nvPr/>
        </p:nvGrpSpPr>
        <p:grpSpPr>
          <a:xfrm>
            <a:off x="7844750" y="2087661"/>
            <a:ext cx="2897982" cy="1117600"/>
            <a:chOff x="7844750" y="2355288"/>
            <a:chExt cx="2897982" cy="11176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1D3896-DD34-42E4-B15D-7F500DFD309D}"/>
                </a:ext>
              </a:extLst>
            </p:cNvPr>
            <p:cNvCxnSpPr>
              <a:cxnSpLocks/>
            </p:cNvCxnSpPr>
            <p:nvPr/>
          </p:nvCxnSpPr>
          <p:spPr>
            <a:xfrm>
              <a:off x="7844751" y="2355288"/>
              <a:ext cx="2897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28A57-928B-4E89-B683-1AACC4396265}"/>
                </a:ext>
              </a:extLst>
            </p:cNvPr>
            <p:cNvCxnSpPr>
              <a:cxnSpLocks/>
            </p:cNvCxnSpPr>
            <p:nvPr/>
          </p:nvCxnSpPr>
          <p:spPr>
            <a:xfrm>
              <a:off x="7844751" y="2355288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F41A1-DFB7-419C-B134-0BF975F38B84}"/>
                </a:ext>
              </a:extLst>
            </p:cNvPr>
            <p:cNvCxnSpPr>
              <a:cxnSpLocks/>
            </p:cNvCxnSpPr>
            <p:nvPr/>
          </p:nvCxnSpPr>
          <p:spPr>
            <a:xfrm>
              <a:off x="10742732" y="2355288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AC487F-05DC-4E21-92F8-D4B4B4FDA7F6}"/>
                </a:ext>
              </a:extLst>
            </p:cNvPr>
            <p:cNvCxnSpPr>
              <a:cxnSpLocks/>
            </p:cNvCxnSpPr>
            <p:nvPr/>
          </p:nvCxnSpPr>
          <p:spPr>
            <a:xfrm>
              <a:off x="7844750" y="2650563"/>
              <a:ext cx="2897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05E668-7ADA-42D1-BA93-B55870A3D4BD}"/>
              </a:ext>
            </a:extLst>
          </p:cNvPr>
          <p:cNvCxnSpPr>
            <a:cxnSpLocks/>
          </p:cNvCxnSpPr>
          <p:nvPr/>
        </p:nvCxnSpPr>
        <p:spPr>
          <a:xfrm>
            <a:off x="7844750" y="2665511"/>
            <a:ext cx="28979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0153B6-FBB2-48ED-A7BF-625A14CA3769}"/>
              </a:ext>
            </a:extLst>
          </p:cNvPr>
          <p:cNvCxnSpPr>
            <a:cxnSpLocks/>
          </p:cNvCxnSpPr>
          <p:nvPr/>
        </p:nvCxnSpPr>
        <p:spPr>
          <a:xfrm>
            <a:off x="7844750" y="2938561"/>
            <a:ext cx="28979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9DDBFA-4D91-4745-87A8-BEA490F88609}"/>
              </a:ext>
            </a:extLst>
          </p:cNvPr>
          <p:cNvCxnSpPr>
            <a:cxnSpLocks/>
          </p:cNvCxnSpPr>
          <p:nvPr/>
        </p:nvCxnSpPr>
        <p:spPr>
          <a:xfrm>
            <a:off x="7844750" y="3205261"/>
            <a:ext cx="28979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ABBF8C5-828A-483F-9414-CB5A61A9912F}"/>
              </a:ext>
            </a:extLst>
          </p:cNvPr>
          <p:cNvSpPr txBox="1"/>
          <p:nvPr/>
        </p:nvSpPr>
        <p:spPr>
          <a:xfrm>
            <a:off x="7418508" y="4128983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0x1234   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0x7f10</a:t>
            </a:r>
            <a:r>
              <a:rPr lang="en-US">
                <a:latin typeface="Consolas" panose="020B0609020204030204" pitchFamily="49" charset="0"/>
              </a:rPr>
              <a:t>,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0x7f18</a:t>
            </a:r>
            <a:r>
              <a:rPr lang="en-US">
                <a:latin typeface="Consolas" panose="020B0609020204030204" pitchFamily="49" charset="0"/>
              </a:rPr>
              <a:t>,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0x7f28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F44FA6-8F1B-4D37-91D5-0E1BAE429FCB}"/>
              </a:ext>
            </a:extLst>
          </p:cNvPr>
          <p:cNvSpPr txBox="1"/>
          <p:nvPr/>
        </p:nvSpPr>
        <p:spPr>
          <a:xfrm>
            <a:off x="7412415" y="3841031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onsolas" panose="020B0609020204030204" pitchFamily="49" charset="0"/>
              </a:rPr>
              <a:t>PC-Path	   Predictor Entry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A1D45A-A64C-4F47-9D66-7EC63731F8DC}"/>
              </a:ext>
            </a:extLst>
          </p:cNvPr>
          <p:cNvSpPr txBox="1"/>
          <p:nvPr/>
        </p:nvSpPr>
        <p:spPr>
          <a:xfrm>
            <a:off x="7816513" y="2336378"/>
            <a:ext cx="2926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0xcafe	0x18	 0x1234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F2C3E-7B67-4449-A384-942056A9A885}"/>
              </a:ext>
            </a:extLst>
          </p:cNvPr>
          <p:cNvSpPr txBox="1"/>
          <p:nvPr/>
        </p:nvSpPr>
        <p:spPr>
          <a:xfrm>
            <a:off x="7816513" y="2612603"/>
            <a:ext cx="2926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0xf00d	0x10	 0x760a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B4D3E-0265-4072-940C-77C0AE439C4F}"/>
              </a:ext>
            </a:extLst>
          </p:cNvPr>
          <p:cNvSpPr txBox="1"/>
          <p:nvPr/>
        </p:nvSpPr>
        <p:spPr>
          <a:xfrm>
            <a:off x="7816513" y="2880053"/>
            <a:ext cx="2926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0x1040	0x7f28	 0x442d</a:t>
            </a:r>
          </a:p>
          <a:p>
            <a:r>
              <a:rPr lang="en-US" dirty="0">
                <a:latin typeface="Consolas" panose="020B0609020204030204" pitchFamily="49" charset="0"/>
              </a:rPr>
              <a:t>...	...	 ...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44DAEF-4783-4DEB-AD8C-298876082DF9}"/>
              </a:ext>
            </a:extLst>
          </p:cNvPr>
          <p:cNvSpPr txBox="1"/>
          <p:nvPr/>
        </p:nvSpPr>
        <p:spPr>
          <a:xfrm>
            <a:off x="4604204" y="5249915"/>
            <a:ext cx="2672896" cy="306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" tIns="18000" rIns="0" bIns="10800" rtlCol="0">
            <a:spAutoFit/>
          </a:bodyPr>
          <a:lstStyle/>
          <a:p>
            <a:r>
              <a:rPr lang="en-US">
                <a:highlight>
                  <a:srgbClr val="B4C7E7"/>
                </a:highlight>
                <a:latin typeface="Consolas" panose="020B0609020204030204" pitchFamily="49" charset="0"/>
              </a:rPr>
              <a:t>*0x1080</a:t>
            </a:r>
            <a:r>
              <a:rPr lang="en-US">
                <a:latin typeface="Consolas" panose="020B0609020204030204" pitchFamily="49" charset="0"/>
              </a:rPr>
              <a:t> ⟵ </a:t>
            </a:r>
            <a:r>
              <a:rPr lang="en-US">
                <a:highlight>
                  <a:srgbClr val="FFB900"/>
                </a:highlight>
                <a:latin typeface="Consolas" panose="020B0609020204030204" pitchFamily="49" charset="0"/>
              </a:rPr>
              <a:t>0xdeadbeef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CEEF54-3F0D-4903-B9A7-EE9ADD739C8E}"/>
              </a:ext>
            </a:extLst>
          </p:cNvPr>
          <p:cNvSpPr txBox="1"/>
          <p:nvPr/>
        </p:nvSpPr>
        <p:spPr>
          <a:xfrm>
            <a:off x="4473534" y="4942137"/>
            <a:ext cx="1023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50" charset="0"/>
              </a:rPr>
              <a:t>Writeback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640531-9DCF-470F-97F0-D70DB99B1854}"/>
              </a:ext>
            </a:extLst>
          </p:cNvPr>
          <p:cNvSpPr/>
          <p:nvPr/>
        </p:nvSpPr>
        <p:spPr>
          <a:xfrm>
            <a:off x="7412415" y="3841031"/>
            <a:ext cx="4237056" cy="6572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E16DD0-A732-43F7-9DA0-F53556C51E1B}"/>
              </a:ext>
            </a:extLst>
          </p:cNvPr>
          <p:cNvCxnSpPr>
            <a:cxnSpLocks/>
          </p:cNvCxnSpPr>
          <p:nvPr/>
        </p:nvCxnSpPr>
        <p:spPr>
          <a:xfrm flipV="1">
            <a:off x="7413008" y="4169670"/>
            <a:ext cx="4236463" cy="171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F373045-6F9F-4316-B7CE-5310A98C22CB}"/>
              </a:ext>
            </a:extLst>
          </p:cNvPr>
          <p:cNvSpPr txBox="1"/>
          <p:nvPr/>
        </p:nvSpPr>
        <p:spPr>
          <a:xfrm>
            <a:off x="7295526" y="3536469"/>
            <a:ext cx="1436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50" charset="0"/>
              </a:rPr>
              <a:t>Predictor Table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240307-E620-4CB6-B65A-1727C908DFED}"/>
              </a:ext>
            </a:extLst>
          </p:cNvPr>
          <p:cNvSpPr txBox="1"/>
          <p:nvPr/>
        </p:nvSpPr>
        <p:spPr>
          <a:xfrm>
            <a:off x="5700010" y="6329456"/>
            <a:ext cx="51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0x1080  	0xdead beef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106208-ADEA-4783-A520-FE3626FA9510}"/>
              </a:ext>
            </a:extLst>
          </p:cNvPr>
          <p:cNvSpPr txBox="1"/>
          <p:nvPr/>
        </p:nvSpPr>
        <p:spPr>
          <a:xfrm>
            <a:off x="5695302" y="6018946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PM </a:t>
            </a:r>
            <a:r>
              <a:rPr lang="en-US" b="1" dirty="0" err="1">
                <a:latin typeface="Consolas" panose="020B0609020204030204" pitchFamily="49" charset="0"/>
              </a:rPr>
              <a:t>Addr</a:t>
            </a:r>
            <a:r>
              <a:rPr lang="en-US" b="1" dirty="0">
                <a:latin typeface="Consolas" panose="020B0609020204030204" pitchFamily="49" charset="0"/>
              </a:rPr>
              <a:t>		Prediction Data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7CC505-8C23-40A1-B218-D5BBFB59670B}"/>
              </a:ext>
            </a:extLst>
          </p:cNvPr>
          <p:cNvSpPr/>
          <p:nvPr/>
        </p:nvSpPr>
        <p:spPr>
          <a:xfrm>
            <a:off x="122657" y="2883225"/>
            <a:ext cx="3679482" cy="292448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95BBE3-109C-49BE-B491-AD8D4100B41A}"/>
              </a:ext>
            </a:extLst>
          </p:cNvPr>
          <p:cNvCxnSpPr>
            <a:cxnSpLocks/>
          </p:cNvCxnSpPr>
          <p:nvPr/>
        </p:nvCxnSpPr>
        <p:spPr>
          <a:xfrm>
            <a:off x="719950" y="2901605"/>
            <a:ext cx="28678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85DA58-91C8-462E-AB88-500208276DD9}"/>
              </a:ext>
            </a:extLst>
          </p:cNvPr>
          <p:cNvGrpSpPr/>
          <p:nvPr/>
        </p:nvGrpSpPr>
        <p:grpSpPr>
          <a:xfrm>
            <a:off x="719949" y="2627283"/>
            <a:ext cx="2867821" cy="3457477"/>
            <a:chOff x="719950" y="2219424"/>
            <a:chExt cx="2897981" cy="11176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88A57A-A4A3-43F2-AA23-EDEC14B90703}"/>
                </a:ext>
              </a:extLst>
            </p:cNvPr>
            <p:cNvCxnSpPr>
              <a:cxnSpLocks/>
            </p:cNvCxnSpPr>
            <p:nvPr/>
          </p:nvCxnSpPr>
          <p:spPr>
            <a:xfrm>
              <a:off x="719950" y="2219424"/>
              <a:ext cx="2897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FB5CB6F-4C71-4A5E-94C8-DD62824EBE69}"/>
                </a:ext>
              </a:extLst>
            </p:cNvPr>
            <p:cNvCxnSpPr>
              <a:cxnSpLocks/>
            </p:cNvCxnSpPr>
            <p:nvPr/>
          </p:nvCxnSpPr>
          <p:spPr>
            <a:xfrm>
              <a:off x="719950" y="2219424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256A46-BD74-444D-BA37-65C522BD47F0}"/>
                </a:ext>
              </a:extLst>
            </p:cNvPr>
            <p:cNvCxnSpPr>
              <a:cxnSpLocks/>
            </p:cNvCxnSpPr>
            <p:nvPr/>
          </p:nvCxnSpPr>
          <p:spPr>
            <a:xfrm>
              <a:off x="3617931" y="2219424"/>
              <a:ext cx="0" cy="111760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AEDF472-7FA4-499D-ABD2-5D6DC7F9F1CE}"/>
              </a:ext>
            </a:extLst>
          </p:cNvPr>
          <p:cNvSpPr txBox="1"/>
          <p:nvPr/>
        </p:nvSpPr>
        <p:spPr>
          <a:xfrm>
            <a:off x="5069991" y="1736532"/>
            <a:ext cx="889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PC-Path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445EC8-07A3-429A-A9B2-D55B1C361240}"/>
              </a:ext>
            </a:extLst>
          </p:cNvPr>
          <p:cNvSpPr txBox="1"/>
          <p:nvPr/>
        </p:nvSpPr>
        <p:spPr>
          <a:xfrm>
            <a:off x="5178556" y="2046734"/>
            <a:ext cx="889218" cy="3497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>
                <a:latin typeface="Consolas" panose="020B0609020204030204" pitchFamily="49" charset="0"/>
              </a:rPr>
              <a:t>0x1234</a:t>
            </a:r>
            <a:endParaRPr lang="en-US">
              <a:highlight>
                <a:srgbClr val="FFB900"/>
              </a:highlight>
              <a:latin typeface="Consolas" panose="020B0609020204030204" pitchFamily="49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74ED3D-6658-47AC-A40D-356DD8D662A8}"/>
              </a:ext>
            </a:extLst>
          </p:cNvPr>
          <p:cNvSpPr/>
          <p:nvPr/>
        </p:nvSpPr>
        <p:spPr>
          <a:xfrm>
            <a:off x="5730747" y="6035494"/>
            <a:ext cx="3851043" cy="6572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AB5F01-F5D4-4C1B-A289-6843268A4949}"/>
              </a:ext>
            </a:extLst>
          </p:cNvPr>
          <p:cNvCxnSpPr>
            <a:cxnSpLocks/>
            <a:endCxn id="40" idx="3"/>
          </p:cNvCxnSpPr>
          <p:nvPr/>
        </p:nvCxnSpPr>
        <p:spPr>
          <a:xfrm flipV="1">
            <a:off x="5730747" y="6364133"/>
            <a:ext cx="3851043" cy="79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F217AF1-9BCC-4D5D-A7C3-CAD3D47A5701}"/>
              </a:ext>
            </a:extLst>
          </p:cNvPr>
          <p:cNvSpPr txBox="1"/>
          <p:nvPr/>
        </p:nvSpPr>
        <p:spPr>
          <a:xfrm>
            <a:off x="5606030" y="5734445"/>
            <a:ext cx="2176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50" charset="0"/>
              </a:rPr>
              <a:t>Prediction Result Buffer</a:t>
            </a: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D57181E7-60C1-46FC-A825-F3A712065331}"/>
              </a:ext>
            </a:extLst>
          </p:cNvPr>
          <p:cNvSpPr/>
          <p:nvPr/>
        </p:nvSpPr>
        <p:spPr>
          <a:xfrm>
            <a:off x="7772500" y="5004993"/>
            <a:ext cx="959189" cy="815082"/>
          </a:xfrm>
          <a:prstGeom prst="wedgeEllipseCallout">
            <a:avLst>
              <a:gd name="adj1" fmla="val 38182"/>
              <a:gd name="adj2" fmla="val 30441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Compare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F3B3C2A-F0EC-43BF-8969-A8DE6B6D7763}"/>
              </a:ext>
            </a:extLst>
          </p:cNvPr>
          <p:cNvSpPr txBox="1"/>
          <p:nvPr/>
        </p:nvSpPr>
        <p:spPr>
          <a:xfrm>
            <a:off x="9245884" y="527661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Helvetica" pitchFamily="50" charset="0"/>
              </a:rPr>
              <a:t>Update PM State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0EE653D-CDBE-4981-B86C-1943BF2D744A}"/>
              </a:ext>
            </a:extLst>
          </p:cNvPr>
          <p:cNvSpPr/>
          <p:nvPr/>
        </p:nvSpPr>
        <p:spPr>
          <a:xfrm>
            <a:off x="4900684" y="1785567"/>
            <a:ext cx="7306968" cy="292575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2E8CD2-85BD-44BF-B2A1-2C225F4EEAB3}"/>
              </a:ext>
            </a:extLst>
          </p:cNvPr>
          <p:cNvSpPr txBox="1"/>
          <p:nvPr/>
        </p:nvSpPr>
        <p:spPr>
          <a:xfrm>
            <a:off x="651370" y="1778988"/>
            <a:ext cx="25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dobe Garamond Pro" panose="02020502060506020403" pitchFamily="18" charset="0"/>
              </a:rPr>
              <a:t>Validate prediction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23E5649-580A-4CE4-A4DE-7A82695783E5}"/>
              </a:ext>
            </a:extLst>
          </p:cNvPr>
          <p:cNvSpPr/>
          <p:nvPr/>
        </p:nvSpPr>
        <p:spPr>
          <a:xfrm>
            <a:off x="7295526" y="5275029"/>
            <a:ext cx="471856" cy="264547"/>
          </a:xfrm>
          <a:prstGeom prst="rightArrow">
            <a:avLst>
              <a:gd name="adj1" fmla="val 42554"/>
              <a:gd name="adj2" fmla="val 63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21014AF8-E434-41C2-B8F7-D540927BB65E}"/>
              </a:ext>
            </a:extLst>
          </p:cNvPr>
          <p:cNvSpPr/>
          <p:nvPr/>
        </p:nvSpPr>
        <p:spPr>
          <a:xfrm rot="18533961">
            <a:off x="7484540" y="5847190"/>
            <a:ext cx="570800" cy="264547"/>
          </a:xfrm>
          <a:prstGeom prst="rightArrow">
            <a:avLst>
              <a:gd name="adj1" fmla="val 42554"/>
              <a:gd name="adj2" fmla="val 63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A132E7DB-C080-4D42-8ECD-45D8A49571DD}"/>
              </a:ext>
            </a:extLst>
          </p:cNvPr>
          <p:cNvSpPr/>
          <p:nvPr/>
        </p:nvSpPr>
        <p:spPr>
          <a:xfrm>
            <a:off x="8717649" y="5268504"/>
            <a:ext cx="471856" cy="264547"/>
          </a:xfrm>
          <a:prstGeom prst="rightArrow">
            <a:avLst>
              <a:gd name="adj1" fmla="val 42554"/>
              <a:gd name="adj2" fmla="val 63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" grpId="0" uiExpand="1" build="p"/>
      <p:bldP spid="26" grpId="0" animBg="1"/>
      <p:bldP spid="27" grpId="0"/>
      <p:bldP spid="44" grpId="0"/>
      <p:bldP spid="41" grpId="0"/>
      <p:bldP spid="40" grpId="0" animBg="1"/>
      <p:bldP spid="46" grpId="0"/>
      <p:bldP spid="48" grpId="0" animBg="1"/>
      <p:bldP spid="53" grpId="0"/>
      <p:bldP spid="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DEDD-5D46-4A68-9500-C7819246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7A40E-6D10-4508-8DCB-DAF27ED6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Software based prediction (Janus):</a:t>
            </a:r>
          </a:p>
          <a:p>
            <a:r>
              <a:rPr lang="en-US" dirty="0"/>
              <a:t>Prior work uses software hints to precompute PM-Support Operations</a:t>
            </a:r>
          </a:p>
          <a:p>
            <a:r>
              <a:rPr lang="en-US" dirty="0"/>
              <a:t>Address and data of a future write-back is provided as a hint to the HW</a:t>
            </a:r>
          </a:p>
          <a:p>
            <a:pPr marL="0" indent="0">
              <a:buNone/>
            </a:pPr>
            <a:r>
              <a:rPr lang="en-US" b="1" dirty="0"/>
              <a:t>Software based prediction is limited:</a:t>
            </a:r>
          </a:p>
          <a:p>
            <a:r>
              <a:rPr lang="en-US" dirty="0"/>
              <a:t>Requires changes to ISA and source code</a:t>
            </a:r>
          </a:p>
          <a:p>
            <a:r>
              <a:rPr lang="en-US" dirty="0"/>
              <a:t>Requires programmer to obtain address and data ahead of a write-back</a:t>
            </a:r>
          </a:p>
          <a:p>
            <a:r>
              <a:rPr lang="en-US" dirty="0"/>
              <a:t>Software hints result in overhead from additional function calls</a:t>
            </a:r>
          </a:p>
          <a:p>
            <a:r>
              <a:rPr lang="en-US" dirty="0"/>
              <a:t>Not possible to precompute across control flow edges (branches, loops)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754A7-CC8A-4828-8414-11EAB1E9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18CB6-C1E6-44AB-9441-85BED87E16A5}"/>
              </a:ext>
            </a:extLst>
          </p:cNvPr>
          <p:cNvSpPr/>
          <p:nvPr/>
        </p:nvSpPr>
        <p:spPr>
          <a:xfrm>
            <a:off x="0" y="1795939"/>
            <a:ext cx="11115349" cy="473087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11FE01-E354-4BFE-894A-EE7BD39FD23F}"/>
              </a:ext>
            </a:extLst>
          </p:cNvPr>
          <p:cNvSpPr/>
          <p:nvPr/>
        </p:nvSpPr>
        <p:spPr>
          <a:xfrm>
            <a:off x="1159218" y="5144836"/>
            <a:ext cx="9956131" cy="1167063"/>
          </a:xfrm>
          <a:prstGeom prst="roundRect">
            <a:avLst/>
          </a:prstGeom>
          <a:solidFill>
            <a:srgbClr val="DAE3F3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Precomputing PM-Support Operation requires a software transparent solution</a:t>
            </a:r>
          </a:p>
        </p:txBody>
      </p:sp>
    </p:spTree>
    <p:extLst>
      <p:ext uri="{BB962C8B-B14F-4D97-AF65-F5344CB8AC3E}">
        <p14:creationId xmlns:p14="http://schemas.microsoft.com/office/powerpoint/2010/main" val="26442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17DF-9F4E-4330-B09A-3DFD02C6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PMWeaver</a:t>
            </a:r>
            <a:r>
              <a:rPr lang="en-US"/>
              <a:t> vs Janus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FCCB0-67C7-4A40-91DF-D88FD531A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TODO: Add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258EB-CAF3-4695-A49A-3F00D36B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15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ointer addr link group">
            <a:extLst>
              <a:ext uri="{FF2B5EF4-FFF2-40B4-BE49-F238E27FC236}">
                <a16:creationId xmlns:a16="http://schemas.microsoft.com/office/drawing/2014/main" id="{F645F09D-6588-4892-8E56-A14B9F821BAC}"/>
              </a:ext>
            </a:extLst>
          </p:cNvPr>
          <p:cNvGrpSpPr/>
          <p:nvPr/>
        </p:nvGrpSpPr>
        <p:grpSpPr>
          <a:xfrm>
            <a:off x="2274207" y="4787008"/>
            <a:ext cx="7933632" cy="565452"/>
            <a:chOff x="3052461" y="2682573"/>
            <a:chExt cx="7933632" cy="56545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727BB48-42E7-4F14-AE8D-B47720A6AC2B}"/>
                </a:ext>
              </a:extLst>
            </p:cNvPr>
            <p:cNvSpPr/>
            <p:nvPr/>
          </p:nvSpPr>
          <p:spPr>
            <a:xfrm>
              <a:off x="3052461" y="3036094"/>
              <a:ext cx="1391014" cy="21193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6A9E92A-7FE0-4AFE-95CC-8D533B987545}"/>
                </a:ext>
              </a:extLst>
            </p:cNvPr>
            <p:cNvSpPr/>
            <p:nvPr/>
          </p:nvSpPr>
          <p:spPr>
            <a:xfrm>
              <a:off x="8738193" y="2682573"/>
              <a:ext cx="2247900" cy="21193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9FEED7-3C88-4BB2-B199-EFA3CF34468A}"/>
                </a:ext>
              </a:extLst>
            </p:cNvPr>
            <p:cNvSpPr/>
            <p:nvPr/>
          </p:nvSpPr>
          <p:spPr>
            <a:xfrm flipV="1">
              <a:off x="4443475" y="2788556"/>
              <a:ext cx="4294718" cy="247537"/>
            </a:xfrm>
            <a:custGeom>
              <a:avLst/>
              <a:gdLst>
                <a:gd name="connsiteX0" fmla="*/ 0 w 3988468"/>
                <a:gd name="connsiteY0" fmla="*/ 0 h 774391"/>
                <a:gd name="connsiteX1" fmla="*/ 1894974 w 3988468"/>
                <a:gd name="connsiteY1" fmla="*/ 637673 h 774391"/>
                <a:gd name="connsiteX2" fmla="*/ 3988468 w 3988468"/>
                <a:gd name="connsiteY2" fmla="*/ 770021 h 77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468" h="774391">
                  <a:moveTo>
                    <a:pt x="0" y="0"/>
                  </a:moveTo>
                  <a:cubicBezTo>
                    <a:pt x="615114" y="254668"/>
                    <a:pt x="1230229" y="509336"/>
                    <a:pt x="1894974" y="637673"/>
                  </a:cubicBezTo>
                  <a:cubicBezTo>
                    <a:pt x="2559719" y="766010"/>
                    <a:pt x="3915276" y="785060"/>
                    <a:pt x="3988468" y="770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!!Rectangle: Rounded Corners 9">
            <a:extLst>
              <a:ext uri="{FF2B5EF4-FFF2-40B4-BE49-F238E27FC236}">
                <a16:creationId xmlns:a16="http://schemas.microsoft.com/office/drawing/2014/main" id="{1385ECB3-396B-4BDF-A1FC-781FF82E73D6}"/>
              </a:ext>
            </a:extLst>
          </p:cNvPr>
          <p:cNvSpPr/>
          <p:nvPr/>
        </p:nvSpPr>
        <p:spPr>
          <a:xfrm>
            <a:off x="2274206" y="5373089"/>
            <a:ext cx="1306161" cy="2119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Rectangle: Rounded Corners 8">
            <a:extLst>
              <a:ext uri="{FF2B5EF4-FFF2-40B4-BE49-F238E27FC236}">
                <a16:creationId xmlns:a16="http://schemas.microsoft.com/office/drawing/2014/main" id="{8FC48BBA-398F-4BED-884F-1D61B1E075BF}"/>
              </a:ext>
            </a:extLst>
          </p:cNvPr>
          <p:cNvSpPr/>
          <p:nvPr/>
        </p:nvSpPr>
        <p:spPr>
          <a:xfrm>
            <a:off x="7959939" y="5494558"/>
            <a:ext cx="2247899" cy="2119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Freeform: Shape 30">
            <a:extLst>
              <a:ext uri="{FF2B5EF4-FFF2-40B4-BE49-F238E27FC236}">
                <a16:creationId xmlns:a16="http://schemas.microsoft.com/office/drawing/2014/main" id="{D0E1D066-46B1-4963-9DAD-6BF88962EF56}"/>
              </a:ext>
            </a:extLst>
          </p:cNvPr>
          <p:cNvSpPr/>
          <p:nvPr/>
        </p:nvSpPr>
        <p:spPr>
          <a:xfrm>
            <a:off x="3580367" y="5494558"/>
            <a:ext cx="4363771" cy="105965"/>
          </a:xfrm>
          <a:custGeom>
            <a:avLst/>
            <a:gdLst>
              <a:gd name="connsiteX0" fmla="*/ 0 w 3988468"/>
              <a:gd name="connsiteY0" fmla="*/ 0 h 774391"/>
              <a:gd name="connsiteX1" fmla="*/ 1894974 w 3988468"/>
              <a:gd name="connsiteY1" fmla="*/ 637673 h 774391"/>
              <a:gd name="connsiteX2" fmla="*/ 3988468 w 3988468"/>
              <a:gd name="connsiteY2" fmla="*/ 770021 h 7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8468" h="774391">
                <a:moveTo>
                  <a:pt x="0" y="0"/>
                </a:moveTo>
                <a:cubicBezTo>
                  <a:pt x="615114" y="254668"/>
                  <a:pt x="1230229" y="509336"/>
                  <a:pt x="1894974" y="637673"/>
                </a:cubicBezTo>
                <a:cubicBezTo>
                  <a:pt x="2559719" y="766010"/>
                  <a:pt x="3915276" y="785060"/>
                  <a:pt x="3988468" y="770021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8E446E-EFC4-4B52-B83C-D52AEC7F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 - Trigger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5B47D-A48E-4F91-8E50-412B9C48D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Naïve Solution</a:t>
            </a:r>
            <a:r>
              <a:rPr lang="en-US"/>
              <a:t>: Trigger predictions with the first contributing store.</a:t>
            </a:r>
          </a:p>
          <a:p>
            <a:pPr marL="0" indent="0">
              <a:buNone/>
            </a:pPr>
            <a:r>
              <a:rPr lang="en-US" b="1"/>
              <a:t>Problem</a:t>
            </a:r>
            <a:r>
              <a:rPr lang="en-US"/>
              <a:t>: Trigger instruction shared across different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5911C-4F12-4FF6-9654-E8CE9F73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FFFC76-D47E-478E-B396-5C8408E52357}"/>
              </a:ext>
            </a:extLst>
          </p:cNvPr>
          <p:cNvSpPr/>
          <p:nvPr/>
        </p:nvSpPr>
        <p:spPr>
          <a:xfrm>
            <a:off x="2110740" y="4694577"/>
            <a:ext cx="8945880" cy="186569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Write data link group">
            <a:extLst>
              <a:ext uri="{FF2B5EF4-FFF2-40B4-BE49-F238E27FC236}">
                <a16:creationId xmlns:a16="http://schemas.microsoft.com/office/drawing/2014/main" id="{3F636E8C-647A-4B8F-A9DE-64BDE0A00CF1}"/>
              </a:ext>
            </a:extLst>
          </p:cNvPr>
          <p:cNvGrpSpPr/>
          <p:nvPr/>
        </p:nvGrpSpPr>
        <p:grpSpPr>
          <a:xfrm>
            <a:off x="2369821" y="3870702"/>
            <a:ext cx="7808332" cy="644488"/>
            <a:chOff x="1941746" y="3456037"/>
            <a:chExt cx="7808332" cy="6444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5EFF37-C64B-45FA-A4D3-F839310C9C3E}"/>
                </a:ext>
              </a:extLst>
            </p:cNvPr>
            <p:cNvSpPr/>
            <p:nvPr/>
          </p:nvSpPr>
          <p:spPr>
            <a:xfrm>
              <a:off x="7502179" y="3888594"/>
              <a:ext cx="2247899" cy="2119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530D035-A8C8-4275-893C-D58E218D03AD}"/>
                </a:ext>
              </a:extLst>
            </p:cNvPr>
            <p:cNvSpPr/>
            <p:nvPr/>
          </p:nvSpPr>
          <p:spPr>
            <a:xfrm>
              <a:off x="1941746" y="3456037"/>
              <a:ext cx="2987040" cy="2119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F0C8715-FC5E-4303-BEFB-2010C2165EDD}"/>
                </a:ext>
              </a:extLst>
            </p:cNvPr>
            <p:cNvSpPr/>
            <p:nvPr/>
          </p:nvSpPr>
          <p:spPr>
            <a:xfrm>
              <a:off x="4928785" y="3667967"/>
              <a:ext cx="2578920" cy="342919"/>
            </a:xfrm>
            <a:custGeom>
              <a:avLst/>
              <a:gdLst>
                <a:gd name="connsiteX0" fmla="*/ 0 w 3988468"/>
                <a:gd name="connsiteY0" fmla="*/ 0 h 774391"/>
                <a:gd name="connsiteX1" fmla="*/ 1894974 w 3988468"/>
                <a:gd name="connsiteY1" fmla="*/ 637673 h 774391"/>
                <a:gd name="connsiteX2" fmla="*/ 3988468 w 3988468"/>
                <a:gd name="connsiteY2" fmla="*/ 770021 h 77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468" h="774391">
                  <a:moveTo>
                    <a:pt x="0" y="0"/>
                  </a:moveTo>
                  <a:cubicBezTo>
                    <a:pt x="615114" y="254668"/>
                    <a:pt x="1230229" y="509336"/>
                    <a:pt x="1894974" y="637673"/>
                  </a:cubicBezTo>
                  <a:cubicBezTo>
                    <a:pt x="2559719" y="766010"/>
                    <a:pt x="3915276" y="785060"/>
                    <a:pt x="3988468" y="770021"/>
                  </a:cubicBezTo>
                </a:path>
              </a:pathLst>
            </a:custGeom>
            <a:noFill/>
            <a:ln w="19050">
              <a:solidFill>
                <a:schemeClr val="accent5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de">
            <a:extLst>
              <a:ext uri="{FF2B5EF4-FFF2-40B4-BE49-F238E27FC236}">
                <a16:creationId xmlns:a16="http://schemas.microsoft.com/office/drawing/2014/main" id="{C6504F9B-9112-428C-875A-78CF9CACFF3C}"/>
              </a:ext>
            </a:extLst>
          </p:cNvPr>
          <p:cNvSpPr txBox="1"/>
          <p:nvPr/>
        </p:nvSpPr>
        <p:spPr>
          <a:xfrm>
            <a:off x="1390236" y="3186002"/>
            <a:ext cx="62661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solidFill>
                  <a:srgbClr val="0991B6"/>
                </a:solidFill>
                <a:effectLst/>
                <a:latin typeface=" Cascadia Code"/>
              </a:rPr>
              <a:t>void</a:t>
            </a:r>
            <a:r>
              <a:rPr lang="en-US" sz="1400" b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err="1">
                <a:solidFill>
                  <a:srgbClr val="7EB233"/>
                </a:solidFill>
                <a:effectLst/>
                <a:latin typeface=" Cascadia Code"/>
              </a:rPr>
              <a:t>listInsert</a:t>
            </a:r>
            <a:r>
              <a:rPr lang="en-US" sz="1400" err="1">
                <a:solidFill>
                  <a:srgbClr val="7EB233"/>
                </a:solidFill>
                <a:latin typeface=" Cascadia Code"/>
              </a:rPr>
              <a:t>Head</a:t>
            </a:r>
            <a:r>
              <a:rPr lang="en-US" sz="1400" b="0">
                <a:solidFill>
                  <a:srgbClr val="383A42"/>
                </a:solidFill>
                <a:effectLst/>
                <a:latin typeface=" Cascadia Code"/>
              </a:rPr>
              <a:t>(</a:t>
            </a:r>
            <a:r>
              <a:rPr lang="en-US" sz="1400" b="0">
                <a:solidFill>
                  <a:srgbClr val="DC3EB7"/>
                </a:solidFill>
                <a:effectLst/>
                <a:latin typeface=" Cascadia Code"/>
              </a:rPr>
              <a:t>int</a:t>
            </a:r>
            <a:r>
              <a:rPr lang="en-US" sz="1400" b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err="1">
                <a:effectLst/>
                <a:latin typeface=" Cascadia Code"/>
              </a:rPr>
              <a:t>new_data</a:t>
            </a:r>
            <a:r>
              <a:rPr lang="en-US" sz="1400" b="0">
                <a:solidFill>
                  <a:srgbClr val="383A42"/>
                </a:solidFill>
                <a:effectLst/>
                <a:latin typeface=" Cascadia Code"/>
              </a:rPr>
              <a:t>) {</a:t>
            </a:r>
            <a:endParaRPr lang="en-US" sz="1400">
              <a:solidFill>
                <a:schemeClr val="bg2">
                  <a:lumMod val="75000"/>
                </a:schemeClr>
              </a:solidFill>
              <a:latin typeface=" Cascadia Code"/>
            </a:endParaRPr>
          </a:p>
          <a:p>
            <a:r>
              <a:rPr lang="en-US" sz="140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</a:t>
            </a:r>
            <a:r>
              <a:rPr lang="en-US" sz="1400">
                <a:latin typeface=" Cascadia Code"/>
              </a:rPr>
              <a:t>TX_BEGIN {</a:t>
            </a:r>
          </a:p>
          <a:p>
            <a:endParaRPr lang="en-US" sz="1400" b="0">
              <a:solidFill>
                <a:srgbClr val="383A42"/>
              </a:solidFill>
              <a:effectLst/>
              <a:latin typeface=" Cascadia Code"/>
            </a:endParaRPr>
          </a:p>
          <a:p>
            <a:r>
              <a:rPr lang="en-US" sz="1400">
                <a:solidFill>
                  <a:srgbClr val="383A42"/>
                </a:solidFill>
                <a:latin typeface=" Cascadia Code"/>
              </a:rPr>
              <a:t>	auto *node = TX_NEW(</a:t>
            </a:r>
            <a:r>
              <a:rPr lang="en-US" sz="1400" err="1">
                <a:solidFill>
                  <a:srgbClr val="383A42"/>
                </a:solidFill>
                <a:latin typeface=" Cascadia Code"/>
              </a:rPr>
              <a:t>node_t</a:t>
            </a:r>
            <a:r>
              <a:rPr lang="en-US" sz="1400">
                <a:solidFill>
                  <a:srgbClr val="383A42"/>
                </a:solidFill>
                <a:latin typeface=" Cascadia Code"/>
              </a:rPr>
              <a:t>); </a:t>
            </a:r>
            <a:r>
              <a:rPr lang="en-US" sz="1400">
                <a:solidFill>
                  <a:srgbClr val="AFABAB"/>
                </a:solidFill>
                <a:latin typeface=" Cascadia Code"/>
              </a:rPr>
              <a:t>// Allocate new node</a:t>
            </a:r>
            <a:endParaRPr lang="en-US" sz="1400" b="0">
              <a:solidFill>
                <a:srgbClr val="AFABAB"/>
              </a:solidFill>
              <a:effectLst/>
              <a:latin typeface=" Cascadia Code"/>
            </a:endParaRPr>
          </a:p>
          <a:p>
            <a:r>
              <a:rPr lang="en-US" sz="1400" b="0">
                <a:solidFill>
                  <a:schemeClr val="bg2">
                    <a:lumMod val="75000"/>
                  </a:schemeClr>
                </a:solidFill>
                <a:effectLst/>
                <a:latin typeface=" Cascadia Code"/>
              </a:rPr>
              <a:t>        // Init the new node</a:t>
            </a:r>
          </a:p>
          <a:p>
            <a:endParaRPr lang="en-US" sz="1400">
              <a:solidFill>
                <a:schemeClr val="bg2">
                  <a:lumMod val="75000"/>
                </a:schemeClr>
              </a:solidFill>
              <a:latin typeface=" Cascadia Code"/>
            </a:endParaRPr>
          </a:p>
          <a:p>
            <a:r>
              <a:rPr lang="en-US" sz="140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    </a:t>
            </a:r>
            <a:r>
              <a:rPr lang="en-US" sz="1400">
                <a:latin typeface=" Cascadia Code"/>
              </a:rPr>
              <a:t>TX_ADD(head-&gt;</a:t>
            </a:r>
            <a:r>
              <a:rPr lang="en-US" sz="1400" err="1">
                <a:latin typeface=" Cascadia Code"/>
              </a:rPr>
              <a:t>prev</a:t>
            </a:r>
            <a:r>
              <a:rPr lang="en-US" sz="1400">
                <a:latin typeface=" Cascadia Code"/>
              </a:rPr>
              <a:t>);</a:t>
            </a:r>
            <a:endParaRPr lang="en-US" sz="1400" b="0">
              <a:effectLst/>
              <a:latin typeface=" Cascadia Code"/>
            </a:endParaRPr>
          </a:p>
          <a:p>
            <a:r>
              <a:rPr lang="en-US" sz="140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    </a:t>
            </a:r>
            <a:r>
              <a:rPr lang="en-US" sz="1400">
                <a:latin typeface=" Cascadia Code"/>
              </a:rPr>
              <a:t>head-&gt;</a:t>
            </a:r>
            <a:r>
              <a:rPr lang="en-US" sz="1400" err="1">
                <a:latin typeface=" Cascadia Code"/>
              </a:rPr>
              <a:t>prev</a:t>
            </a:r>
            <a:r>
              <a:rPr lang="en-US" sz="1400">
                <a:latin typeface=" Cascadia Code"/>
              </a:rPr>
              <a:t> = node;</a:t>
            </a:r>
          </a:p>
          <a:p>
            <a:endParaRPr lang="en-US" sz="1400" b="0">
              <a:solidFill>
                <a:schemeClr val="bg2">
                  <a:lumMod val="75000"/>
                </a:schemeClr>
              </a:solidFill>
              <a:effectLst/>
              <a:latin typeface=" Cascadia Code"/>
            </a:endParaRPr>
          </a:p>
          <a:p>
            <a:r>
              <a:rPr lang="en-US" sz="140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    </a:t>
            </a:r>
            <a:r>
              <a:rPr lang="en-US" sz="1400">
                <a:latin typeface=" Cascadia Code"/>
              </a:rPr>
              <a:t>TX_ADD(head); </a:t>
            </a:r>
            <a:r>
              <a:rPr lang="en-US" sz="1400">
                <a:solidFill>
                  <a:schemeClr val="bg2">
                    <a:lumMod val="75000"/>
                  </a:schemeClr>
                </a:solidFill>
                <a:latin typeface=" Cascadia Code"/>
              </a:rPr>
              <a:t>// Backup head</a:t>
            </a:r>
            <a:endParaRPr lang="en-US" sz="1400" b="0">
              <a:solidFill>
                <a:srgbClr val="383A42"/>
              </a:solidFill>
              <a:effectLst/>
              <a:latin typeface=" Cascadia Code"/>
            </a:endParaRPr>
          </a:p>
          <a:p>
            <a:r>
              <a:rPr lang="en-US" sz="1400" b="0">
                <a:solidFill>
                  <a:srgbClr val="383A42"/>
                </a:solidFill>
                <a:effectLst/>
                <a:latin typeface=" Cascadia Code"/>
              </a:rPr>
              <a:t>        head </a:t>
            </a:r>
            <a:r>
              <a:rPr lang="en-US" sz="1400" b="0">
                <a:solidFill>
                  <a:srgbClr val="7B30D0"/>
                </a:solidFill>
                <a:effectLst/>
                <a:latin typeface=" Cascadia Code"/>
              </a:rPr>
              <a:t>= </a:t>
            </a:r>
            <a:r>
              <a:rPr lang="en-US" sz="1400" b="0">
                <a:solidFill>
                  <a:srgbClr val="383A42"/>
                </a:solidFill>
                <a:effectLst/>
                <a:latin typeface=" Cascadia Code"/>
              </a:rPr>
              <a:t>node; </a:t>
            </a:r>
            <a:endParaRPr lang="en-US" sz="1400">
              <a:solidFill>
                <a:srgbClr val="383A42"/>
              </a:solidFill>
              <a:latin typeface=" Cascadia Code"/>
            </a:endParaRPr>
          </a:p>
          <a:p>
            <a:endParaRPr lang="en-US" sz="1400" b="0">
              <a:solidFill>
                <a:schemeClr val="bg2">
                  <a:lumMod val="75000"/>
                </a:schemeClr>
              </a:solidFill>
              <a:effectLst/>
              <a:latin typeface=" Cascadia Code"/>
            </a:endParaRPr>
          </a:p>
          <a:p>
            <a:r>
              <a:rPr lang="en-US" sz="140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</a:t>
            </a:r>
            <a:r>
              <a:rPr lang="en-US" sz="1400">
                <a:latin typeface=" Cascadia Code"/>
              </a:rPr>
              <a:t>} TX_END</a:t>
            </a:r>
            <a:endParaRPr lang="en-US" sz="1400" b="0">
              <a:effectLst/>
              <a:latin typeface=" Cascadia Code"/>
            </a:endParaRPr>
          </a:p>
          <a:p>
            <a:r>
              <a:rPr lang="en-US" sz="1400" b="0">
                <a:solidFill>
                  <a:srgbClr val="383A42"/>
                </a:solidFill>
                <a:effectLst/>
                <a:latin typeface=" Cascadia Code"/>
              </a:rPr>
              <a:t>}</a:t>
            </a:r>
          </a:p>
        </p:txBody>
      </p:sp>
      <p:graphicFrame>
        <p:nvGraphicFramePr>
          <p:cNvPr id="19" name="Instr trace">
            <a:extLst>
              <a:ext uri="{FF2B5EF4-FFF2-40B4-BE49-F238E27FC236}">
                <a16:creationId xmlns:a16="http://schemas.microsoft.com/office/drawing/2014/main" id="{C5DF5015-F50F-48C4-B0B4-A39DB48426E8}"/>
              </a:ext>
            </a:extLst>
          </p:cNvPr>
          <p:cNvGraphicFramePr>
            <a:graphicFrameLocks noGrp="1"/>
          </p:cNvGraphicFramePr>
          <p:nvPr/>
        </p:nvGraphicFramePr>
        <p:xfrm>
          <a:off x="7963702" y="3566302"/>
          <a:ext cx="2326106" cy="2619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491982981"/>
                    </a:ext>
                  </a:extLst>
                </a:gridCol>
                <a:gridCol w="893011">
                  <a:extLst>
                    <a:ext uri="{9D8B030D-6E8A-4147-A177-3AD203B41FA5}">
                      <a16:colId xmlns:a16="http://schemas.microsoft.com/office/drawing/2014/main" val="2714972556"/>
                    </a:ext>
                  </a:extLst>
                </a:gridCol>
                <a:gridCol w="785395">
                  <a:extLst>
                    <a:ext uri="{9D8B030D-6E8A-4147-A177-3AD203B41FA5}">
                      <a16:colId xmlns:a16="http://schemas.microsoft.com/office/drawing/2014/main" val="258035576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Instr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Addr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Data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58708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876234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5244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0x7f08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0x1040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2821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92537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0x7f90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0xbbaa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71027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12631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2621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0x1040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0xbbaa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61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CLWB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397856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SFENCE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404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3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3191-CDB5-4193-8B97-AC35B394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Prediction are unique to a context</a:t>
            </a:r>
          </a:p>
          <a:p>
            <a:r>
              <a:rPr lang="en-US"/>
              <a:t>Using sequence of store PCs to the first store creates a unique context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FAB93-02FB-4A39-938F-DFD939D4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AD002-7AA1-4EFC-883E-640421C6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49</a:t>
            </a:fld>
            <a:endParaRPr lang="en-US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A7E5236-B5B2-4852-A6CC-17EBA923AF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8DD48-D4A1-4ACE-9703-92276561C26A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46" name="Pointer addr link group">
            <a:extLst>
              <a:ext uri="{FF2B5EF4-FFF2-40B4-BE49-F238E27FC236}">
                <a16:creationId xmlns:a16="http://schemas.microsoft.com/office/drawing/2014/main" id="{BEDC6B84-9ABA-43DA-BE8A-44EEFC2BDBE2}"/>
              </a:ext>
            </a:extLst>
          </p:cNvPr>
          <p:cNvGrpSpPr/>
          <p:nvPr/>
        </p:nvGrpSpPr>
        <p:grpSpPr>
          <a:xfrm>
            <a:off x="2274207" y="4787008"/>
            <a:ext cx="7933632" cy="565452"/>
            <a:chOff x="3052461" y="2682573"/>
            <a:chExt cx="7933632" cy="5654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5A7E90A-0B58-4D14-A861-CE3AFEC30146}"/>
                </a:ext>
              </a:extLst>
            </p:cNvPr>
            <p:cNvSpPr/>
            <p:nvPr/>
          </p:nvSpPr>
          <p:spPr>
            <a:xfrm>
              <a:off x="3052461" y="3036094"/>
              <a:ext cx="1391014" cy="21193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F8EA93B-7E33-41E6-9EAC-2F3B5CA30261}"/>
                </a:ext>
              </a:extLst>
            </p:cNvPr>
            <p:cNvSpPr/>
            <p:nvPr/>
          </p:nvSpPr>
          <p:spPr>
            <a:xfrm>
              <a:off x="8738193" y="2682573"/>
              <a:ext cx="2247900" cy="21193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AD267B1-09DE-41DE-9336-311278A4D975}"/>
                </a:ext>
              </a:extLst>
            </p:cNvPr>
            <p:cNvSpPr/>
            <p:nvPr/>
          </p:nvSpPr>
          <p:spPr>
            <a:xfrm flipV="1">
              <a:off x="4443475" y="2788556"/>
              <a:ext cx="4294718" cy="247537"/>
            </a:xfrm>
            <a:custGeom>
              <a:avLst/>
              <a:gdLst>
                <a:gd name="connsiteX0" fmla="*/ 0 w 3988468"/>
                <a:gd name="connsiteY0" fmla="*/ 0 h 774391"/>
                <a:gd name="connsiteX1" fmla="*/ 1894974 w 3988468"/>
                <a:gd name="connsiteY1" fmla="*/ 637673 h 774391"/>
                <a:gd name="connsiteX2" fmla="*/ 3988468 w 3988468"/>
                <a:gd name="connsiteY2" fmla="*/ 770021 h 77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468" h="774391">
                  <a:moveTo>
                    <a:pt x="0" y="0"/>
                  </a:moveTo>
                  <a:cubicBezTo>
                    <a:pt x="615114" y="254668"/>
                    <a:pt x="1230229" y="509336"/>
                    <a:pt x="1894974" y="637673"/>
                  </a:cubicBezTo>
                  <a:cubicBezTo>
                    <a:pt x="2559719" y="766010"/>
                    <a:pt x="3915276" y="785060"/>
                    <a:pt x="3988468" y="770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!!Rectangle: Rounded Corners 9">
            <a:extLst>
              <a:ext uri="{FF2B5EF4-FFF2-40B4-BE49-F238E27FC236}">
                <a16:creationId xmlns:a16="http://schemas.microsoft.com/office/drawing/2014/main" id="{E6FA746D-44D9-4643-A94C-B978AE793E05}"/>
              </a:ext>
            </a:extLst>
          </p:cNvPr>
          <p:cNvSpPr/>
          <p:nvPr/>
        </p:nvSpPr>
        <p:spPr>
          <a:xfrm>
            <a:off x="2274206" y="5373089"/>
            <a:ext cx="1306161" cy="2119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Rectangle: Rounded Corners 8">
            <a:extLst>
              <a:ext uri="{FF2B5EF4-FFF2-40B4-BE49-F238E27FC236}">
                <a16:creationId xmlns:a16="http://schemas.microsoft.com/office/drawing/2014/main" id="{B7489762-2DF1-45F1-A244-5E082624466C}"/>
              </a:ext>
            </a:extLst>
          </p:cNvPr>
          <p:cNvSpPr/>
          <p:nvPr/>
        </p:nvSpPr>
        <p:spPr>
          <a:xfrm>
            <a:off x="7959939" y="5494558"/>
            <a:ext cx="2247899" cy="2119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!!Freeform: Shape 30">
            <a:extLst>
              <a:ext uri="{FF2B5EF4-FFF2-40B4-BE49-F238E27FC236}">
                <a16:creationId xmlns:a16="http://schemas.microsoft.com/office/drawing/2014/main" id="{9301387F-9818-4E63-BABF-D40F24A35C54}"/>
              </a:ext>
            </a:extLst>
          </p:cNvPr>
          <p:cNvSpPr/>
          <p:nvPr/>
        </p:nvSpPr>
        <p:spPr>
          <a:xfrm>
            <a:off x="3580367" y="5494558"/>
            <a:ext cx="4363771" cy="105965"/>
          </a:xfrm>
          <a:custGeom>
            <a:avLst/>
            <a:gdLst>
              <a:gd name="connsiteX0" fmla="*/ 0 w 3988468"/>
              <a:gd name="connsiteY0" fmla="*/ 0 h 774391"/>
              <a:gd name="connsiteX1" fmla="*/ 1894974 w 3988468"/>
              <a:gd name="connsiteY1" fmla="*/ 637673 h 774391"/>
              <a:gd name="connsiteX2" fmla="*/ 3988468 w 3988468"/>
              <a:gd name="connsiteY2" fmla="*/ 770021 h 7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8468" h="774391">
                <a:moveTo>
                  <a:pt x="0" y="0"/>
                </a:moveTo>
                <a:cubicBezTo>
                  <a:pt x="615114" y="254668"/>
                  <a:pt x="1230229" y="509336"/>
                  <a:pt x="1894974" y="637673"/>
                </a:cubicBezTo>
                <a:cubicBezTo>
                  <a:pt x="2559719" y="766010"/>
                  <a:pt x="3915276" y="785060"/>
                  <a:pt x="3988468" y="770021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E1DAD68F-CFA0-481F-B465-F664718B91B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8DD48-D4A1-4ACE-9703-92276561C26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0693AD4-1A06-4998-A058-D22855E44593}"/>
              </a:ext>
            </a:extLst>
          </p:cNvPr>
          <p:cNvSpPr/>
          <p:nvPr/>
        </p:nvSpPr>
        <p:spPr>
          <a:xfrm>
            <a:off x="2110740" y="4694577"/>
            <a:ext cx="8945880" cy="186569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Write data link group">
            <a:extLst>
              <a:ext uri="{FF2B5EF4-FFF2-40B4-BE49-F238E27FC236}">
                <a16:creationId xmlns:a16="http://schemas.microsoft.com/office/drawing/2014/main" id="{0CFB8B09-6E8F-44C4-8579-F8C1011E0E0C}"/>
              </a:ext>
            </a:extLst>
          </p:cNvPr>
          <p:cNvGrpSpPr/>
          <p:nvPr/>
        </p:nvGrpSpPr>
        <p:grpSpPr>
          <a:xfrm>
            <a:off x="2369821" y="3870702"/>
            <a:ext cx="7808332" cy="644488"/>
            <a:chOff x="1941746" y="3456037"/>
            <a:chExt cx="7808332" cy="644488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E1B25C8-90D9-4797-8F9F-297B1B9FE88F}"/>
                </a:ext>
              </a:extLst>
            </p:cNvPr>
            <p:cNvSpPr/>
            <p:nvPr/>
          </p:nvSpPr>
          <p:spPr>
            <a:xfrm>
              <a:off x="7502179" y="3888594"/>
              <a:ext cx="2247899" cy="2119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C3154AF-A9C8-4EB8-A760-0560BABCDF97}"/>
                </a:ext>
              </a:extLst>
            </p:cNvPr>
            <p:cNvSpPr/>
            <p:nvPr/>
          </p:nvSpPr>
          <p:spPr>
            <a:xfrm>
              <a:off x="1941746" y="3456037"/>
              <a:ext cx="2987040" cy="2119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F6561B3-5D5F-46E1-BFAE-EEC933B66BFE}"/>
                </a:ext>
              </a:extLst>
            </p:cNvPr>
            <p:cNvSpPr/>
            <p:nvPr/>
          </p:nvSpPr>
          <p:spPr>
            <a:xfrm>
              <a:off x="4928785" y="3667967"/>
              <a:ext cx="2578920" cy="342919"/>
            </a:xfrm>
            <a:custGeom>
              <a:avLst/>
              <a:gdLst>
                <a:gd name="connsiteX0" fmla="*/ 0 w 3988468"/>
                <a:gd name="connsiteY0" fmla="*/ 0 h 774391"/>
                <a:gd name="connsiteX1" fmla="*/ 1894974 w 3988468"/>
                <a:gd name="connsiteY1" fmla="*/ 637673 h 774391"/>
                <a:gd name="connsiteX2" fmla="*/ 3988468 w 3988468"/>
                <a:gd name="connsiteY2" fmla="*/ 770021 h 77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468" h="774391">
                  <a:moveTo>
                    <a:pt x="0" y="0"/>
                  </a:moveTo>
                  <a:cubicBezTo>
                    <a:pt x="615114" y="254668"/>
                    <a:pt x="1230229" y="509336"/>
                    <a:pt x="1894974" y="637673"/>
                  </a:cubicBezTo>
                  <a:cubicBezTo>
                    <a:pt x="2559719" y="766010"/>
                    <a:pt x="3915276" y="785060"/>
                    <a:pt x="3988468" y="770021"/>
                  </a:cubicBezTo>
                </a:path>
              </a:pathLst>
            </a:custGeom>
            <a:noFill/>
            <a:ln w="19050">
              <a:solidFill>
                <a:schemeClr val="accent5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Code">
            <a:extLst>
              <a:ext uri="{FF2B5EF4-FFF2-40B4-BE49-F238E27FC236}">
                <a16:creationId xmlns:a16="http://schemas.microsoft.com/office/drawing/2014/main" id="{22E6258F-0E9B-4FAC-B130-B321721A434E}"/>
              </a:ext>
            </a:extLst>
          </p:cNvPr>
          <p:cNvSpPr txBox="1"/>
          <p:nvPr/>
        </p:nvSpPr>
        <p:spPr>
          <a:xfrm>
            <a:off x="1390236" y="3186002"/>
            <a:ext cx="62661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991B6"/>
                </a:solidFill>
                <a:effectLst/>
                <a:latin typeface=" Cascadia Code"/>
              </a:rPr>
              <a:t>void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 err="1">
                <a:solidFill>
                  <a:srgbClr val="7EB233"/>
                </a:solidFill>
                <a:effectLst/>
                <a:latin typeface=" Cascadia Code"/>
              </a:rPr>
              <a:t>listInsert</a:t>
            </a:r>
            <a:r>
              <a:rPr lang="en-US" sz="1400" dirty="0" err="1">
                <a:solidFill>
                  <a:srgbClr val="7EB233"/>
                </a:solidFill>
                <a:latin typeface=" Cascadia Code"/>
              </a:rPr>
              <a:t>Head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(</a:t>
            </a:r>
            <a:r>
              <a:rPr lang="en-US" sz="1400" b="0" dirty="0">
                <a:solidFill>
                  <a:srgbClr val="DC3EB7"/>
                </a:solidFill>
                <a:effectLst/>
                <a:latin typeface=" Cascadia Code"/>
              </a:rPr>
              <a:t>int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</a:t>
            </a:r>
            <a:r>
              <a:rPr lang="en-US" sz="1400" b="0" dirty="0" err="1">
                <a:effectLst/>
                <a:latin typeface=" Cascadia Code"/>
              </a:rPr>
              <a:t>new_data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) {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</a:t>
            </a:r>
            <a:r>
              <a:rPr lang="en-US" sz="1400" dirty="0">
                <a:latin typeface=" Cascadia Code"/>
              </a:rPr>
              <a:t>TX_BEGIN {</a:t>
            </a:r>
          </a:p>
          <a:p>
            <a:endParaRPr lang="en-US" sz="1400" b="0" dirty="0">
              <a:solidFill>
                <a:srgbClr val="383A42"/>
              </a:solidFill>
              <a:effectLst/>
              <a:latin typeface=" Cascadia Code"/>
            </a:endParaRPr>
          </a:p>
          <a:p>
            <a:r>
              <a:rPr lang="en-US" sz="1400" dirty="0">
                <a:solidFill>
                  <a:srgbClr val="383A42"/>
                </a:solidFill>
                <a:latin typeface=" Cascadia Code"/>
              </a:rPr>
              <a:t>	auto *node = TX_NEW(</a:t>
            </a:r>
            <a:r>
              <a:rPr lang="en-US" sz="1400" dirty="0" err="1">
                <a:solidFill>
                  <a:srgbClr val="383A42"/>
                </a:solidFill>
                <a:latin typeface=" Cascadia Code"/>
              </a:rPr>
              <a:t>node_t</a:t>
            </a:r>
            <a:r>
              <a:rPr lang="en-US" sz="1400" dirty="0">
                <a:solidFill>
                  <a:srgbClr val="383A42"/>
                </a:solidFill>
                <a:latin typeface=" Cascadia Code"/>
              </a:rPr>
              <a:t>); </a:t>
            </a:r>
            <a:r>
              <a:rPr lang="en-US" sz="1400" dirty="0">
                <a:solidFill>
                  <a:srgbClr val="AFABAB"/>
                </a:solidFill>
                <a:latin typeface=" Cascadia Code"/>
              </a:rPr>
              <a:t>// Allocate new node</a:t>
            </a:r>
            <a:endParaRPr lang="en-US" sz="1400" b="0" dirty="0">
              <a:solidFill>
                <a:srgbClr val="AFABAB"/>
              </a:solidFill>
              <a:effectLst/>
              <a:latin typeface=" Cascadia Code"/>
            </a:endParaRPr>
          </a:p>
          <a:p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effectLst/>
                <a:latin typeface=" Cascadia Code"/>
              </a:rPr>
              <a:t>        // Init the new node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    </a:t>
            </a:r>
            <a:r>
              <a:rPr lang="en-US" sz="1400" dirty="0">
                <a:latin typeface=" Cascadia Code"/>
              </a:rPr>
              <a:t>TX_ADD(head-&gt;</a:t>
            </a:r>
            <a:r>
              <a:rPr lang="en-US" sz="1400" dirty="0" err="1">
                <a:latin typeface=" Cascadia Code"/>
              </a:rPr>
              <a:t>prev</a:t>
            </a:r>
            <a:r>
              <a:rPr lang="en-US" sz="1400" dirty="0">
                <a:latin typeface=" Cascadia Code"/>
              </a:rPr>
              <a:t>);</a:t>
            </a:r>
            <a:endParaRPr lang="en-US" sz="1400" b="0" dirty="0">
              <a:effectLst/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    </a:t>
            </a:r>
            <a:r>
              <a:rPr lang="en-US" sz="1400" dirty="0">
                <a:latin typeface=" Cascadia Code"/>
              </a:rPr>
              <a:t>head-&gt;</a:t>
            </a:r>
            <a:r>
              <a:rPr lang="en-US" sz="1400" dirty="0" err="1">
                <a:latin typeface=" Cascadia Code"/>
              </a:rPr>
              <a:t>prev</a:t>
            </a:r>
            <a:r>
              <a:rPr lang="en-US" sz="1400" dirty="0">
                <a:latin typeface=" Cascadia Code"/>
              </a:rPr>
              <a:t> = node;</a:t>
            </a:r>
          </a:p>
          <a:p>
            <a:endParaRPr lang="en-US" sz="1400" b="0" dirty="0">
              <a:solidFill>
                <a:schemeClr val="bg2">
                  <a:lumMod val="75000"/>
                </a:schemeClr>
              </a:solidFill>
              <a:effectLst/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    </a:t>
            </a:r>
            <a:r>
              <a:rPr lang="en-US" sz="1400" dirty="0">
                <a:latin typeface=" Cascadia Code"/>
              </a:rPr>
              <a:t>TX_ADD(head);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// Backup head</a:t>
            </a:r>
            <a:endParaRPr lang="en-US" sz="1400" b="0" dirty="0">
              <a:solidFill>
                <a:srgbClr val="383A42"/>
              </a:solidFill>
              <a:effectLst/>
              <a:latin typeface=" Cascadia Code"/>
            </a:endParaRP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        head </a:t>
            </a:r>
            <a:r>
              <a:rPr lang="en-US" sz="1400" b="0" dirty="0">
                <a:solidFill>
                  <a:srgbClr val="7B30D0"/>
                </a:solidFill>
                <a:effectLst/>
                <a:latin typeface=" Cascadia Code"/>
              </a:rPr>
              <a:t>= </a:t>
            </a:r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node; </a:t>
            </a:r>
            <a:endParaRPr lang="en-US" sz="1400" dirty="0">
              <a:solidFill>
                <a:srgbClr val="383A42"/>
              </a:solidFill>
              <a:latin typeface=" Cascadia Code"/>
            </a:endParaRPr>
          </a:p>
          <a:p>
            <a:endParaRPr lang="en-US" sz="1400" b="0" dirty="0">
              <a:solidFill>
                <a:schemeClr val="bg2">
                  <a:lumMod val="75000"/>
                </a:schemeClr>
              </a:solidFill>
              <a:effectLst/>
              <a:latin typeface=" Cascadia Code"/>
            </a:endParaRP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 Cascadia Code"/>
              </a:rPr>
              <a:t>    </a:t>
            </a:r>
            <a:r>
              <a:rPr lang="en-US" sz="1400" dirty="0">
                <a:latin typeface=" Cascadia Code"/>
              </a:rPr>
              <a:t>} TX_END</a:t>
            </a:r>
            <a:endParaRPr lang="en-US" sz="1400" b="0" dirty="0">
              <a:effectLst/>
              <a:latin typeface=" Cascadia Code"/>
            </a:endParaRPr>
          </a:p>
          <a:p>
            <a:r>
              <a:rPr lang="en-US" sz="1400" b="0" dirty="0">
                <a:solidFill>
                  <a:srgbClr val="383A42"/>
                </a:solidFill>
                <a:effectLst/>
                <a:latin typeface=" Cascadia Code"/>
              </a:rPr>
              <a:t>}</a:t>
            </a:r>
          </a:p>
        </p:txBody>
      </p:sp>
      <p:graphicFrame>
        <p:nvGraphicFramePr>
          <p:cNvPr id="60" name="Instr trace">
            <a:extLst>
              <a:ext uri="{FF2B5EF4-FFF2-40B4-BE49-F238E27FC236}">
                <a16:creationId xmlns:a16="http://schemas.microsoft.com/office/drawing/2014/main" id="{B27515DE-1472-4769-BB89-41760391BCB3}"/>
              </a:ext>
            </a:extLst>
          </p:cNvPr>
          <p:cNvGraphicFramePr>
            <a:graphicFrameLocks noGrp="1"/>
          </p:cNvGraphicFramePr>
          <p:nvPr/>
        </p:nvGraphicFramePr>
        <p:xfrm>
          <a:off x="7963702" y="3566302"/>
          <a:ext cx="2326106" cy="2619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491982981"/>
                    </a:ext>
                  </a:extLst>
                </a:gridCol>
                <a:gridCol w="893011">
                  <a:extLst>
                    <a:ext uri="{9D8B030D-6E8A-4147-A177-3AD203B41FA5}">
                      <a16:colId xmlns:a16="http://schemas.microsoft.com/office/drawing/2014/main" val="2714972556"/>
                    </a:ext>
                  </a:extLst>
                </a:gridCol>
                <a:gridCol w="785395">
                  <a:extLst>
                    <a:ext uri="{9D8B030D-6E8A-4147-A177-3AD203B41FA5}">
                      <a16:colId xmlns:a16="http://schemas.microsoft.com/office/drawing/2014/main" val="258035576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Instr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Addr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Data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58708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876234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5244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0x7f08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0x1040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2821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92537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0x7f90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0xbbaa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71027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12631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...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2621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St-8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0x1040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0xbbaa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61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CLWB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397856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SFENCE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404911"/>
                  </a:ext>
                </a:extLst>
              </a:tr>
            </a:tbl>
          </a:graphicData>
        </a:graphic>
      </p:graphicFrame>
      <p:grpSp>
        <p:nvGrpSpPr>
          <p:cNvPr id="63" name="Group 62">
            <a:extLst>
              <a:ext uri="{FF2B5EF4-FFF2-40B4-BE49-F238E27FC236}">
                <a16:creationId xmlns:a16="http://schemas.microsoft.com/office/drawing/2014/main" id="{5A6975C7-8744-4ECF-A4BE-54B9DE4A35B9}"/>
              </a:ext>
            </a:extLst>
          </p:cNvPr>
          <p:cNvGrpSpPr/>
          <p:nvPr/>
        </p:nvGrpSpPr>
        <p:grpSpPr>
          <a:xfrm>
            <a:off x="7743607" y="3787061"/>
            <a:ext cx="182880" cy="543670"/>
            <a:chOff x="7040757" y="3421380"/>
            <a:chExt cx="182880" cy="54367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76317D1-D979-4821-ADDF-50D783BE6ED8}"/>
                </a:ext>
              </a:extLst>
            </p:cNvPr>
            <p:cNvSpPr/>
            <p:nvPr/>
          </p:nvSpPr>
          <p:spPr>
            <a:xfrm>
              <a:off x="7076147" y="3421380"/>
              <a:ext cx="120743" cy="453185"/>
            </a:xfrm>
            <a:custGeom>
              <a:avLst/>
              <a:gdLst>
                <a:gd name="connsiteX0" fmla="*/ 510902 w 585183"/>
                <a:gd name="connsiteY0" fmla="*/ 0 h 1219200"/>
                <a:gd name="connsiteX1" fmla="*/ 362 w 585183"/>
                <a:gd name="connsiteY1" fmla="*/ 274320 h 1219200"/>
                <a:gd name="connsiteX2" fmla="*/ 579482 w 585183"/>
                <a:gd name="connsiteY2" fmla="*/ 571500 h 1219200"/>
                <a:gd name="connsiteX3" fmla="*/ 297542 w 585183"/>
                <a:gd name="connsiteY3" fmla="*/ 899160 h 1219200"/>
                <a:gd name="connsiteX4" fmla="*/ 320402 w 585183"/>
                <a:gd name="connsiteY4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183" h="1219200">
                  <a:moveTo>
                    <a:pt x="510902" y="0"/>
                  </a:moveTo>
                  <a:cubicBezTo>
                    <a:pt x="249917" y="89535"/>
                    <a:pt x="-11068" y="179070"/>
                    <a:pt x="362" y="274320"/>
                  </a:cubicBezTo>
                  <a:cubicBezTo>
                    <a:pt x="11792" y="369570"/>
                    <a:pt x="529952" y="467360"/>
                    <a:pt x="579482" y="571500"/>
                  </a:cubicBezTo>
                  <a:cubicBezTo>
                    <a:pt x="629012" y="675640"/>
                    <a:pt x="340722" y="791210"/>
                    <a:pt x="297542" y="899160"/>
                  </a:cubicBezTo>
                  <a:cubicBezTo>
                    <a:pt x="254362" y="1007110"/>
                    <a:pt x="287382" y="1113155"/>
                    <a:pt x="320402" y="1219200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A9D643EF-29CB-4C20-9267-669995A403E3}"/>
                </a:ext>
              </a:extLst>
            </p:cNvPr>
            <p:cNvSpPr/>
            <p:nvPr/>
          </p:nvSpPr>
          <p:spPr>
            <a:xfrm rot="10800000">
              <a:off x="7040757" y="3807395"/>
              <a:ext cx="182880" cy="157655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peech Bubble: Oval 63">
            <a:extLst>
              <a:ext uri="{FF2B5EF4-FFF2-40B4-BE49-F238E27FC236}">
                <a16:creationId xmlns:a16="http://schemas.microsoft.com/office/drawing/2014/main" id="{96095CE6-7F58-43C4-A412-5D7977B54260}"/>
              </a:ext>
            </a:extLst>
          </p:cNvPr>
          <p:cNvSpPr/>
          <p:nvPr/>
        </p:nvSpPr>
        <p:spPr>
          <a:xfrm>
            <a:off x="7959939" y="3055620"/>
            <a:ext cx="1976541" cy="815082"/>
          </a:xfrm>
          <a:prstGeom prst="wedgeEllipseCallout">
            <a:avLst>
              <a:gd name="adj1" fmla="val -47048"/>
              <a:gd name="adj2" fmla="val 56891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PC Path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C26BA0F-AF54-4044-B2EB-3CAEA58D9C4E}"/>
              </a:ext>
            </a:extLst>
          </p:cNvPr>
          <p:cNvSpPr/>
          <p:nvPr/>
        </p:nvSpPr>
        <p:spPr>
          <a:xfrm>
            <a:off x="1296601" y="5091370"/>
            <a:ext cx="9956131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Helvetica" pitchFamily="50" charset="0"/>
              </a:rPr>
              <a:t>Use store </a:t>
            </a:r>
            <a:r>
              <a:rPr lang="en-US" sz="2800" b="1" i="1">
                <a:solidFill>
                  <a:schemeClr val="tx1"/>
                </a:solidFill>
                <a:latin typeface="Helvetica" pitchFamily="50" charset="0"/>
              </a:rPr>
              <a:t>n</a:t>
            </a:r>
            <a:r>
              <a:rPr lang="en-US" sz="2800" b="1">
                <a:solidFill>
                  <a:schemeClr val="tx1"/>
                </a:solidFill>
                <a:latin typeface="Helvetica" pitchFamily="50" charset="0"/>
              </a:rPr>
              <a:t> PCs leading to the first store as the trigger</a:t>
            </a:r>
          </a:p>
        </p:txBody>
      </p:sp>
    </p:spTree>
    <p:extLst>
      <p:ext uri="{BB962C8B-B14F-4D97-AF65-F5344CB8AC3E}">
        <p14:creationId xmlns:p14="http://schemas.microsoft.com/office/powerpoint/2010/main" val="135456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9" grpId="0" build="p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B328-A456-4467-99A5-A0E73A4D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Prog.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3B3E-9BC8-4C24-843A-16607C4B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414" y="2257425"/>
            <a:ext cx="565638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Helvetica" pitchFamily="50" charset="0"/>
              </a:rPr>
              <a:t>Steps</a:t>
            </a:r>
          </a:p>
          <a:p>
            <a:pPr marL="514350" indent="-514350">
              <a:buAutoNum type="arabicPeriod"/>
            </a:pPr>
            <a:r>
              <a:rPr lang="en-US"/>
              <a:t>Create a new node</a:t>
            </a:r>
          </a:p>
          <a:p>
            <a:pPr marL="514350" indent="-514350">
              <a:buAutoNum type="arabicPeriod"/>
            </a:pPr>
            <a:r>
              <a:rPr lang="en-US"/>
              <a:t>Backup the old head</a:t>
            </a:r>
          </a:p>
          <a:p>
            <a:pPr marL="514350" indent="-514350">
              <a:buAutoNum type="arabicPeriod"/>
            </a:pPr>
            <a:r>
              <a:rPr lang="en-US"/>
              <a:t>Update head</a:t>
            </a:r>
          </a:p>
          <a:p>
            <a:pPr marL="514350" indent="-514350">
              <a:buAutoNum type="arabicPeriod"/>
            </a:pPr>
            <a:r>
              <a:rPr lang="en-US"/>
              <a:t>Invalidate the backup</a:t>
            </a:r>
          </a:p>
          <a:p>
            <a:pPr marL="514350" indent="-514350"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3EEAA-4E32-4E97-8D59-94A7D465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88DE5-DD71-4A51-B9D9-034E2ED91604}"/>
              </a:ext>
            </a:extLst>
          </p:cNvPr>
          <p:cNvSpPr txBox="1"/>
          <p:nvPr/>
        </p:nvSpPr>
        <p:spPr>
          <a:xfrm>
            <a:off x="838200" y="2257425"/>
            <a:ext cx="48592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991B6"/>
                </a:solidFill>
                <a:effectLst/>
                <a:latin typeface=" Cascadia Code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 err="1">
                <a:solidFill>
                  <a:srgbClr val="7EB233"/>
                </a:solidFill>
                <a:effectLst/>
                <a:latin typeface=" Cascadia Code"/>
              </a:rPr>
              <a:t>push_front_list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(</a:t>
            </a:r>
            <a:r>
              <a:rPr lang="en-US" b="0" dirty="0">
                <a:solidFill>
                  <a:srgbClr val="0991B6"/>
                </a:solidFill>
                <a:effectLst/>
                <a:latin typeface=" Cascadia Code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 err="1">
                <a:solidFill>
                  <a:srgbClr val="B1108E"/>
                </a:solidFill>
                <a:effectLst/>
                <a:latin typeface=" Cascadia Code"/>
              </a:rPr>
              <a:t>val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) 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   </a:t>
            </a:r>
            <a:r>
              <a:rPr lang="en-US" b="0" dirty="0">
                <a:solidFill>
                  <a:srgbClr val="0991B6"/>
                </a:solidFill>
                <a:effectLst/>
                <a:latin typeface=" Cascadia Code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>
                <a:solidFill>
                  <a:srgbClr val="7B30D0"/>
                </a:solidFill>
                <a:effectLst/>
                <a:latin typeface=" Cascadia Code"/>
              </a:rPr>
              <a:t>*</a:t>
            </a:r>
            <a:r>
              <a:rPr lang="en-US" b="0" dirty="0" err="1">
                <a:solidFill>
                  <a:srgbClr val="000000"/>
                </a:solidFill>
                <a:effectLst/>
                <a:latin typeface=" Cascadia Code"/>
              </a:rPr>
              <a:t>new_node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>
                <a:solidFill>
                  <a:srgbClr val="7B30D0"/>
                </a:solidFill>
                <a:effectLst/>
                <a:latin typeface=" Cascadia Code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 err="1">
                <a:solidFill>
                  <a:srgbClr val="7EB233"/>
                </a:solidFill>
                <a:effectLst/>
                <a:latin typeface=" Cascadia Code"/>
              </a:rPr>
              <a:t>pmalloc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(...);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   </a:t>
            </a:r>
            <a:r>
              <a:rPr lang="en-US" b="0" dirty="0" err="1">
                <a:solidFill>
                  <a:srgbClr val="2F86D2"/>
                </a:solidFill>
                <a:effectLst/>
                <a:latin typeface=" Cascadia Code"/>
              </a:rPr>
              <a:t>new_node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-&gt;</a:t>
            </a:r>
            <a:r>
              <a:rPr lang="en-US" b="0" dirty="0">
                <a:solidFill>
                  <a:srgbClr val="2F86D2"/>
                </a:solidFill>
                <a:effectLst/>
                <a:latin typeface=" Cascadia Code"/>
              </a:rPr>
              <a:t>data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>
                <a:solidFill>
                  <a:srgbClr val="7B30D0"/>
                </a:solidFill>
                <a:effectLst/>
                <a:latin typeface=" Cascadia Code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 err="1">
                <a:solidFill>
                  <a:srgbClr val="000000"/>
                </a:solidFill>
                <a:effectLst/>
                <a:latin typeface=" Cascadia Code"/>
              </a:rPr>
              <a:t>val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   </a:t>
            </a:r>
            <a:r>
              <a:rPr lang="en-US" b="0" dirty="0" err="1">
                <a:solidFill>
                  <a:srgbClr val="2F86D2"/>
                </a:solidFill>
                <a:effectLst/>
                <a:latin typeface=" Cascadia Code"/>
              </a:rPr>
              <a:t>new_node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-&gt;</a:t>
            </a:r>
            <a:r>
              <a:rPr lang="en-US" b="0" dirty="0">
                <a:solidFill>
                  <a:srgbClr val="2F86D2"/>
                </a:solidFill>
                <a:effectLst/>
                <a:latin typeface=" Cascadia Code"/>
              </a:rPr>
              <a:t>next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>
                <a:solidFill>
                  <a:srgbClr val="7B30D0"/>
                </a:solidFill>
                <a:effectLst/>
                <a:latin typeface=" Cascadia Code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head;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 Cascadia Code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   backup </a:t>
            </a:r>
            <a:r>
              <a:rPr lang="en-US" b="0" dirty="0">
                <a:solidFill>
                  <a:srgbClr val="7B30D0"/>
                </a:solidFill>
                <a:effectLst/>
                <a:latin typeface=" Cascadia Code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head;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   </a:t>
            </a:r>
            <a:r>
              <a:rPr lang="en-US" b="0" dirty="0" err="1">
                <a:solidFill>
                  <a:srgbClr val="000000"/>
                </a:solidFill>
                <a:effectLst/>
                <a:latin typeface=" Cascadia Code"/>
              </a:rPr>
              <a:t>backup_valid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>
                <a:solidFill>
                  <a:srgbClr val="7B30D0"/>
                </a:solidFill>
                <a:effectLst/>
                <a:latin typeface=" Cascadia Code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>
                <a:solidFill>
                  <a:srgbClr val="174781"/>
                </a:solidFill>
                <a:effectLst/>
                <a:latin typeface=" Cascadia Code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 Cascadia Code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   </a:t>
            </a:r>
            <a:r>
              <a:rPr lang="en-US" b="0" dirty="0" err="1">
                <a:solidFill>
                  <a:srgbClr val="7EB233"/>
                </a:solidFill>
                <a:effectLst/>
                <a:latin typeface=" Cascadia Code"/>
              </a:rPr>
              <a:t>persist_barrier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();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 Cascadia Code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   head </a:t>
            </a:r>
            <a:r>
              <a:rPr lang="en-US" b="0" dirty="0">
                <a:solidFill>
                  <a:srgbClr val="7B30D0"/>
                </a:solidFill>
                <a:effectLst/>
                <a:latin typeface=" Cascadia Code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 err="1">
                <a:solidFill>
                  <a:srgbClr val="000000"/>
                </a:solidFill>
                <a:effectLst/>
                <a:latin typeface=" Cascadia Code"/>
              </a:rPr>
              <a:t>new_node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 Cascadia Code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   </a:t>
            </a:r>
            <a:r>
              <a:rPr lang="en-US" b="0" dirty="0" err="1">
                <a:solidFill>
                  <a:srgbClr val="7EB233"/>
                </a:solidFill>
                <a:effectLst/>
                <a:latin typeface=" Cascadia Code"/>
              </a:rPr>
              <a:t>persist_barrier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();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 Cascadia Code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   </a:t>
            </a:r>
            <a:r>
              <a:rPr lang="en-US" b="0" dirty="0" err="1">
                <a:solidFill>
                  <a:srgbClr val="000000"/>
                </a:solidFill>
                <a:effectLst/>
                <a:latin typeface=" Cascadia Code"/>
              </a:rPr>
              <a:t>backup_valid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>
                <a:solidFill>
                  <a:srgbClr val="7B30D0"/>
                </a:solidFill>
                <a:effectLst/>
                <a:latin typeface=" Cascadia Code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 </a:t>
            </a:r>
            <a:r>
              <a:rPr lang="en-US" b="0" dirty="0">
                <a:solidFill>
                  <a:srgbClr val="174781"/>
                </a:solidFill>
                <a:effectLst/>
                <a:latin typeface=" Cascadia Code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 Cascadia Code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B019A-8076-47C7-AD7D-88C4E20BEDA9}"/>
              </a:ext>
            </a:extLst>
          </p:cNvPr>
          <p:cNvSpPr/>
          <p:nvPr/>
        </p:nvSpPr>
        <p:spPr>
          <a:xfrm>
            <a:off x="572082" y="3604066"/>
            <a:ext cx="4944794" cy="1262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BDF85-E382-4183-9641-3CB4FE63624F}"/>
              </a:ext>
            </a:extLst>
          </p:cNvPr>
          <p:cNvSpPr/>
          <p:nvPr/>
        </p:nvSpPr>
        <p:spPr>
          <a:xfrm>
            <a:off x="572082" y="5085643"/>
            <a:ext cx="4944794" cy="812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BCC4C2-AB08-4AC3-9C39-6E0EFE31C9DB}"/>
              </a:ext>
            </a:extLst>
          </p:cNvPr>
          <p:cNvSpPr/>
          <p:nvPr/>
        </p:nvSpPr>
        <p:spPr>
          <a:xfrm>
            <a:off x="657664" y="6033572"/>
            <a:ext cx="4944794" cy="433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62233-AF2D-4665-B4C6-7D0F190494D0}"/>
              </a:ext>
            </a:extLst>
          </p:cNvPr>
          <p:cNvSpPr/>
          <p:nvPr/>
        </p:nvSpPr>
        <p:spPr>
          <a:xfrm>
            <a:off x="856950" y="2608316"/>
            <a:ext cx="4659926" cy="822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CD82A9-CA62-4AAC-9AAA-7A9A36A87279}"/>
              </a:ext>
            </a:extLst>
          </p:cNvPr>
          <p:cNvSpPr/>
          <p:nvPr/>
        </p:nvSpPr>
        <p:spPr>
          <a:xfrm>
            <a:off x="834459" y="5465448"/>
            <a:ext cx="10519340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PM Programming requires </a:t>
            </a:r>
            <a:r>
              <a:rPr lang="en-US" sz="2800" b="1" dirty="0">
                <a:solidFill>
                  <a:srgbClr val="C00000"/>
                </a:solidFill>
                <a:latin typeface="Helvetica" pitchFamily="50" charset="0"/>
              </a:rPr>
              <a:t>frequent</a:t>
            </a:r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 and </a:t>
            </a:r>
            <a:r>
              <a:rPr lang="en-US" sz="2800" b="1" dirty="0">
                <a:solidFill>
                  <a:srgbClr val="C00000"/>
                </a:solidFill>
                <a:latin typeface="Helvetica" pitchFamily="50" charset="0"/>
              </a:rPr>
              <a:t>ordered</a:t>
            </a:r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 writebacks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537CC9-39E0-4247-82CD-3E8450BF90E0}"/>
              </a:ext>
            </a:extLst>
          </p:cNvPr>
          <p:cNvSpPr txBox="1">
            <a:spLocks/>
          </p:cNvSpPr>
          <p:nvPr/>
        </p:nvSpPr>
        <p:spPr>
          <a:xfrm>
            <a:off x="711200" y="1803673"/>
            <a:ext cx="10515600" cy="602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Insert a new head node to a PM list</a:t>
            </a:r>
          </a:p>
        </p:txBody>
      </p:sp>
    </p:spTree>
    <p:extLst>
      <p:ext uri="{BB962C8B-B14F-4D97-AF65-F5344CB8AC3E}">
        <p14:creationId xmlns:p14="http://schemas.microsoft.com/office/powerpoint/2010/main" val="16726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524BB16-2DB5-4B38-9FC4-F3497FB6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Predictability of PM writebacks</a:t>
            </a:r>
          </a:p>
          <a:p>
            <a:r>
              <a:rPr lang="en-US" dirty="0"/>
              <a:t>PM writebacks are frequently predicted by previous stores</a:t>
            </a:r>
          </a:p>
          <a:p>
            <a:r>
              <a:rPr lang="en-US" dirty="0"/>
              <a:t>We studied stores and PM writebacks across ten PM workloads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947EF8-6477-4F08-86CA-A873B3D2C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338908"/>
              </p:ext>
            </p:extLst>
          </p:nvPr>
        </p:nvGraphicFramePr>
        <p:xfrm>
          <a:off x="838199" y="3263806"/>
          <a:ext cx="10515602" cy="238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633426A6-ACB2-4EF1-A143-DC835782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54FA63-D329-4753-85F9-3A2A34DE59BE}"/>
              </a:ext>
            </a:extLst>
          </p:cNvPr>
          <p:cNvGrpSpPr/>
          <p:nvPr/>
        </p:nvGrpSpPr>
        <p:grpSpPr>
          <a:xfrm>
            <a:off x="8853609" y="2607819"/>
            <a:ext cx="3195940" cy="2421381"/>
            <a:chOff x="8997374" y="2920504"/>
            <a:chExt cx="3195940" cy="242138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AB9145-CC14-4FA0-B306-45A36B34D34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2850" y="4058122"/>
              <a:ext cx="0" cy="1283763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7B12CB-DA8F-4F09-B809-F8C7C75ED0D7}"/>
                </a:ext>
              </a:extLst>
            </p:cNvPr>
            <p:cNvSpPr txBox="1"/>
            <p:nvPr/>
          </p:nvSpPr>
          <p:spPr>
            <a:xfrm>
              <a:off x="8997374" y="2920504"/>
              <a:ext cx="3195940" cy="95410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80.7% of writebacks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are predictable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6CB4C9-820D-4CF3-A544-30670754A2C3}"/>
              </a:ext>
            </a:extLst>
          </p:cNvPr>
          <p:cNvSpPr/>
          <p:nvPr/>
        </p:nvSpPr>
        <p:spPr>
          <a:xfrm>
            <a:off x="838199" y="1825625"/>
            <a:ext cx="11298982" cy="473087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9904A8-F632-49BA-AA93-FEFD3674A26A}"/>
              </a:ext>
            </a:extLst>
          </p:cNvPr>
          <p:cNvSpPr/>
          <p:nvPr/>
        </p:nvSpPr>
        <p:spPr>
          <a:xfrm>
            <a:off x="1397669" y="5184827"/>
            <a:ext cx="9956131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Store instructions often predict future PM writebacks</a:t>
            </a:r>
          </a:p>
        </p:txBody>
      </p:sp>
    </p:spTree>
    <p:extLst>
      <p:ext uri="{BB962C8B-B14F-4D97-AF65-F5344CB8AC3E}">
        <p14:creationId xmlns:p14="http://schemas.microsoft.com/office/powerpoint/2010/main" val="115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Graphic spid="7" grpId="0" uiExpand="1">
        <p:bldSub>
          <a:bldChart bld="series"/>
        </p:bldSub>
      </p:bldGraphic>
      <p:bldP spid="5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1810-5334-4659-9178-25190F2D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E2E19-DF7A-4F20-9871-6040F028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51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421F35-D20A-423F-A6B1-848FCBE16F0A}"/>
              </a:ext>
            </a:extLst>
          </p:cNvPr>
          <p:cNvGrpSpPr/>
          <p:nvPr/>
        </p:nvGrpSpPr>
        <p:grpSpPr>
          <a:xfrm>
            <a:off x="3405777" y="3735326"/>
            <a:ext cx="1667155" cy="769441"/>
            <a:chOff x="3405777" y="3735326"/>
            <a:chExt cx="1667155" cy="7694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E017D7-A7A2-46CC-B317-F04B58F1C2E5}"/>
                </a:ext>
              </a:extLst>
            </p:cNvPr>
            <p:cNvSpPr txBox="1"/>
            <p:nvPr/>
          </p:nvSpPr>
          <p:spPr>
            <a:xfrm>
              <a:off x="3997518" y="3735326"/>
              <a:ext cx="10754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/>
                <a:t>⊕</a:t>
              </a:r>
              <a:endParaRPr lang="en-US" sz="4400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1DC3EFD-F4A0-48D1-BE56-DD708192C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85179" y="3836929"/>
              <a:ext cx="174889" cy="140494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2366653-1D4C-4727-9AD4-528CBC8CD0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2670" y="4308593"/>
              <a:ext cx="153456" cy="183356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2535221-93D2-4275-B71A-C686F6776755}"/>
                </a:ext>
              </a:extLst>
            </p:cNvPr>
            <p:cNvCxnSpPr>
              <a:cxnSpLocks/>
            </p:cNvCxnSpPr>
            <p:nvPr/>
          </p:nvCxnSpPr>
          <p:spPr>
            <a:xfrm>
              <a:off x="3405777" y="4140201"/>
              <a:ext cx="92333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139B793-3517-4ED0-B4C5-F562CE325D93}"/>
                </a:ext>
              </a:extLst>
            </p:cNvPr>
            <p:cNvCxnSpPr>
              <a:cxnSpLocks/>
            </p:cNvCxnSpPr>
            <p:nvPr/>
          </p:nvCxnSpPr>
          <p:spPr>
            <a:xfrm>
              <a:off x="3405777" y="4492862"/>
              <a:ext cx="8268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4C7A54-E9A6-49FA-85C4-4AA02FD8984E}"/>
                </a:ext>
              </a:extLst>
            </p:cNvPr>
            <p:cNvCxnSpPr>
              <a:cxnSpLocks/>
            </p:cNvCxnSpPr>
            <p:nvPr/>
          </p:nvCxnSpPr>
          <p:spPr>
            <a:xfrm>
              <a:off x="3405777" y="3836929"/>
              <a:ext cx="7858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A8D5EA-1481-44DE-8F44-FD971908541C}"/>
              </a:ext>
            </a:extLst>
          </p:cNvPr>
          <p:cNvGrpSpPr/>
          <p:nvPr/>
        </p:nvGrpSpPr>
        <p:grpSpPr>
          <a:xfrm>
            <a:off x="3902776" y="5753832"/>
            <a:ext cx="1374907" cy="729396"/>
            <a:chOff x="6138815" y="5962054"/>
            <a:chExt cx="1374907" cy="7293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176E0C-4CF4-4CB3-A542-2236BADC1ADD}"/>
                </a:ext>
              </a:extLst>
            </p:cNvPr>
            <p:cNvSpPr/>
            <p:nvPr/>
          </p:nvSpPr>
          <p:spPr>
            <a:xfrm>
              <a:off x="7267074" y="6029159"/>
              <a:ext cx="246648" cy="228985"/>
            </a:xfrm>
            <a:prstGeom prst="rect">
              <a:avLst/>
            </a:prstGeom>
            <a:solidFill>
              <a:srgbClr val="DAE3F3"/>
            </a:solidFill>
            <a:ln w="2857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0F1CAC-0D00-458C-A161-02DE4EA87944}"/>
                </a:ext>
              </a:extLst>
            </p:cNvPr>
            <p:cNvSpPr/>
            <p:nvPr/>
          </p:nvSpPr>
          <p:spPr>
            <a:xfrm>
              <a:off x="7267072" y="6392292"/>
              <a:ext cx="246649" cy="228985"/>
            </a:xfrm>
            <a:prstGeom prst="rect">
              <a:avLst/>
            </a:prstGeom>
            <a:solidFill>
              <a:srgbClr val="FFB900"/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8013BE-88AF-4AC5-9234-8C64956BBC91}"/>
                </a:ext>
              </a:extLst>
            </p:cNvPr>
            <p:cNvSpPr txBox="1"/>
            <p:nvPr/>
          </p:nvSpPr>
          <p:spPr>
            <a:xfrm>
              <a:off x="6138815" y="5962054"/>
              <a:ext cx="107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" pitchFamily="50" charset="0"/>
                </a:rPr>
                <a:t>Address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EC4509-D25A-4846-B47B-A7AA9928E8D0}"/>
                </a:ext>
              </a:extLst>
            </p:cNvPr>
            <p:cNvSpPr txBox="1"/>
            <p:nvPr/>
          </p:nvSpPr>
          <p:spPr>
            <a:xfrm>
              <a:off x="6517124" y="632211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" pitchFamily="50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836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C3640FC8-556A-4D84-A3CA-5452A09E5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400477"/>
              </p:ext>
            </p:extLst>
          </p:nvPr>
        </p:nvGraphicFramePr>
        <p:xfrm>
          <a:off x="2984302" y="3110694"/>
          <a:ext cx="6323527" cy="320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633426A6-ACB2-4EF1-A143-DC835782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524BB16-2DB5-4B38-9FC4-F3497FB6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Reusability of the relationship between stores and PM writebacks</a:t>
            </a:r>
          </a:p>
          <a:p>
            <a:r>
              <a:rPr lang="en-US" dirty="0"/>
              <a:t>PM writebacks are predicted by the same set of stores repeatedly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4015B6-F3E4-4770-B3FF-516C40E2E3E5}"/>
              </a:ext>
            </a:extLst>
          </p:cNvPr>
          <p:cNvGrpSpPr/>
          <p:nvPr/>
        </p:nvGrpSpPr>
        <p:grpSpPr>
          <a:xfrm>
            <a:off x="3925532" y="5440389"/>
            <a:ext cx="5396070" cy="428533"/>
            <a:chOff x="3982484" y="5569397"/>
            <a:chExt cx="5396070" cy="4285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B8068A-3260-4186-B0E3-2F6648F893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241"/>
            <a:stretch/>
          </p:blipFill>
          <p:spPr>
            <a:xfrm>
              <a:off x="3982484" y="5632450"/>
              <a:ext cx="5282166" cy="3654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459826-1FAE-4C7B-8C26-F76B734E23E6}"/>
                </a:ext>
              </a:extLst>
            </p:cNvPr>
            <p:cNvSpPr txBox="1"/>
            <p:nvPr/>
          </p:nvSpPr>
          <p:spPr>
            <a:xfrm>
              <a:off x="8959850" y="556939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20</a:t>
              </a:r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05B478C-44BF-4DC3-AAEC-2434E1C3AF02}"/>
              </a:ext>
            </a:extLst>
          </p:cNvPr>
          <p:cNvSpPr/>
          <p:nvPr/>
        </p:nvSpPr>
        <p:spPr>
          <a:xfrm>
            <a:off x="5868559" y="3461288"/>
            <a:ext cx="3131820" cy="1167062"/>
          </a:xfrm>
          <a:prstGeom prst="wedgeRoundRectCallout">
            <a:avLst>
              <a:gd name="adj1" fmla="val -12804"/>
              <a:gd name="adj2" fmla="val -2792"/>
              <a:gd name="adj3" fmla="val 16667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Helvetica" pitchFamily="50" charset="0"/>
              </a:rPr>
              <a:t>Top 20 PC sets predict 74.5% of all PM Writebacks</a:t>
            </a:r>
            <a:endParaRPr lang="en-US" sz="20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14814F-5640-4341-9A27-637D0FBC6919}"/>
              </a:ext>
            </a:extLst>
          </p:cNvPr>
          <p:cNvSpPr/>
          <p:nvPr/>
        </p:nvSpPr>
        <p:spPr>
          <a:xfrm>
            <a:off x="678091" y="1690689"/>
            <a:ext cx="11115349" cy="486581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73D420-584C-409F-8718-F477EC6829E2}"/>
              </a:ext>
            </a:extLst>
          </p:cNvPr>
          <p:cNvSpPr/>
          <p:nvPr/>
        </p:nvSpPr>
        <p:spPr>
          <a:xfrm>
            <a:off x="838201" y="4978943"/>
            <a:ext cx="10515598" cy="1167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" pitchFamily="50" charset="0"/>
              </a:rPr>
              <a:t>Store instructions repeatedly predict future PM writebacks</a:t>
            </a:r>
          </a:p>
        </p:txBody>
      </p:sp>
    </p:spTree>
    <p:extLst>
      <p:ext uri="{BB962C8B-B14F-4D97-AF65-F5344CB8AC3E}">
        <p14:creationId xmlns:p14="http://schemas.microsoft.com/office/powerpoint/2010/main" val="22250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Chart bld="series"/>
        </p:bldSub>
      </p:bldGraphic>
      <p:bldP spid="19" grpId="0" build="p"/>
      <p:bldP spid="3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DB0D-F208-40F7-95B3-A8C7074E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Writeback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39EB4-B1F8-42A4-B493-BD35346A4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Lifecycle of a PM writeback:</a:t>
            </a:r>
          </a:p>
        </p:txBody>
      </p:sp>
    </p:spTree>
    <p:extLst>
      <p:ext uri="{BB962C8B-B14F-4D97-AF65-F5344CB8AC3E}">
        <p14:creationId xmlns:p14="http://schemas.microsoft.com/office/powerpoint/2010/main" val="379441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DB0D-F208-40F7-95B3-A8C7074E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Writeback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39EB4-B1F8-42A4-B493-BD35346A4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Lifecycle of a PM writeback: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7A821-D4D1-4CEA-B161-A1326A23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35F950-53E8-470C-8CF7-240CCCCFA605}"/>
              </a:ext>
            </a:extLst>
          </p:cNvPr>
          <p:cNvGrpSpPr/>
          <p:nvPr/>
        </p:nvGrpSpPr>
        <p:grpSpPr>
          <a:xfrm>
            <a:off x="2863773" y="5753832"/>
            <a:ext cx="2413910" cy="729396"/>
            <a:chOff x="5099812" y="5962054"/>
            <a:chExt cx="2413910" cy="72939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66CF2FC-E3D1-4F77-A98F-1AFCE9E5FF8E}"/>
                </a:ext>
              </a:extLst>
            </p:cNvPr>
            <p:cNvSpPr/>
            <p:nvPr/>
          </p:nvSpPr>
          <p:spPr>
            <a:xfrm>
              <a:off x="7267074" y="6029159"/>
              <a:ext cx="246648" cy="2289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BC236DD-7658-4AA9-B054-58D071E35401}"/>
                </a:ext>
              </a:extLst>
            </p:cNvPr>
            <p:cNvSpPr/>
            <p:nvPr/>
          </p:nvSpPr>
          <p:spPr>
            <a:xfrm>
              <a:off x="7267072" y="6392292"/>
              <a:ext cx="246649" cy="2289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324BA9A-4B81-4F2B-BD99-CD81B8570592}"/>
                </a:ext>
              </a:extLst>
            </p:cNvPr>
            <p:cNvSpPr txBox="1"/>
            <p:nvPr/>
          </p:nvSpPr>
          <p:spPr>
            <a:xfrm>
              <a:off x="5388866" y="5962054"/>
              <a:ext cx="1878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" pitchFamily="50" charset="0"/>
                </a:rPr>
                <a:t>Volatile Domain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75E96C-D871-4C59-9E79-D5B1EFF544A5}"/>
                </a:ext>
              </a:extLst>
            </p:cNvPr>
            <p:cNvSpPr txBox="1"/>
            <p:nvPr/>
          </p:nvSpPr>
          <p:spPr>
            <a:xfrm>
              <a:off x="5099812" y="6322118"/>
              <a:ext cx="2167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" pitchFamily="50" charset="0"/>
                </a:rPr>
                <a:t>Persistent Domain</a:t>
              </a:r>
            </a:p>
          </p:txBody>
        </p:sp>
      </p:grpSp>
      <p:sp>
        <p:nvSpPr>
          <p:cNvPr id="51" name="Core Overlay">
            <a:extLst>
              <a:ext uri="{FF2B5EF4-FFF2-40B4-BE49-F238E27FC236}">
                <a16:creationId xmlns:a16="http://schemas.microsoft.com/office/drawing/2014/main" id="{320D1E29-9707-4FCE-ADF0-2D4D003BAEE9}"/>
              </a:ext>
            </a:extLst>
          </p:cNvPr>
          <p:cNvSpPr/>
          <p:nvPr/>
        </p:nvSpPr>
        <p:spPr>
          <a:xfrm>
            <a:off x="6005801" y="2572427"/>
            <a:ext cx="2371803" cy="42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52" name="Cache Overlay">
            <a:extLst>
              <a:ext uri="{FF2B5EF4-FFF2-40B4-BE49-F238E27FC236}">
                <a16:creationId xmlns:a16="http://schemas.microsoft.com/office/drawing/2014/main" id="{5FBE5319-ADAC-41BC-8618-754B61E82366}"/>
              </a:ext>
            </a:extLst>
          </p:cNvPr>
          <p:cNvSpPr/>
          <p:nvPr/>
        </p:nvSpPr>
        <p:spPr>
          <a:xfrm>
            <a:off x="6005799" y="3118891"/>
            <a:ext cx="2371805" cy="598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53" name="MC Overlay">
            <a:extLst>
              <a:ext uri="{FF2B5EF4-FFF2-40B4-BE49-F238E27FC236}">
                <a16:creationId xmlns:a16="http://schemas.microsoft.com/office/drawing/2014/main" id="{35E09322-126A-4DE8-94B1-E13B976437A7}"/>
              </a:ext>
            </a:extLst>
          </p:cNvPr>
          <p:cNvSpPr/>
          <p:nvPr/>
        </p:nvSpPr>
        <p:spPr>
          <a:xfrm>
            <a:off x="6005799" y="3853042"/>
            <a:ext cx="2371805" cy="75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Memory </a:t>
            </a:r>
          </a:p>
          <a:p>
            <a:r>
              <a:rPr lang="en-US" dirty="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7489F1-AF67-46B7-80EA-85C6B963F732}"/>
              </a:ext>
            </a:extLst>
          </p:cNvPr>
          <p:cNvSpPr/>
          <p:nvPr/>
        </p:nvSpPr>
        <p:spPr>
          <a:xfrm>
            <a:off x="6005799" y="5505526"/>
            <a:ext cx="2371805" cy="853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>
                <a:solidFill>
                  <a:schemeClr val="tx1"/>
                </a:solidFill>
              </a:rPr>
              <a:t>PM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F16FB12-B813-411C-A22F-38FACB7C6C19}"/>
              </a:ext>
            </a:extLst>
          </p:cNvPr>
          <p:cNvSpPr txBox="1"/>
          <p:nvPr/>
        </p:nvSpPr>
        <p:spPr>
          <a:xfrm>
            <a:off x="3640812" y="2782980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ST-A</a:t>
            </a:r>
          </a:p>
          <a:p>
            <a:pPr algn="r"/>
            <a:r>
              <a:rPr lang="en-US" dirty="0">
                <a:latin typeface="Consolas" panose="020B0609020204030204" pitchFamily="49" charset="0"/>
              </a:rPr>
              <a:t>ST-B</a:t>
            </a:r>
          </a:p>
          <a:p>
            <a:pPr algn="r"/>
            <a:r>
              <a:rPr lang="en-US" dirty="0">
                <a:latin typeface="Consolas" panose="020B0609020204030204" pitchFamily="49" charset="0"/>
              </a:rPr>
              <a:t>ST-C</a:t>
            </a:r>
          </a:p>
          <a:p>
            <a:pPr algn="r"/>
            <a:r>
              <a:rPr lang="en-US" b="1" dirty="0" err="1">
                <a:latin typeface="Consolas" panose="020B0609020204030204" pitchFamily="49" charset="0"/>
              </a:rPr>
              <a:t>PersistBarrier</a:t>
            </a:r>
            <a:r>
              <a:rPr lang="en-US" b="1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C2E3923-1F3E-45FB-A7EF-DA1A6132CA33}"/>
              </a:ext>
            </a:extLst>
          </p:cNvPr>
          <p:cNvSpPr txBox="1"/>
          <p:nvPr/>
        </p:nvSpPr>
        <p:spPr>
          <a:xfrm>
            <a:off x="4421086" y="2471620"/>
            <a:ext cx="144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Instructions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029874-AF83-4BE7-BC70-A35B8F7AFAE9}"/>
              </a:ext>
            </a:extLst>
          </p:cNvPr>
          <p:cNvSpPr/>
          <p:nvPr/>
        </p:nvSpPr>
        <p:spPr>
          <a:xfrm>
            <a:off x="7714823" y="3929439"/>
            <a:ext cx="585700" cy="599434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B39AD51-688A-4C32-A9A2-F934B9C4CEC2}"/>
              </a:ext>
            </a:extLst>
          </p:cNvPr>
          <p:cNvSpPr/>
          <p:nvPr/>
        </p:nvSpPr>
        <p:spPr>
          <a:xfrm>
            <a:off x="7714823" y="3196014"/>
            <a:ext cx="585700" cy="194000"/>
          </a:xfrm>
          <a:prstGeom prst="rect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192F256-FDE9-44D0-B8DD-DECDA8E60E4A}"/>
              </a:ext>
            </a:extLst>
          </p:cNvPr>
          <p:cNvSpPr/>
          <p:nvPr/>
        </p:nvSpPr>
        <p:spPr>
          <a:xfrm>
            <a:off x="7714823" y="3443874"/>
            <a:ext cx="585700" cy="194000"/>
          </a:xfrm>
          <a:prstGeom prst="rect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C600D8E-59E3-4732-8F36-6144932E6D12}"/>
              </a:ext>
            </a:extLst>
          </p:cNvPr>
          <p:cNvSpPr/>
          <p:nvPr/>
        </p:nvSpPr>
        <p:spPr>
          <a:xfrm>
            <a:off x="7714823" y="2767989"/>
            <a:ext cx="122664" cy="1921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852125E-8BB0-4B3D-8E2F-653C67631826}"/>
              </a:ext>
            </a:extLst>
          </p:cNvPr>
          <p:cNvSpPr/>
          <p:nvPr/>
        </p:nvSpPr>
        <p:spPr>
          <a:xfrm>
            <a:off x="7837487" y="2768045"/>
            <a:ext cx="122664" cy="1921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E5F3832-C208-40C9-B32E-32BDE0A795E6}"/>
              </a:ext>
            </a:extLst>
          </p:cNvPr>
          <p:cNvSpPr/>
          <p:nvPr/>
        </p:nvSpPr>
        <p:spPr>
          <a:xfrm>
            <a:off x="8082815" y="2766116"/>
            <a:ext cx="122664" cy="1921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454D15-5507-4306-A41F-D7B650F0F3F0}"/>
              </a:ext>
            </a:extLst>
          </p:cNvPr>
          <p:cNvGrpSpPr/>
          <p:nvPr/>
        </p:nvGrpSpPr>
        <p:grpSpPr>
          <a:xfrm>
            <a:off x="7712752" y="3194860"/>
            <a:ext cx="587771" cy="195154"/>
            <a:chOff x="6224898" y="3647772"/>
            <a:chExt cx="587771" cy="1951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4053A9F-1BB5-4B31-983E-E7B6C4E3D2E8}"/>
                </a:ext>
              </a:extLst>
            </p:cNvPr>
            <p:cNvSpPr/>
            <p:nvPr/>
          </p:nvSpPr>
          <p:spPr>
            <a:xfrm>
              <a:off x="6226969" y="3648926"/>
              <a:ext cx="585700" cy="194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F81E0EB-ED59-4F2C-A588-379DEED04B55}"/>
                </a:ext>
              </a:extLst>
            </p:cNvPr>
            <p:cNvSpPr/>
            <p:nvPr/>
          </p:nvSpPr>
          <p:spPr>
            <a:xfrm>
              <a:off x="6224898" y="3649645"/>
              <a:ext cx="122664" cy="1921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39621FD-477A-4645-A8A4-41662E0A7C7E}"/>
                </a:ext>
              </a:extLst>
            </p:cNvPr>
            <p:cNvSpPr/>
            <p:nvPr/>
          </p:nvSpPr>
          <p:spPr>
            <a:xfrm>
              <a:off x="6347562" y="3649701"/>
              <a:ext cx="122664" cy="1921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A9C3F9F7-9F32-472D-B854-05F1932EA43E}"/>
                </a:ext>
              </a:extLst>
            </p:cNvPr>
            <p:cNvSpPr/>
            <p:nvPr/>
          </p:nvSpPr>
          <p:spPr>
            <a:xfrm>
              <a:off x="6592890" y="3647772"/>
              <a:ext cx="122664" cy="1921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6D3A021-DDF1-47C6-A148-789BD75C002F}"/>
              </a:ext>
            </a:extLst>
          </p:cNvPr>
          <p:cNvSpPr/>
          <p:nvPr/>
        </p:nvSpPr>
        <p:spPr>
          <a:xfrm>
            <a:off x="7715133" y="3918594"/>
            <a:ext cx="585700" cy="19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3.54167E-6 0.0622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4.16667E-7 0.0622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1.875E-6 0.0622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3.75E-6 0.10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3.95833E-6 0.242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uiExpand="1" build="p"/>
      <p:bldP spid="110" grpId="0"/>
      <p:bldP spid="111" grpId="0" animBg="1"/>
      <p:bldP spid="111" grpId="1" animBg="1"/>
      <p:bldP spid="111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9" grpId="0" animBg="1"/>
      <p:bldP spid="1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C75BD9A-98BB-4CDC-964B-A0A87D6CB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Each write to PM writeback requires: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2D835-426D-470C-A81D-26A3A5A1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 Write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0DC12-EC36-4BB4-BAC1-3E517388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98041C-FADF-4B2B-92A5-A14040B7DCF3}"/>
              </a:ext>
            </a:extLst>
          </p:cNvPr>
          <p:cNvGrpSpPr/>
          <p:nvPr/>
        </p:nvGrpSpPr>
        <p:grpSpPr>
          <a:xfrm>
            <a:off x="4365546" y="2625079"/>
            <a:ext cx="1157790" cy="2727097"/>
            <a:chOff x="4365546" y="2625079"/>
            <a:chExt cx="1157790" cy="27270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8E64DE2-5AD3-4A6C-A561-5A025EA473E1}"/>
                </a:ext>
              </a:extLst>
            </p:cNvPr>
            <p:cNvSpPr/>
            <p:nvPr/>
          </p:nvSpPr>
          <p:spPr>
            <a:xfrm>
              <a:off x="4365547" y="2625079"/>
              <a:ext cx="1157789" cy="4211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624FD4-0584-4450-A7B3-A61662599481}"/>
                </a:ext>
              </a:extLst>
            </p:cNvPr>
            <p:cNvSpPr/>
            <p:nvPr/>
          </p:nvSpPr>
          <p:spPr>
            <a:xfrm>
              <a:off x="4365546" y="3171543"/>
              <a:ext cx="1157790" cy="5987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1BEDCCC-AF9A-4207-AD60-1A4AFD9C45F7}"/>
                </a:ext>
              </a:extLst>
            </p:cNvPr>
            <p:cNvSpPr/>
            <p:nvPr/>
          </p:nvSpPr>
          <p:spPr>
            <a:xfrm>
              <a:off x="4365546" y="3905695"/>
              <a:ext cx="1157790" cy="5940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Controller</a:t>
              </a:r>
            </a:p>
          </p:txBody>
        </p:sp>
        <p:sp>
          <p:nvSpPr>
            <p:cNvPr id="36" name="PM Overlay">
              <a:extLst>
                <a:ext uri="{FF2B5EF4-FFF2-40B4-BE49-F238E27FC236}">
                  <a16:creationId xmlns:a16="http://schemas.microsoft.com/office/drawing/2014/main" id="{B8CB1600-9CCA-470F-A9E5-BD2BBC91A4BF}"/>
                </a:ext>
              </a:extLst>
            </p:cNvPr>
            <p:cNvSpPr/>
            <p:nvPr/>
          </p:nvSpPr>
          <p:spPr>
            <a:xfrm>
              <a:off x="4365546" y="4987050"/>
              <a:ext cx="1157790" cy="3651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PM</a:t>
              </a:r>
            </a:p>
          </p:txBody>
        </p:sp>
      </p:grpSp>
      <p:sp>
        <p:nvSpPr>
          <p:cNvPr id="38" name="Core Overlay">
            <a:extLst>
              <a:ext uri="{FF2B5EF4-FFF2-40B4-BE49-F238E27FC236}">
                <a16:creationId xmlns:a16="http://schemas.microsoft.com/office/drawing/2014/main" id="{E7295799-D86A-4E05-99C5-DE759440F228}"/>
              </a:ext>
            </a:extLst>
          </p:cNvPr>
          <p:cNvSpPr/>
          <p:nvPr/>
        </p:nvSpPr>
        <p:spPr>
          <a:xfrm>
            <a:off x="4365547" y="2625079"/>
            <a:ext cx="1157789" cy="42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54" name="Cache Overlay">
            <a:extLst>
              <a:ext uri="{FF2B5EF4-FFF2-40B4-BE49-F238E27FC236}">
                <a16:creationId xmlns:a16="http://schemas.microsoft.com/office/drawing/2014/main" id="{765AE15A-5646-4A8F-BE3C-5CC78340AE12}"/>
              </a:ext>
            </a:extLst>
          </p:cNvPr>
          <p:cNvSpPr/>
          <p:nvPr/>
        </p:nvSpPr>
        <p:spPr>
          <a:xfrm>
            <a:off x="4365546" y="3171543"/>
            <a:ext cx="1157790" cy="598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55" name="MC Overlay">
            <a:extLst>
              <a:ext uri="{FF2B5EF4-FFF2-40B4-BE49-F238E27FC236}">
                <a16:creationId xmlns:a16="http://schemas.microsoft.com/office/drawing/2014/main" id="{5077C7F1-EF80-4E74-B900-A34CC8F1AF59}"/>
              </a:ext>
            </a:extLst>
          </p:cNvPr>
          <p:cNvSpPr/>
          <p:nvPr/>
        </p:nvSpPr>
        <p:spPr>
          <a:xfrm>
            <a:off x="4365546" y="3905695"/>
            <a:ext cx="1157790" cy="594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4E94D5-0477-4A05-B41F-7198CD582B6C}"/>
              </a:ext>
            </a:extLst>
          </p:cNvPr>
          <p:cNvSpPr/>
          <p:nvPr/>
        </p:nvSpPr>
        <p:spPr>
          <a:xfrm>
            <a:off x="4365546" y="4987050"/>
            <a:ext cx="1157790" cy="36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PM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8528AC-259C-4BEE-A3EB-86C9F8111B6F}"/>
              </a:ext>
            </a:extLst>
          </p:cNvPr>
          <p:cNvGrpSpPr/>
          <p:nvPr/>
        </p:nvGrpSpPr>
        <p:grpSpPr>
          <a:xfrm>
            <a:off x="5842306" y="2298767"/>
            <a:ext cx="489789" cy="3809275"/>
            <a:chOff x="-6321905" y="2343189"/>
            <a:chExt cx="489789" cy="3809275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5F269EF-F467-4BEA-8EC5-EBE478C8C815}"/>
                </a:ext>
              </a:extLst>
            </p:cNvPr>
            <p:cNvCxnSpPr>
              <a:cxnSpLocks/>
            </p:cNvCxnSpPr>
            <p:nvPr/>
          </p:nvCxnSpPr>
          <p:spPr>
            <a:xfrm>
              <a:off x="-5832116" y="2343189"/>
              <a:ext cx="0" cy="38092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4231175-7472-48D4-BAB6-0174219B1A54}"/>
                </a:ext>
              </a:extLst>
            </p:cNvPr>
            <p:cNvSpPr/>
            <p:nvPr/>
          </p:nvSpPr>
          <p:spPr>
            <a:xfrm rot="16200000">
              <a:off x="-6712717" y="5301635"/>
              <a:ext cx="11817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400"/>
                </a:lnSpc>
              </a:pPr>
              <a:r>
                <a:rPr lang="en-US" sz="2000" i="1">
                  <a:latin typeface="Franklin Gothic Medium" panose="020B0603020102020204" pitchFamily="34" charset="0"/>
                </a:rPr>
                <a:t>Timeline 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8FDA023-3482-4FA0-A0E5-5015CFE1DC5C}"/>
              </a:ext>
            </a:extLst>
          </p:cNvPr>
          <p:cNvSpPr txBox="1"/>
          <p:nvPr/>
        </p:nvSpPr>
        <p:spPr>
          <a:xfrm>
            <a:off x="6796837" y="4841982"/>
            <a:ext cx="129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Execution </a:t>
            </a:r>
          </a:p>
          <a:p>
            <a:pPr algn="ctr"/>
            <a:r>
              <a:rPr lang="en-US" sz="1600"/>
              <a:t>continues</a:t>
            </a:r>
          </a:p>
        </p:txBody>
      </p:sp>
      <p:grpSp>
        <p:nvGrpSpPr>
          <p:cNvPr id="68" name="Init arrow">
            <a:extLst>
              <a:ext uri="{FF2B5EF4-FFF2-40B4-BE49-F238E27FC236}">
                <a16:creationId xmlns:a16="http://schemas.microsoft.com/office/drawing/2014/main" id="{C53C29FC-76D0-4FA5-B733-CB8034A121FB}"/>
              </a:ext>
            </a:extLst>
          </p:cNvPr>
          <p:cNvGrpSpPr/>
          <p:nvPr/>
        </p:nvGrpSpPr>
        <p:grpSpPr>
          <a:xfrm>
            <a:off x="7317901" y="2311957"/>
            <a:ext cx="234740" cy="424647"/>
            <a:chOff x="1534026" y="3491666"/>
            <a:chExt cx="517357" cy="773996"/>
          </a:xfrm>
        </p:grpSpPr>
        <p:sp>
          <p:nvSpPr>
            <p:cNvPr id="69" name="Arrow: Down 68">
              <a:extLst>
                <a:ext uri="{FF2B5EF4-FFF2-40B4-BE49-F238E27FC236}">
                  <a16:creationId xmlns:a16="http://schemas.microsoft.com/office/drawing/2014/main" id="{FD0A785B-BA9B-45CD-BC1E-9ED69DA94A8B}"/>
                </a:ext>
              </a:extLst>
            </p:cNvPr>
            <p:cNvSpPr/>
            <p:nvPr/>
          </p:nvSpPr>
          <p:spPr>
            <a:xfrm>
              <a:off x="1534026" y="3491666"/>
              <a:ext cx="517357" cy="77399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17DC91-AEC2-44A7-A0EA-1CB435E1B90D}"/>
                </a:ext>
              </a:extLst>
            </p:cNvPr>
            <p:cNvSpPr/>
            <p:nvPr/>
          </p:nvSpPr>
          <p:spPr>
            <a:xfrm>
              <a:off x="1663035" y="3746499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E48C3D1-6F70-4B31-8F12-14BAF20D3782}"/>
                </a:ext>
              </a:extLst>
            </p:cNvPr>
            <p:cNvSpPr/>
            <p:nvPr/>
          </p:nvSpPr>
          <p:spPr>
            <a:xfrm>
              <a:off x="1663034" y="3562646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Exit Arrow">
            <a:extLst>
              <a:ext uri="{FF2B5EF4-FFF2-40B4-BE49-F238E27FC236}">
                <a16:creationId xmlns:a16="http://schemas.microsoft.com/office/drawing/2014/main" id="{1868DC61-BC40-4165-BB27-F787F2036BE5}"/>
              </a:ext>
            </a:extLst>
          </p:cNvPr>
          <p:cNvGrpSpPr/>
          <p:nvPr/>
        </p:nvGrpSpPr>
        <p:grpSpPr>
          <a:xfrm>
            <a:off x="7321059" y="5524038"/>
            <a:ext cx="234740" cy="424647"/>
            <a:chOff x="1534026" y="3491666"/>
            <a:chExt cx="517357" cy="773996"/>
          </a:xfrm>
        </p:grpSpPr>
        <p:sp>
          <p:nvSpPr>
            <p:cNvPr id="73" name="Arrow: Down 72">
              <a:extLst>
                <a:ext uri="{FF2B5EF4-FFF2-40B4-BE49-F238E27FC236}">
                  <a16:creationId xmlns:a16="http://schemas.microsoft.com/office/drawing/2014/main" id="{06687A85-5033-4BF1-9BB9-7F1751FEBF0B}"/>
                </a:ext>
              </a:extLst>
            </p:cNvPr>
            <p:cNvSpPr/>
            <p:nvPr/>
          </p:nvSpPr>
          <p:spPr>
            <a:xfrm>
              <a:off x="1534026" y="3491666"/>
              <a:ext cx="517357" cy="77399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8ACE08-7877-4C0B-B234-3DC67A2390EF}"/>
                </a:ext>
              </a:extLst>
            </p:cNvPr>
            <p:cNvSpPr/>
            <p:nvPr/>
          </p:nvSpPr>
          <p:spPr>
            <a:xfrm>
              <a:off x="1663035" y="3746499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28A12BA-E92D-456A-B829-B87628EB3892}"/>
                </a:ext>
              </a:extLst>
            </p:cNvPr>
            <p:cNvSpPr/>
            <p:nvPr/>
          </p:nvSpPr>
          <p:spPr>
            <a:xfrm>
              <a:off x="1663034" y="3562646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046CB02A-C917-40E6-8D00-E3F3D49C80D0}"/>
              </a:ext>
            </a:extLst>
          </p:cNvPr>
          <p:cNvSpPr txBox="1"/>
          <p:nvPr/>
        </p:nvSpPr>
        <p:spPr>
          <a:xfrm>
            <a:off x="1761083" y="3036601"/>
            <a:ext cx="233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 Cascadia Code"/>
              </a:rPr>
              <a:t>Write</a:t>
            </a:r>
          </a:p>
          <a:p>
            <a:pPr algn="r"/>
            <a:r>
              <a:rPr lang="en-US" b="1" dirty="0" err="1">
                <a:latin typeface=" Cascadia Code"/>
              </a:rPr>
              <a:t>PersistBarrier</a:t>
            </a:r>
            <a:r>
              <a:rPr lang="en-US" b="1" dirty="0">
                <a:latin typeface=" Cascadia Code"/>
              </a:rPr>
              <a:t>()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0ACDEBA-3F0A-4174-8B9A-D3DD9D2D86F8}"/>
              </a:ext>
            </a:extLst>
          </p:cNvPr>
          <p:cNvSpPr/>
          <p:nvPr/>
        </p:nvSpPr>
        <p:spPr>
          <a:xfrm>
            <a:off x="7142394" y="2750126"/>
            <a:ext cx="592070" cy="533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D69BB43-BDA1-4185-B127-F1262B64A40A}"/>
              </a:ext>
            </a:extLst>
          </p:cNvPr>
          <p:cNvSpPr/>
          <p:nvPr/>
        </p:nvSpPr>
        <p:spPr>
          <a:xfrm>
            <a:off x="8015760" y="2816627"/>
            <a:ext cx="36809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>
                <a:latin typeface="Franklin Gothic Medium" panose="020B0603020102020204" pitchFamily="34" charset="0"/>
              </a:rPr>
              <a:t>Cache Writeback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D180341-37A2-4DF7-BFA7-FD171A14B171}"/>
              </a:ext>
            </a:extLst>
          </p:cNvPr>
          <p:cNvSpPr/>
          <p:nvPr/>
        </p:nvSpPr>
        <p:spPr>
          <a:xfrm>
            <a:off x="7142394" y="3283730"/>
            <a:ext cx="592070" cy="533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3B90830-AAE8-436D-8723-3EBB439580A7}"/>
              </a:ext>
            </a:extLst>
          </p:cNvPr>
          <p:cNvSpPr/>
          <p:nvPr/>
        </p:nvSpPr>
        <p:spPr>
          <a:xfrm>
            <a:off x="8015760" y="3350231"/>
            <a:ext cx="267763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>
                <a:latin typeface="Franklin Gothic Medium" panose="020B0603020102020204" pitchFamily="34" charset="0"/>
              </a:rPr>
              <a:t>Memory Controller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708AD35-DC77-4E5D-ACFF-99C09F9761A1}"/>
              </a:ext>
            </a:extLst>
          </p:cNvPr>
          <p:cNvSpPr/>
          <p:nvPr/>
        </p:nvSpPr>
        <p:spPr>
          <a:xfrm>
            <a:off x="7142394" y="3813474"/>
            <a:ext cx="592070" cy="9711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56E254D-4C16-48D3-B9D3-FE18697A880A}"/>
              </a:ext>
            </a:extLst>
          </p:cNvPr>
          <p:cNvSpPr/>
          <p:nvPr/>
        </p:nvSpPr>
        <p:spPr>
          <a:xfrm>
            <a:off x="7910533" y="4084954"/>
            <a:ext cx="173932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en-US" sz="2000">
                <a:latin typeface="Franklin Gothic Medium" panose="020B0603020102020204" pitchFamily="34" charset="0"/>
              </a:rPr>
              <a:t>NVM Access</a:t>
            </a:r>
          </a:p>
        </p:txBody>
      </p:sp>
    </p:spTree>
    <p:extLst>
      <p:ext uri="{BB962C8B-B14F-4D97-AF65-F5344CB8AC3E}">
        <p14:creationId xmlns:p14="http://schemas.microsoft.com/office/powerpoint/2010/main" val="9883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8" grpId="0" animBg="1"/>
      <p:bldP spid="38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67" grpId="0"/>
      <p:bldP spid="76" grpId="0" uiExpand="1" build="p"/>
      <p:bldP spid="60" grpId="0" animBg="1"/>
      <p:bldP spid="77" grpId="0"/>
      <p:bldP spid="62" grpId="0" animBg="1"/>
      <p:bldP spid="78" grpId="0"/>
      <p:bldP spid="63" grpId="0" animBg="1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C75BD9A-98BB-4CDC-964B-A0A87D6CB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Encryption, deduplication… add extra latency to a PM writeback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2D835-426D-470C-A81D-26A3A5A1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Support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0DC12-EC36-4BB4-BAC1-3E517388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D48-D4A1-4ACE-9703-92276561C26A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98041C-FADF-4B2B-92A5-A14040B7DCF3}"/>
              </a:ext>
            </a:extLst>
          </p:cNvPr>
          <p:cNvGrpSpPr/>
          <p:nvPr/>
        </p:nvGrpSpPr>
        <p:grpSpPr>
          <a:xfrm>
            <a:off x="4365546" y="2625079"/>
            <a:ext cx="1157790" cy="2727097"/>
            <a:chOff x="4365546" y="2625079"/>
            <a:chExt cx="1157790" cy="27270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8E64DE2-5AD3-4A6C-A561-5A025EA473E1}"/>
                </a:ext>
              </a:extLst>
            </p:cNvPr>
            <p:cNvSpPr/>
            <p:nvPr/>
          </p:nvSpPr>
          <p:spPr>
            <a:xfrm>
              <a:off x="4365547" y="2625079"/>
              <a:ext cx="1157789" cy="4211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624FD4-0584-4450-A7B3-A61662599481}"/>
                </a:ext>
              </a:extLst>
            </p:cNvPr>
            <p:cNvSpPr/>
            <p:nvPr/>
          </p:nvSpPr>
          <p:spPr>
            <a:xfrm>
              <a:off x="4365546" y="3171543"/>
              <a:ext cx="1157790" cy="5987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1BEDCCC-AF9A-4207-AD60-1A4AFD9C45F7}"/>
                </a:ext>
              </a:extLst>
            </p:cNvPr>
            <p:cNvSpPr/>
            <p:nvPr/>
          </p:nvSpPr>
          <p:spPr>
            <a:xfrm>
              <a:off x="4365546" y="3905695"/>
              <a:ext cx="1157790" cy="5940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Controller</a:t>
              </a:r>
            </a:p>
          </p:txBody>
        </p:sp>
        <p:sp>
          <p:nvSpPr>
            <p:cNvPr id="36" name="PM Overlay">
              <a:extLst>
                <a:ext uri="{FF2B5EF4-FFF2-40B4-BE49-F238E27FC236}">
                  <a16:creationId xmlns:a16="http://schemas.microsoft.com/office/drawing/2014/main" id="{B8CB1600-9CCA-470F-A9E5-BD2BBC91A4BF}"/>
                </a:ext>
              </a:extLst>
            </p:cNvPr>
            <p:cNvSpPr/>
            <p:nvPr/>
          </p:nvSpPr>
          <p:spPr>
            <a:xfrm>
              <a:off x="4365546" y="4987050"/>
              <a:ext cx="1157790" cy="3651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PM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8528AC-259C-4BEE-A3EB-86C9F8111B6F}"/>
              </a:ext>
            </a:extLst>
          </p:cNvPr>
          <p:cNvGrpSpPr/>
          <p:nvPr/>
        </p:nvGrpSpPr>
        <p:grpSpPr>
          <a:xfrm>
            <a:off x="5842306" y="2298767"/>
            <a:ext cx="489789" cy="3809275"/>
            <a:chOff x="-6321905" y="2343189"/>
            <a:chExt cx="489789" cy="3809275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5F269EF-F467-4BEA-8EC5-EBE478C8C815}"/>
                </a:ext>
              </a:extLst>
            </p:cNvPr>
            <p:cNvCxnSpPr>
              <a:cxnSpLocks/>
            </p:cNvCxnSpPr>
            <p:nvPr/>
          </p:nvCxnSpPr>
          <p:spPr>
            <a:xfrm>
              <a:off x="-5832116" y="2343189"/>
              <a:ext cx="0" cy="38092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4231175-7472-48D4-BAB6-0174219B1A54}"/>
                </a:ext>
              </a:extLst>
            </p:cNvPr>
            <p:cNvSpPr/>
            <p:nvPr/>
          </p:nvSpPr>
          <p:spPr>
            <a:xfrm rot="16200000">
              <a:off x="-6712717" y="5301635"/>
              <a:ext cx="11817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400"/>
                </a:lnSpc>
              </a:pPr>
              <a:r>
                <a:rPr lang="en-US" sz="2000" i="1">
                  <a:latin typeface="Franklin Gothic Medium" panose="020B0603020102020204" pitchFamily="34" charset="0"/>
                </a:rPr>
                <a:t>Timeline 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8FDA023-3482-4FA0-A0E5-5015CFE1DC5C}"/>
              </a:ext>
            </a:extLst>
          </p:cNvPr>
          <p:cNvSpPr txBox="1"/>
          <p:nvPr/>
        </p:nvSpPr>
        <p:spPr>
          <a:xfrm>
            <a:off x="6796837" y="4841982"/>
            <a:ext cx="129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Execution </a:t>
            </a:r>
          </a:p>
          <a:p>
            <a:pPr algn="ctr"/>
            <a:r>
              <a:rPr lang="en-US" sz="1600"/>
              <a:t>continues</a:t>
            </a:r>
          </a:p>
        </p:txBody>
      </p:sp>
      <p:grpSp>
        <p:nvGrpSpPr>
          <p:cNvPr id="68" name="Init arrow">
            <a:extLst>
              <a:ext uri="{FF2B5EF4-FFF2-40B4-BE49-F238E27FC236}">
                <a16:creationId xmlns:a16="http://schemas.microsoft.com/office/drawing/2014/main" id="{C53C29FC-76D0-4FA5-B733-CB8034A121FB}"/>
              </a:ext>
            </a:extLst>
          </p:cNvPr>
          <p:cNvGrpSpPr/>
          <p:nvPr/>
        </p:nvGrpSpPr>
        <p:grpSpPr>
          <a:xfrm>
            <a:off x="7317901" y="2311957"/>
            <a:ext cx="234740" cy="424647"/>
            <a:chOff x="1534026" y="3491666"/>
            <a:chExt cx="517357" cy="773996"/>
          </a:xfrm>
        </p:grpSpPr>
        <p:sp>
          <p:nvSpPr>
            <p:cNvPr id="69" name="Arrow: Down 68">
              <a:extLst>
                <a:ext uri="{FF2B5EF4-FFF2-40B4-BE49-F238E27FC236}">
                  <a16:creationId xmlns:a16="http://schemas.microsoft.com/office/drawing/2014/main" id="{FD0A785B-BA9B-45CD-BC1E-9ED69DA94A8B}"/>
                </a:ext>
              </a:extLst>
            </p:cNvPr>
            <p:cNvSpPr/>
            <p:nvPr/>
          </p:nvSpPr>
          <p:spPr>
            <a:xfrm>
              <a:off x="1534026" y="3491666"/>
              <a:ext cx="517357" cy="77399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17DC91-AEC2-44A7-A0EA-1CB435E1B90D}"/>
                </a:ext>
              </a:extLst>
            </p:cNvPr>
            <p:cNvSpPr/>
            <p:nvPr/>
          </p:nvSpPr>
          <p:spPr>
            <a:xfrm>
              <a:off x="1663035" y="3746499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E48C3D1-6F70-4B31-8F12-14BAF20D3782}"/>
                </a:ext>
              </a:extLst>
            </p:cNvPr>
            <p:cNvSpPr/>
            <p:nvPr/>
          </p:nvSpPr>
          <p:spPr>
            <a:xfrm>
              <a:off x="1663034" y="3562646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Exit Arrow">
            <a:extLst>
              <a:ext uri="{FF2B5EF4-FFF2-40B4-BE49-F238E27FC236}">
                <a16:creationId xmlns:a16="http://schemas.microsoft.com/office/drawing/2014/main" id="{1868DC61-BC40-4165-BB27-F787F2036BE5}"/>
              </a:ext>
            </a:extLst>
          </p:cNvPr>
          <p:cNvGrpSpPr/>
          <p:nvPr/>
        </p:nvGrpSpPr>
        <p:grpSpPr>
          <a:xfrm>
            <a:off x="7321059" y="5524038"/>
            <a:ext cx="234740" cy="424647"/>
            <a:chOff x="1534026" y="3491666"/>
            <a:chExt cx="517357" cy="773996"/>
          </a:xfrm>
        </p:grpSpPr>
        <p:sp>
          <p:nvSpPr>
            <p:cNvPr id="73" name="Arrow: Down 72">
              <a:extLst>
                <a:ext uri="{FF2B5EF4-FFF2-40B4-BE49-F238E27FC236}">
                  <a16:creationId xmlns:a16="http://schemas.microsoft.com/office/drawing/2014/main" id="{06687A85-5033-4BF1-9BB9-7F1751FEBF0B}"/>
                </a:ext>
              </a:extLst>
            </p:cNvPr>
            <p:cNvSpPr/>
            <p:nvPr/>
          </p:nvSpPr>
          <p:spPr>
            <a:xfrm>
              <a:off x="1534026" y="3491666"/>
              <a:ext cx="517357" cy="773996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8ACE08-7877-4C0B-B234-3DC67A2390EF}"/>
                </a:ext>
              </a:extLst>
            </p:cNvPr>
            <p:cNvSpPr/>
            <p:nvPr/>
          </p:nvSpPr>
          <p:spPr>
            <a:xfrm>
              <a:off x="1663035" y="3746499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28A12BA-E92D-456A-B829-B87628EB3892}"/>
                </a:ext>
              </a:extLst>
            </p:cNvPr>
            <p:cNvSpPr/>
            <p:nvPr/>
          </p:nvSpPr>
          <p:spPr>
            <a:xfrm>
              <a:off x="1663034" y="3562646"/>
              <a:ext cx="313403" cy="87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046CB02A-C917-40E6-8D00-E3F3D49C80D0}"/>
              </a:ext>
            </a:extLst>
          </p:cNvPr>
          <p:cNvSpPr txBox="1"/>
          <p:nvPr/>
        </p:nvSpPr>
        <p:spPr>
          <a:xfrm>
            <a:off x="1761083" y="3036601"/>
            <a:ext cx="233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latin typeface=" Cascadia Code"/>
              </a:rPr>
              <a:t>Write</a:t>
            </a:r>
          </a:p>
          <a:p>
            <a:pPr algn="r"/>
            <a:r>
              <a:rPr lang="en-US" b="1" err="1">
                <a:latin typeface=" Cascadia Code"/>
              </a:rPr>
              <a:t>PersistBarrier</a:t>
            </a:r>
            <a:r>
              <a:rPr lang="en-US" b="1">
                <a:latin typeface=" Cascadia Code"/>
              </a:rPr>
              <a:t>()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0ACDEBA-3F0A-4174-8B9A-D3DD9D2D86F8}"/>
              </a:ext>
            </a:extLst>
          </p:cNvPr>
          <p:cNvSpPr/>
          <p:nvPr/>
        </p:nvSpPr>
        <p:spPr>
          <a:xfrm>
            <a:off x="7142394" y="2750126"/>
            <a:ext cx="592070" cy="533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D69BB43-BDA1-4185-B127-F1262B64A40A}"/>
              </a:ext>
            </a:extLst>
          </p:cNvPr>
          <p:cNvSpPr/>
          <p:nvPr/>
        </p:nvSpPr>
        <p:spPr>
          <a:xfrm>
            <a:off x="8015760" y="2816627"/>
            <a:ext cx="36809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>
                <a:latin typeface="Franklin Gothic Medium" panose="020B0603020102020204" pitchFamily="34" charset="0"/>
              </a:rPr>
              <a:t>Cache Writeback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D180341-37A2-4DF7-BFA7-FD171A14B171}"/>
              </a:ext>
            </a:extLst>
          </p:cNvPr>
          <p:cNvSpPr/>
          <p:nvPr/>
        </p:nvSpPr>
        <p:spPr>
          <a:xfrm>
            <a:off x="7142394" y="3283730"/>
            <a:ext cx="592070" cy="533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3B90830-AAE8-436D-8723-3EBB439580A7}"/>
              </a:ext>
            </a:extLst>
          </p:cNvPr>
          <p:cNvSpPr/>
          <p:nvPr/>
        </p:nvSpPr>
        <p:spPr>
          <a:xfrm>
            <a:off x="8015760" y="3350231"/>
            <a:ext cx="267763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>
                <a:latin typeface="Franklin Gothic Medium" panose="020B0603020102020204" pitchFamily="34" charset="0"/>
              </a:rPr>
              <a:t>Memory Controller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708AD35-DC77-4E5D-ACFF-99C09F9761A1}"/>
              </a:ext>
            </a:extLst>
          </p:cNvPr>
          <p:cNvSpPr/>
          <p:nvPr/>
        </p:nvSpPr>
        <p:spPr>
          <a:xfrm>
            <a:off x="7142394" y="3813474"/>
            <a:ext cx="592070" cy="9711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endParaRPr lang="en-US" sz="24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56E254D-4C16-48D3-B9D3-FE18697A880A}"/>
              </a:ext>
            </a:extLst>
          </p:cNvPr>
          <p:cNvSpPr/>
          <p:nvPr/>
        </p:nvSpPr>
        <p:spPr>
          <a:xfrm>
            <a:off x="7910533" y="4084954"/>
            <a:ext cx="173932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en-US" sz="2000">
                <a:latin typeface="Franklin Gothic Medium" panose="020B0603020102020204" pitchFamily="34" charset="0"/>
              </a:rPr>
              <a:t>NVM Access</a:t>
            </a:r>
          </a:p>
        </p:txBody>
      </p:sp>
    </p:spTree>
    <p:extLst>
      <p:ext uri="{BB962C8B-B14F-4D97-AF65-F5344CB8AC3E}">
        <p14:creationId xmlns:p14="http://schemas.microsoft.com/office/powerpoint/2010/main" val="34348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2872</Words>
  <Application>Microsoft Office PowerPoint</Application>
  <PresentationFormat>Widescreen</PresentationFormat>
  <Paragraphs>824</Paragraphs>
  <Slides>52</Slides>
  <Notes>41</Notes>
  <HiddenSlides>9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Garamond</vt:lpstr>
      <vt:lpstr>Helvetica</vt:lpstr>
      <vt:lpstr>Calibri</vt:lpstr>
      <vt:lpstr>Cascadia Code</vt:lpstr>
      <vt:lpstr>Adobe Garamond Pro</vt:lpstr>
      <vt:lpstr>Franklin Gothic Medium</vt:lpstr>
      <vt:lpstr>Arial</vt:lpstr>
      <vt:lpstr> Cascadia Code</vt:lpstr>
      <vt:lpstr>Abadi Extra Light</vt:lpstr>
      <vt:lpstr>Consolas</vt:lpstr>
      <vt:lpstr>Office Theme</vt:lpstr>
      <vt:lpstr>Write Prediction for Persistent Memory Systems</vt:lpstr>
      <vt:lpstr>Summary</vt:lpstr>
      <vt:lpstr>Background</vt:lpstr>
      <vt:lpstr>PM Progr. and Background</vt:lpstr>
      <vt:lpstr>PM Prog. Example</vt:lpstr>
      <vt:lpstr>PM Writeback Timeline</vt:lpstr>
      <vt:lpstr>PM Writeback Timeline</vt:lpstr>
      <vt:lpstr>PM Write Latency</vt:lpstr>
      <vt:lpstr>PM Support Operations</vt:lpstr>
      <vt:lpstr>PM Support Operations</vt:lpstr>
      <vt:lpstr>Precomputation</vt:lpstr>
      <vt:lpstr>Precomputation</vt:lpstr>
      <vt:lpstr>Outline</vt:lpstr>
      <vt:lpstr>Challenges - Overview</vt:lpstr>
      <vt:lpstr>Challenge - I</vt:lpstr>
      <vt:lpstr>Observation</vt:lpstr>
      <vt:lpstr>Challenges - Overview</vt:lpstr>
      <vt:lpstr>Challenge - II</vt:lpstr>
      <vt:lpstr>Challenge – Prediction Trigger </vt:lpstr>
      <vt:lpstr>Challenge - Trigger</vt:lpstr>
      <vt:lpstr>Observation</vt:lpstr>
      <vt:lpstr>PMWeaver</vt:lpstr>
      <vt:lpstr>Overview</vt:lpstr>
      <vt:lpstr>1. Walkthrough - Learner</vt:lpstr>
      <vt:lpstr>Overview</vt:lpstr>
      <vt:lpstr>2. Walkthrough - Predictor</vt:lpstr>
      <vt:lpstr>Overview</vt:lpstr>
      <vt:lpstr>3. Validator</vt:lpstr>
      <vt:lpstr>3. Validator</vt:lpstr>
      <vt:lpstr>Evaluation</vt:lpstr>
      <vt:lpstr>Methodology</vt:lpstr>
      <vt:lpstr>Performance Improvement</vt:lpstr>
      <vt:lpstr>Prediction Coverage</vt:lpstr>
      <vt:lpstr>Conclusion</vt:lpstr>
      <vt:lpstr>Write Prediction for Persistent Memory Systems</vt:lpstr>
      <vt:lpstr>PowerPoint Presentation</vt:lpstr>
      <vt:lpstr>Backup Slides</vt:lpstr>
      <vt:lpstr>PM Performance Overhead</vt:lpstr>
      <vt:lpstr>PM Writeback Timeline</vt:lpstr>
      <vt:lpstr>1. Learner</vt:lpstr>
      <vt:lpstr>2. Predictor</vt:lpstr>
      <vt:lpstr>2. Validator</vt:lpstr>
      <vt:lpstr>Challenge - Trigger</vt:lpstr>
      <vt:lpstr>Observation - Prediction</vt:lpstr>
      <vt:lpstr>3. Validator</vt:lpstr>
      <vt:lpstr>Prior Work</vt:lpstr>
      <vt:lpstr>PMWeaver vs Janus</vt:lpstr>
      <vt:lpstr>Challenge - Trigger</vt:lpstr>
      <vt:lpstr>Observation</vt:lpstr>
      <vt:lpstr>Observation</vt:lpstr>
      <vt:lpstr>PowerPoint Presentation</vt:lpstr>
      <vt:lpstr>Observation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2021-09-16T00:05:51Z</dcterms:created>
  <dcterms:modified xsi:type="dcterms:W3CDTF">2021-09-16T00:06:12Z</dcterms:modified>
</cp:coreProperties>
</file>